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8" r:id="rId2"/>
    <p:sldId id="286" r:id="rId3"/>
    <p:sldId id="285" r:id="rId4"/>
    <p:sldId id="261" r:id="rId5"/>
    <p:sldId id="260" r:id="rId6"/>
    <p:sldId id="265" r:id="rId7"/>
    <p:sldId id="264" r:id="rId8"/>
    <p:sldId id="287" r:id="rId9"/>
    <p:sldId id="263" r:id="rId10"/>
    <p:sldId id="288" r:id="rId11"/>
    <p:sldId id="269" r:id="rId12"/>
    <p:sldId id="268" r:id="rId13"/>
    <p:sldId id="267" r:id="rId14"/>
    <p:sldId id="289" r:id="rId15"/>
    <p:sldId id="266" r:id="rId16"/>
    <p:sldId id="257" r:id="rId17"/>
    <p:sldId id="284" r:id="rId18"/>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96"/>
      </p:cViewPr>
      <p:guideLst>
        <p:guide orient="horz" pos="2160"/>
        <p:guide pos="2880"/>
      </p:guideLst>
    </p:cSldViewPr>
  </p:slideViewPr>
  <p:notesTextViewPr>
    <p:cViewPr>
      <p:scale>
        <a:sx n="100" d="100"/>
        <a:sy n="100" d="100"/>
      </p:scale>
      <p:origin x="0" y="0"/>
    </p:cViewPr>
  </p:notesTextViewPr>
  <p:gridSpacing cx="93633925" cy="936339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DA7BBA-627C-41FC-A410-5A624BCD97FF}" type="datetimeFigureOut">
              <a:rPr lang="es-ES" smtClean="0"/>
              <a:pPr/>
              <a:t>09/03/2010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D7F426-8738-42DA-B2A8-37B5A5BE6758}"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17</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4D7F426-8738-42DA-B2A8-37B5A5BE6758}"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endParaRPr lang="es-EC"/>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C"/>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E1CFCEE9-C51A-4A0C-A27E-806A9E891F24}" type="slidenum">
              <a:rPr lang="es-EC"/>
              <a:pPr>
                <a:defRPr/>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C"/>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9C99EF4C-7A38-4066-8706-B0F904167E3B}" type="slidenum">
              <a:rPr lang="es-EC"/>
              <a:pPr>
                <a:defRPr/>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C"/>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A34E0838-683C-4FD2-96A8-7C8240C493DA}" type="slidenum">
              <a:rPr lang="es-EC"/>
              <a:pPr>
                <a:defRPr/>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endParaRPr lang="es-EC"/>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7B45C6F4-4A2A-4CF4-91BB-F5BA2C99C83C}" type="slidenum">
              <a:rPr lang="es-EC"/>
              <a:pPr>
                <a:defRPr/>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endParaRPr lang="es-EC"/>
          </a:p>
        </p:txBody>
      </p:sp>
      <p:sp>
        <p:nvSpPr>
          <p:cNvPr id="7" name="4 Marcador de pie de página"/>
          <p:cNvSpPr>
            <a:spLocks noGrp="1"/>
          </p:cNvSpPr>
          <p:nvPr>
            <p:ph type="ftr" sz="quarter" idx="11"/>
          </p:nvPr>
        </p:nvSpPr>
        <p:spPr/>
        <p:txBody>
          <a:bodyPr/>
          <a:lstStyle>
            <a:lvl1pPr>
              <a:defRPr/>
            </a:lvl1pPr>
            <a:extLst/>
          </a:lstStyle>
          <a:p>
            <a:pPr>
              <a:defRPr/>
            </a:pPr>
            <a:endParaRPr lang="es-EC"/>
          </a:p>
        </p:txBody>
      </p:sp>
      <p:sp>
        <p:nvSpPr>
          <p:cNvPr id="8" name="5 Marcador de número de diapositiva"/>
          <p:cNvSpPr>
            <a:spLocks noGrp="1"/>
          </p:cNvSpPr>
          <p:nvPr>
            <p:ph type="sldNum" sz="quarter" idx="12"/>
          </p:nvPr>
        </p:nvSpPr>
        <p:spPr/>
        <p:txBody>
          <a:bodyPr/>
          <a:lstStyle>
            <a:lvl1pPr>
              <a:defRPr/>
            </a:lvl1pPr>
            <a:extLst/>
          </a:lstStyle>
          <a:p>
            <a:pPr>
              <a:defRPr/>
            </a:pPr>
            <a:fld id="{AA503B38-F004-41C3-A094-62C07DC7D778}" type="slidenum">
              <a:rPr lang="es-EC"/>
              <a:pPr>
                <a:defRPr/>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EC"/>
          </a:p>
        </p:txBody>
      </p:sp>
      <p:sp>
        <p:nvSpPr>
          <p:cNvPr id="6" name="5 Marcador de pie de página"/>
          <p:cNvSpPr>
            <a:spLocks noGrp="1"/>
          </p:cNvSpPr>
          <p:nvPr>
            <p:ph type="ftr" sz="quarter" idx="11"/>
          </p:nvPr>
        </p:nvSpPr>
        <p:spPr/>
        <p:txBody>
          <a:bodyPr/>
          <a:lstStyle>
            <a:lvl1pPr>
              <a:defRPr/>
            </a:lvl1pPr>
            <a:extLst/>
          </a:lstStyle>
          <a:p>
            <a:pPr>
              <a:defRPr/>
            </a:pPr>
            <a:endParaRPr lang="es-EC"/>
          </a:p>
        </p:txBody>
      </p:sp>
      <p:sp>
        <p:nvSpPr>
          <p:cNvPr id="7" name="6 Marcador de número de diapositiva"/>
          <p:cNvSpPr>
            <a:spLocks noGrp="1"/>
          </p:cNvSpPr>
          <p:nvPr>
            <p:ph type="sldNum" sz="quarter" idx="12"/>
          </p:nvPr>
        </p:nvSpPr>
        <p:spPr/>
        <p:txBody>
          <a:bodyPr/>
          <a:lstStyle>
            <a:lvl1pPr>
              <a:defRPr/>
            </a:lvl1pPr>
            <a:extLst/>
          </a:lstStyle>
          <a:p>
            <a:pPr>
              <a:defRPr/>
            </a:pPr>
            <a:fld id="{11F0BBEB-C5AB-4C2A-9BA5-28A798C15EAF}" type="slidenum">
              <a:rPr lang="es-EC"/>
              <a:pPr>
                <a:defRPr/>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endParaRPr lang="es-EC"/>
          </a:p>
        </p:txBody>
      </p:sp>
      <p:sp>
        <p:nvSpPr>
          <p:cNvPr id="8" name="7 Marcador de pie de página"/>
          <p:cNvSpPr>
            <a:spLocks noGrp="1"/>
          </p:cNvSpPr>
          <p:nvPr>
            <p:ph type="ftr" sz="quarter" idx="11"/>
          </p:nvPr>
        </p:nvSpPr>
        <p:spPr/>
        <p:txBody>
          <a:bodyPr/>
          <a:lstStyle>
            <a:lvl1pPr>
              <a:defRPr/>
            </a:lvl1pPr>
            <a:extLst/>
          </a:lstStyle>
          <a:p>
            <a:pPr>
              <a:defRPr/>
            </a:pPr>
            <a:endParaRPr lang="es-EC"/>
          </a:p>
        </p:txBody>
      </p:sp>
      <p:sp>
        <p:nvSpPr>
          <p:cNvPr id="9" name="8 Marcador de número de diapositiva"/>
          <p:cNvSpPr>
            <a:spLocks noGrp="1"/>
          </p:cNvSpPr>
          <p:nvPr>
            <p:ph type="sldNum" sz="quarter" idx="12"/>
          </p:nvPr>
        </p:nvSpPr>
        <p:spPr/>
        <p:txBody>
          <a:bodyPr/>
          <a:lstStyle>
            <a:lvl1pPr>
              <a:defRPr/>
            </a:lvl1pPr>
            <a:extLst/>
          </a:lstStyle>
          <a:p>
            <a:pPr>
              <a:defRPr/>
            </a:pPr>
            <a:fld id="{6B322586-719D-462C-BEAE-9A19A575EB13}" type="slidenum">
              <a:rPr lang="es-EC"/>
              <a:pPr>
                <a:defRPr/>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s-EC"/>
          </a:p>
        </p:txBody>
      </p:sp>
      <p:sp>
        <p:nvSpPr>
          <p:cNvPr id="4" name="3 Marcador de pie de página"/>
          <p:cNvSpPr>
            <a:spLocks noGrp="1"/>
          </p:cNvSpPr>
          <p:nvPr>
            <p:ph type="ftr" sz="quarter" idx="11"/>
          </p:nvPr>
        </p:nvSpPr>
        <p:spPr/>
        <p:txBody>
          <a:bodyPr/>
          <a:lstStyle>
            <a:lvl1pPr>
              <a:defRPr/>
            </a:lvl1pPr>
            <a:extLst/>
          </a:lstStyle>
          <a:p>
            <a:pPr>
              <a:defRPr/>
            </a:pPr>
            <a:endParaRPr lang="es-EC"/>
          </a:p>
        </p:txBody>
      </p:sp>
      <p:sp>
        <p:nvSpPr>
          <p:cNvPr id="5" name="4 Marcador de número de diapositiva"/>
          <p:cNvSpPr>
            <a:spLocks noGrp="1"/>
          </p:cNvSpPr>
          <p:nvPr>
            <p:ph type="sldNum" sz="quarter" idx="12"/>
          </p:nvPr>
        </p:nvSpPr>
        <p:spPr/>
        <p:txBody>
          <a:bodyPr/>
          <a:lstStyle>
            <a:lvl1pPr>
              <a:defRPr/>
            </a:lvl1pPr>
            <a:extLst/>
          </a:lstStyle>
          <a:p>
            <a:pPr>
              <a:defRPr/>
            </a:pPr>
            <a:fld id="{29EA20D3-10B7-417B-9963-469E9684A8A0}" type="slidenum">
              <a:rPr lang="es-EC"/>
              <a:pPr>
                <a:defRPr/>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EC"/>
          </a:p>
        </p:txBody>
      </p:sp>
      <p:sp>
        <p:nvSpPr>
          <p:cNvPr id="3" name="21 Marcador de pie de página"/>
          <p:cNvSpPr>
            <a:spLocks noGrp="1"/>
          </p:cNvSpPr>
          <p:nvPr>
            <p:ph type="ftr" sz="quarter" idx="11"/>
          </p:nvPr>
        </p:nvSpPr>
        <p:spPr/>
        <p:txBody>
          <a:bodyPr/>
          <a:lstStyle>
            <a:lvl1pPr>
              <a:defRPr/>
            </a:lvl1pPr>
          </a:lstStyle>
          <a:p>
            <a:pPr>
              <a:defRPr/>
            </a:pPr>
            <a:endParaRPr lang="es-EC"/>
          </a:p>
        </p:txBody>
      </p:sp>
      <p:sp>
        <p:nvSpPr>
          <p:cNvPr id="4" name="17 Marcador de número de diapositiva"/>
          <p:cNvSpPr>
            <a:spLocks noGrp="1"/>
          </p:cNvSpPr>
          <p:nvPr>
            <p:ph type="sldNum" sz="quarter" idx="12"/>
          </p:nvPr>
        </p:nvSpPr>
        <p:spPr/>
        <p:txBody>
          <a:bodyPr/>
          <a:lstStyle>
            <a:lvl1pPr>
              <a:defRPr/>
            </a:lvl1pPr>
          </a:lstStyle>
          <a:p>
            <a:pPr>
              <a:defRPr/>
            </a:pPr>
            <a:fld id="{1F1F7415-66FC-4267-929F-5B3CC97D44E7}" type="slidenum">
              <a:rPr lang="es-EC"/>
              <a:pPr>
                <a:defRPr/>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EC"/>
          </a:p>
        </p:txBody>
      </p:sp>
      <p:sp>
        <p:nvSpPr>
          <p:cNvPr id="6" name="5 Marcador de pie de página"/>
          <p:cNvSpPr>
            <a:spLocks noGrp="1"/>
          </p:cNvSpPr>
          <p:nvPr>
            <p:ph type="ftr" sz="quarter" idx="11"/>
          </p:nvPr>
        </p:nvSpPr>
        <p:spPr/>
        <p:txBody>
          <a:bodyPr/>
          <a:lstStyle>
            <a:lvl1pPr>
              <a:defRPr/>
            </a:lvl1pPr>
            <a:extLst/>
          </a:lstStyle>
          <a:p>
            <a:pPr>
              <a:defRPr/>
            </a:pPr>
            <a:endParaRPr lang="es-EC"/>
          </a:p>
        </p:txBody>
      </p:sp>
      <p:sp>
        <p:nvSpPr>
          <p:cNvPr id="7" name="6 Marcador de número de diapositiva"/>
          <p:cNvSpPr>
            <a:spLocks noGrp="1"/>
          </p:cNvSpPr>
          <p:nvPr>
            <p:ph type="sldNum" sz="quarter" idx="12"/>
          </p:nvPr>
        </p:nvSpPr>
        <p:spPr/>
        <p:txBody>
          <a:bodyPr/>
          <a:lstStyle>
            <a:lvl1pPr>
              <a:defRPr/>
            </a:lvl1pPr>
            <a:extLst/>
          </a:lstStyle>
          <a:p>
            <a:pPr>
              <a:defRPr/>
            </a:pPr>
            <a:fld id="{10434EF9-6BD8-4032-89D8-677B04956707}" type="slidenum">
              <a:rPr lang="es-EC"/>
              <a:pPr>
                <a:defRPr/>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Triángulo rectángulo"/>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endParaRPr lang="es-EC"/>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EC"/>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B74FDF65-5142-42E4-8810-BC48169BB504}" type="slidenum">
              <a:rPr lang="es-EC"/>
              <a:pPr>
                <a:defRPr/>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s-EC"/>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EC"/>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E691D882-8940-40CF-A2FB-69FAFCC209FD}" type="slidenum">
              <a:rPr lang="es-EC"/>
              <a:pPr>
                <a:defRPr/>
              </a:pPr>
              <a:t>‹Nº›</a:t>
            </a:fld>
            <a:endParaRPr lang="es-EC"/>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s.calameo.com/read/000075287c1fb98f3860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s.calameo.com/read/000075287c1fb98f38603"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s.calameo.com/read/000075287c1fb98f3860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hyperlink" Target="http://es.calameo.com/read/000075287c1fb98f38603"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hyperlink" Target="http://es.calameo.com/read/000075287c1fb98f3860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hyperlink" Target="http://shulamithie.blogia.com/upload/20090416173846-04.jp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hyperlink" Target="http://es.calameo.com/read/000075287c1fb98f3860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s.calameo.com/read/000075287c1fb98f3860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es.calameo.com/read/000075287c1fb98f38603"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s.calameo.com/read/000075287c1fb98f3860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hyperlink" Target="http://es.calameo.com/read/000075287c1fb98f3860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noAutofit/>
          </a:bodyPr>
          <a:lstStyle/>
          <a:p>
            <a:pPr eaLnBrk="1" fontAlgn="auto" hangingPunct="1">
              <a:spcAft>
                <a:spcPts val="0"/>
              </a:spcAft>
              <a:defRPr/>
            </a:pPr>
            <a:r>
              <a:rPr lang="es-ES" dirty="0" smtClean="0">
                <a:latin typeface="Arial" pitchFamily="34" charset="0"/>
                <a:cs typeface="Arial" pitchFamily="34" charset="0"/>
              </a:rPr>
              <a:t>¨LA FORMULA¨</a:t>
            </a:r>
            <a:r>
              <a:rPr lang="es-ES" sz="2800" dirty="0" smtClean="0">
                <a:latin typeface="Arial" pitchFamily="34" charset="0"/>
                <a:cs typeface="Arial" pitchFamily="34" charset="0"/>
              </a:rPr>
              <a:t/>
            </a:r>
            <a:br>
              <a:rPr lang="es-ES" sz="2800" dirty="0" smtClean="0">
                <a:latin typeface="Arial" pitchFamily="34" charset="0"/>
                <a:cs typeface="Arial" pitchFamily="34" charset="0"/>
              </a:rPr>
            </a:br>
            <a:r>
              <a:rPr lang="es-ES" sz="2800" dirty="0" smtClean="0">
                <a:latin typeface="Arial" pitchFamily="34" charset="0"/>
                <a:cs typeface="Arial" pitchFamily="34" charset="0"/>
              </a:rPr>
              <a:t>El poder infinito del cambio</a:t>
            </a:r>
            <a:br>
              <a:rPr lang="es-ES" sz="2800" dirty="0" smtClean="0">
                <a:latin typeface="Arial" pitchFamily="34" charset="0"/>
                <a:cs typeface="Arial" pitchFamily="34" charset="0"/>
              </a:rPr>
            </a:br>
            <a:endParaRPr lang="es-EC" sz="2800" dirty="0">
              <a:latin typeface="Arial" pitchFamily="34" charset="0"/>
              <a:cs typeface="Arial" pitchFamily="34" charset="0"/>
            </a:endParaRPr>
          </a:p>
        </p:txBody>
      </p:sp>
      <p:pic>
        <p:nvPicPr>
          <p:cNvPr id="9219" name="3 Imagen" descr="http://i1.calameoassets.com/100119051509-967da9a01765e2bbe402f56918ef8f9d/thumb.jpg">
            <a:hlinkClick r:id="rId3"/>
          </p:cNvPr>
          <p:cNvPicPr>
            <a:picLocks noChangeAspect="1" noChangeArrowheads="1"/>
          </p:cNvPicPr>
          <p:nvPr/>
        </p:nvPicPr>
        <p:blipFill>
          <a:blip r:embed="rId4"/>
          <a:srcRect/>
          <a:stretch>
            <a:fillRect/>
          </a:stretch>
        </p:blipFill>
        <p:spPr bwMode="auto">
          <a:xfrm>
            <a:off x="428625" y="390526"/>
            <a:ext cx="2854325" cy="4419600"/>
          </a:xfrm>
          <a:prstGeom prst="rect">
            <a:avLst/>
          </a:prstGeom>
          <a:noFill/>
          <a:ln w="9525">
            <a:noFill/>
            <a:miter lim="800000"/>
            <a:headEnd/>
            <a:tailEnd/>
          </a:ln>
          <a:effectLst>
            <a:outerShdw blurRad="50800" dist="38100" dir="8100000" algn="tr" rotWithShape="0">
              <a:prstClr val="black">
                <a:alpha val="40000"/>
              </a:prstClr>
            </a:outerShdw>
          </a:effectLst>
        </p:spPr>
      </p:pic>
      <p:sp>
        <p:nvSpPr>
          <p:cNvPr id="5" name="4 CuadroTexto"/>
          <p:cNvSpPr txBox="1"/>
          <p:nvPr/>
        </p:nvSpPr>
        <p:spPr>
          <a:xfrm>
            <a:off x="5676900" y="6191250"/>
            <a:ext cx="3222624" cy="369332"/>
          </a:xfrm>
          <a:prstGeom prst="rect">
            <a:avLst/>
          </a:prstGeom>
          <a:noFill/>
        </p:spPr>
        <p:txBody>
          <a:bodyPr wrap="square" rtlCol="0">
            <a:spAutoFit/>
          </a:bodyPr>
          <a:lstStyle/>
          <a:p>
            <a:r>
              <a:rPr lang="es-MX" dirty="0" smtClean="0"/>
              <a:t>Carlos Ballerino Moeller</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12775" y="758824"/>
            <a:ext cx="7734300" cy="469582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Text Box 5"/>
          <p:cNvSpPr txBox="1">
            <a:spLocks noChangeArrowheads="1"/>
          </p:cNvSpPr>
          <p:nvPr/>
        </p:nvSpPr>
        <p:spPr bwMode="auto">
          <a:xfrm>
            <a:off x="796925" y="1403350"/>
            <a:ext cx="6997700" cy="3323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S" sz="4000" b="1" i="0" u="none" strike="noStrike" kern="1200" cap="none" spc="0" normalizeH="0" baseline="0" noProof="0" dirty="0" smtClean="0">
                <a:ln>
                  <a:noFill/>
                </a:ln>
                <a:solidFill>
                  <a:schemeClr val="tx1"/>
                </a:solidFill>
                <a:effectLst/>
                <a:uLnTx/>
                <a:uFillTx/>
                <a:latin typeface="Arial" pitchFamily="34" charset="0"/>
                <a:cs typeface="Arial" pitchFamily="34" charset="0"/>
              </a:rPr>
              <a:t>LA FUENTE DE LOS VALORES DEBEN DE SER </a:t>
            </a:r>
          </a:p>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S" sz="4000" b="1" i="0" u="none" strike="noStrike" kern="1200" cap="none" spc="0" normalizeH="0" baseline="0" noProof="0" dirty="0" smtClean="0">
                <a:ln>
                  <a:noFill/>
                </a:ln>
                <a:solidFill>
                  <a:schemeClr val="tx1"/>
                </a:solidFill>
                <a:effectLst/>
                <a:uLnTx/>
                <a:uFillTx/>
                <a:latin typeface="Arial" pitchFamily="34" charset="0"/>
                <a:cs typeface="Arial" pitchFamily="34" charset="0"/>
              </a:rPr>
              <a:t>LOS PRINCIPIOS </a:t>
            </a:r>
          </a:p>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S" sz="4000" b="1" i="0" u="none" strike="noStrike" kern="1200" cap="none" spc="0" normalizeH="0" baseline="0" noProof="0" dirty="0" smtClean="0">
                <a:ln>
                  <a:noFill/>
                </a:ln>
                <a:solidFill>
                  <a:schemeClr val="tx1"/>
                </a:solidFill>
                <a:effectLst/>
                <a:uLnTx/>
                <a:uFillTx/>
                <a:latin typeface="Arial" pitchFamily="34" charset="0"/>
                <a:cs typeface="Arial" pitchFamily="34" charset="0"/>
              </a:rPr>
              <a:t>= </a:t>
            </a:r>
          </a:p>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S" sz="4000" b="1" i="0" u="none" strike="noStrike" kern="1200" cap="none" spc="0" normalizeH="0" baseline="0" noProof="0" dirty="0" smtClean="0">
                <a:ln>
                  <a:noFill/>
                </a:ln>
                <a:solidFill>
                  <a:schemeClr val="tx1"/>
                </a:solidFill>
                <a:effectLst/>
                <a:uLnTx/>
                <a:uFillTx/>
                <a:latin typeface="Arial" pitchFamily="34" charset="0"/>
                <a:cs typeface="Arial" pitchFamily="34" charset="0"/>
              </a:rPr>
              <a:t>ALINEAMIENTO</a:t>
            </a:r>
            <a:endParaRPr kumimoji="0" lang="es-EC" sz="4000" b="1"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2232024"/>
            <a:ext cx="8229600" cy="2025651"/>
          </a:xfrm>
        </p:spPr>
        <p:txBody>
          <a:bodyPr/>
          <a:lstStyle/>
          <a:p>
            <a:pPr eaLnBrk="1" hangingPunct="1">
              <a:lnSpc>
                <a:spcPct val="90000"/>
              </a:lnSpc>
              <a:buNone/>
            </a:pPr>
            <a:r>
              <a:rPr lang="es-ES" sz="5400" i="1" dirty="0" smtClean="0">
                <a:latin typeface="Arial" pitchFamily="34" charset="0"/>
                <a:cs typeface="Arial" pitchFamily="34" charset="0"/>
              </a:rPr>
              <a:t>Habilidad de elegir una respuesta…</a:t>
            </a:r>
            <a:endParaRPr lang="es-EC" sz="5400" i="1" dirty="0" smtClean="0">
              <a:latin typeface="Arial" pitchFamily="34" charset="0"/>
              <a:cs typeface="Arial" pitchFamily="34" charset="0"/>
            </a:endParaRPr>
          </a:p>
        </p:txBody>
      </p:sp>
      <p:sp>
        <p:nvSpPr>
          <p:cNvPr id="15362" name="Rectangle 2"/>
          <p:cNvSpPr>
            <a:spLocks noGrp="1" noChangeArrowheads="1"/>
          </p:cNvSpPr>
          <p:nvPr>
            <p:ph type="title"/>
          </p:nvPr>
        </p:nvSpPr>
        <p:spPr>
          <a:xfrm>
            <a:off x="704850" y="482599"/>
            <a:ext cx="7981949" cy="1196975"/>
          </a:xfrm>
        </p:spPr>
        <p:txBody>
          <a:bodyPr>
            <a:normAutofit/>
          </a:bodyPr>
          <a:lstStyle/>
          <a:p>
            <a:pPr eaLnBrk="1" fontAlgn="auto" hangingPunct="1">
              <a:spcAft>
                <a:spcPts val="0"/>
              </a:spcAft>
              <a:defRPr/>
            </a:pPr>
            <a:r>
              <a:rPr lang="es-ES" altLang="zh-TW" sz="6000" i="1" dirty="0">
                <a:latin typeface="Arial" pitchFamily="34" charset="0"/>
                <a:ea typeface="新細明體" charset="-120"/>
                <a:cs typeface="Arial" pitchFamily="34" charset="0"/>
              </a:rPr>
              <a:t>La Responsabilidad</a:t>
            </a:r>
            <a:endParaRPr lang="es-EC" sz="6000" i="1" dirty="0">
              <a:latin typeface="Arial" pitchFamily="34" charset="0"/>
              <a:cs typeface="Arial" pitchFamily="34" charset="0"/>
            </a:endParaRPr>
          </a:p>
        </p:txBody>
      </p:sp>
      <p:pic>
        <p:nvPicPr>
          <p:cNvPr id="17412" name="3 Imagen" descr="http://i1.calameoassets.com/100119051509-967da9a01765e2bbe402f56918ef8f9d/thumb.jpg">
            <a:hlinkClick r:id="rId3"/>
          </p:cNvPr>
          <p:cNvPicPr>
            <a:picLocks noChangeAspect="1" noChangeArrowheads="1"/>
          </p:cNvPicPr>
          <p:nvPr/>
        </p:nvPicPr>
        <p:blipFill>
          <a:blip r:embed="rId4"/>
          <a:srcRect/>
          <a:stretch>
            <a:fillRect/>
          </a:stretch>
        </p:blipFill>
        <p:spPr bwMode="auto">
          <a:xfrm>
            <a:off x="6321425" y="3336926"/>
            <a:ext cx="2393950" cy="313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57200" y="666750"/>
            <a:ext cx="8229600" cy="5962650"/>
          </a:xfrm>
        </p:spPr>
        <p:txBody>
          <a:bodyPr/>
          <a:lstStyle/>
          <a:p>
            <a:pPr algn="ctr">
              <a:buFont typeface="Wingdings 3" pitchFamily="18" charset="2"/>
              <a:buNone/>
            </a:pPr>
            <a:r>
              <a:rPr lang="es-ES" sz="2400" dirty="0" smtClean="0">
                <a:latin typeface="Arial" pitchFamily="34" charset="0"/>
                <a:cs typeface="Arial" pitchFamily="34" charset="0"/>
              </a:rPr>
              <a:t>“Cuanto más aprendo, más me doy cuenta de que en realidad no sé.</a:t>
            </a:r>
          </a:p>
          <a:p>
            <a:pPr algn="ctr">
              <a:buFont typeface="Wingdings 3" pitchFamily="18" charset="2"/>
              <a:buNone/>
            </a:pPr>
            <a:r>
              <a:rPr lang="es-ES" sz="2400" dirty="0" smtClean="0">
                <a:latin typeface="Arial" pitchFamily="34" charset="0"/>
                <a:cs typeface="Arial" pitchFamily="34" charset="0"/>
              </a:rPr>
              <a:t> Cuanto más me doy cuenta de que no sé, tanto más quiero aprender.</a:t>
            </a:r>
          </a:p>
          <a:p>
            <a:pPr algn="ctr">
              <a:buFont typeface="Wingdings 3" pitchFamily="18" charset="2"/>
              <a:buNone/>
            </a:pPr>
            <a:r>
              <a:rPr lang="es-ES" sz="2400" dirty="0" smtClean="0">
                <a:latin typeface="Arial" pitchFamily="34" charset="0"/>
                <a:cs typeface="Arial" pitchFamily="34" charset="0"/>
              </a:rPr>
              <a:t> En el medio de toda dificultad está la oportunidad.</a:t>
            </a:r>
          </a:p>
          <a:p>
            <a:pPr algn="ctr">
              <a:buFont typeface="Wingdings 3" pitchFamily="18" charset="2"/>
              <a:buNone/>
            </a:pPr>
            <a:r>
              <a:rPr lang="es-ES" sz="2400" dirty="0" smtClean="0">
                <a:latin typeface="Arial" pitchFamily="34" charset="0"/>
                <a:cs typeface="Arial" pitchFamily="34" charset="0"/>
              </a:rPr>
              <a:t> Pienso y pienso, meses y años.</a:t>
            </a:r>
          </a:p>
          <a:p>
            <a:pPr algn="ctr">
              <a:buFont typeface="Wingdings 3" pitchFamily="18" charset="2"/>
              <a:buNone/>
            </a:pPr>
            <a:r>
              <a:rPr lang="es-ES" sz="2400" dirty="0" smtClean="0">
                <a:latin typeface="Arial" pitchFamily="34" charset="0"/>
                <a:cs typeface="Arial" pitchFamily="34" charset="0"/>
              </a:rPr>
              <a:t> Noventa y nueve veces la conclusión es falsa,</a:t>
            </a:r>
          </a:p>
          <a:p>
            <a:pPr algn="ctr">
              <a:buFont typeface="Wingdings 3" pitchFamily="18" charset="2"/>
              <a:buNone/>
            </a:pPr>
            <a:r>
              <a:rPr lang="es-ES" sz="2400" dirty="0" smtClean="0">
                <a:latin typeface="Arial" pitchFamily="34" charset="0"/>
                <a:cs typeface="Arial" pitchFamily="34" charset="0"/>
              </a:rPr>
              <a:t> La centésima vez tengo razón.</a:t>
            </a:r>
          </a:p>
          <a:p>
            <a:pPr algn="ctr">
              <a:buFont typeface="Wingdings 3" pitchFamily="18" charset="2"/>
              <a:buNone/>
            </a:pPr>
            <a:r>
              <a:rPr lang="es-ES" sz="2400" dirty="0" smtClean="0">
                <a:latin typeface="Arial" pitchFamily="34" charset="0"/>
                <a:cs typeface="Arial" pitchFamily="34" charset="0"/>
              </a:rPr>
              <a:t> Con una reflexión más profunda de la vida diaria</a:t>
            </a:r>
          </a:p>
          <a:p>
            <a:pPr algn="ctr">
              <a:buFont typeface="Wingdings 3" pitchFamily="18" charset="2"/>
              <a:buNone/>
            </a:pPr>
            <a:r>
              <a:rPr lang="es-ES" sz="2400" dirty="0" smtClean="0">
                <a:latin typeface="Arial" pitchFamily="34" charset="0"/>
                <a:cs typeface="Arial" pitchFamily="34" charset="0"/>
              </a:rPr>
              <a:t> uno sabe que existimos para otras personas.</a:t>
            </a:r>
          </a:p>
          <a:p>
            <a:pPr algn="ctr">
              <a:buFont typeface="Wingdings 3" pitchFamily="18" charset="2"/>
              <a:buNone/>
            </a:pPr>
            <a:r>
              <a:rPr lang="es-ES" sz="2400" dirty="0" smtClean="0">
                <a:latin typeface="Arial" pitchFamily="34" charset="0"/>
                <a:cs typeface="Arial" pitchFamily="34" charset="0"/>
              </a:rPr>
              <a:t> Lo más importante es no dejar de cuestionarse”.</a:t>
            </a:r>
          </a:p>
          <a:p>
            <a:pPr algn="ctr">
              <a:buFont typeface="Wingdings 3" pitchFamily="18" charset="2"/>
              <a:buNone/>
            </a:pPr>
            <a:endParaRPr lang="es-ES" sz="2400" dirty="0" smtClean="0">
              <a:latin typeface="Arial" pitchFamily="34" charset="0"/>
              <a:cs typeface="Arial" pitchFamily="34" charset="0"/>
            </a:endParaRPr>
          </a:p>
          <a:p>
            <a:pPr algn="r">
              <a:buFont typeface="Wingdings 3" pitchFamily="18" charset="2"/>
              <a:buNone/>
            </a:pPr>
            <a:r>
              <a:rPr lang="es-ES" sz="2400" b="1" dirty="0" smtClean="0">
                <a:latin typeface="Arial" pitchFamily="34" charset="0"/>
                <a:cs typeface="Arial" pitchFamily="34" charset="0"/>
              </a:rPr>
              <a:t>EINSTEIN</a:t>
            </a:r>
            <a:endParaRPr lang="es-ES" sz="2400" dirty="0" smtClean="0">
              <a:latin typeface="Arial" pitchFamily="34" charset="0"/>
              <a:cs typeface="Arial" pitchFamily="34" charset="0"/>
            </a:endParaRPr>
          </a:p>
          <a:p>
            <a:pPr eaLnBrk="1" hangingPunct="1">
              <a:lnSpc>
                <a:spcPct val="80000"/>
              </a:lnSpc>
            </a:pPr>
            <a:endParaRPr lang="es-EC"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1127125"/>
            <a:ext cx="8229600" cy="3590925"/>
          </a:xfrm>
        </p:spPr>
        <p:txBody>
          <a:bodyPr/>
          <a:lstStyle/>
          <a:p>
            <a:pPr>
              <a:buNone/>
            </a:pPr>
            <a:r>
              <a:rPr lang="es-EC" sz="2800" dirty="0" smtClean="0">
                <a:latin typeface="Arial" pitchFamily="34" charset="0"/>
                <a:cs typeface="Arial" pitchFamily="34" charset="0"/>
              </a:rPr>
              <a:t>Los problemas que te presenta la vida son sólo situaciones en las cuales vas a tener resultados, no deseados en algunos casos y deseados en otros, pero son sólo situaciones. Si los miras así, siempre vas a aprender algo positivo de ellas y se convertirán en pieza clave de tu aprendizaje y crecimiento en la vida.</a:t>
            </a:r>
            <a:endParaRPr lang="es-ES" sz="2800" dirty="0" smtClean="0">
              <a:latin typeface="Arial" pitchFamily="34" charset="0"/>
              <a:cs typeface="Arial" pitchFamily="34" charset="0"/>
            </a:endParaRPr>
          </a:p>
          <a:p>
            <a:pPr>
              <a:buNone/>
            </a:pPr>
            <a:r>
              <a:rPr lang="es-EC" sz="2000" dirty="0" smtClean="0">
                <a:latin typeface="Arial" pitchFamily="34" charset="0"/>
                <a:cs typeface="Arial" pitchFamily="34" charset="0"/>
              </a:rPr>
              <a:t> </a:t>
            </a:r>
            <a:endParaRPr lang="es-EC" sz="1400" dirty="0" smtClean="0"/>
          </a:p>
        </p:txBody>
      </p:sp>
      <p:pic>
        <p:nvPicPr>
          <p:cNvPr id="19459" name="3 Imagen" descr="http://i1.calameoassets.com/100119051509-967da9a01765e2bbe402f56918ef8f9d/thumb.jpg">
            <a:hlinkClick r:id="rId3"/>
          </p:cNvPr>
          <p:cNvPicPr>
            <a:picLocks noChangeAspect="1" noChangeArrowheads="1"/>
          </p:cNvPicPr>
          <p:nvPr/>
        </p:nvPicPr>
        <p:blipFill>
          <a:blip r:embed="rId4"/>
          <a:srcRect/>
          <a:stretch>
            <a:fillRect/>
          </a:stretch>
        </p:blipFill>
        <p:spPr bwMode="auto">
          <a:xfrm>
            <a:off x="6965950" y="4349750"/>
            <a:ext cx="165735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387850" y="758825"/>
            <a:ext cx="4235450" cy="5262979"/>
          </a:xfrm>
          <a:prstGeom prst="rect">
            <a:avLst/>
          </a:prstGeom>
        </p:spPr>
        <p:txBody>
          <a:bodyPr wrap="square">
            <a:spAutoFit/>
          </a:bodyPr>
          <a:lstStyle/>
          <a:p>
            <a:pPr algn="r"/>
            <a:r>
              <a:rPr lang="es-EC" sz="2800" dirty="0" smtClean="0">
                <a:latin typeface="Arial" pitchFamily="34" charset="0"/>
                <a:cs typeface="Arial" pitchFamily="34" charset="0"/>
              </a:rPr>
              <a:t>Siempre existe una forma de solucionar las situaciones. </a:t>
            </a:r>
          </a:p>
          <a:p>
            <a:pPr algn="r"/>
            <a:endParaRPr lang="es-EC" sz="2800" dirty="0">
              <a:latin typeface="Arial" pitchFamily="34" charset="0"/>
              <a:cs typeface="Arial" pitchFamily="34" charset="0"/>
            </a:endParaRPr>
          </a:p>
          <a:p>
            <a:pPr algn="r"/>
            <a:r>
              <a:rPr lang="es-EC" sz="2800" dirty="0" smtClean="0">
                <a:latin typeface="Arial" pitchFamily="34" charset="0"/>
                <a:cs typeface="Arial" pitchFamily="34" charset="0"/>
              </a:rPr>
              <a:t>Si dedicas un poco de tiempo a reflexionar y discernir sobre cómo liberarte de la causa, en lugar de tan sólo preocuparte, te convertirás en un Maestro.</a:t>
            </a:r>
            <a:endParaRPr lang="es-ES" sz="2800" dirty="0" smtClean="0">
              <a:latin typeface="Arial" pitchFamily="34" charset="0"/>
              <a:cs typeface="Arial" pitchFamily="34" charset="0"/>
            </a:endParaRPr>
          </a:p>
        </p:txBody>
      </p:sp>
      <p:pic>
        <p:nvPicPr>
          <p:cNvPr id="5" name="3 Imagen" descr="http://i1.calameoassets.com/100119051509-967da9a01765e2bbe402f56918ef8f9d/thumb.jpg">
            <a:hlinkClick r:id="rId3"/>
          </p:cNvPr>
          <p:cNvPicPr>
            <a:picLocks noChangeAspect="1" noChangeArrowheads="1"/>
          </p:cNvPicPr>
          <p:nvPr/>
        </p:nvPicPr>
        <p:blipFill>
          <a:blip r:embed="rId4"/>
          <a:srcRect/>
          <a:stretch>
            <a:fillRect/>
          </a:stretch>
        </p:blipFill>
        <p:spPr bwMode="auto">
          <a:xfrm>
            <a:off x="888999" y="1035050"/>
            <a:ext cx="3038475" cy="42354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457200" y="1035050"/>
            <a:ext cx="4943475" cy="4972049"/>
          </a:xfrm>
        </p:spPr>
        <p:txBody>
          <a:bodyPr/>
          <a:lstStyle/>
          <a:p>
            <a:pPr algn="ctr" eaLnBrk="1" hangingPunct="1">
              <a:lnSpc>
                <a:spcPct val="80000"/>
              </a:lnSpc>
              <a:buNone/>
            </a:pPr>
            <a:r>
              <a:rPr lang="es-EC" sz="3600" dirty="0" smtClean="0">
                <a:latin typeface="Arial" pitchFamily="34" charset="0"/>
                <a:cs typeface="Arial" pitchFamily="34" charset="0"/>
              </a:rPr>
              <a:t>Recuerda que el conocimiento es simplemente información en desorden. </a:t>
            </a:r>
            <a:endParaRPr lang="es-EC" sz="3600" dirty="0" smtClean="0">
              <a:latin typeface="Arial" pitchFamily="34" charset="0"/>
              <a:cs typeface="Arial" pitchFamily="34" charset="0"/>
            </a:endParaRPr>
          </a:p>
          <a:p>
            <a:pPr algn="ctr" eaLnBrk="1" hangingPunct="1">
              <a:lnSpc>
                <a:spcPct val="80000"/>
              </a:lnSpc>
              <a:buNone/>
            </a:pPr>
            <a:endParaRPr lang="es-EC" sz="3600" dirty="0" smtClean="0">
              <a:latin typeface="Arial" pitchFamily="34" charset="0"/>
              <a:cs typeface="Arial" pitchFamily="34" charset="0"/>
            </a:endParaRPr>
          </a:p>
          <a:p>
            <a:pPr algn="ctr" eaLnBrk="1" hangingPunct="1">
              <a:lnSpc>
                <a:spcPct val="80000"/>
              </a:lnSpc>
              <a:buNone/>
            </a:pPr>
            <a:r>
              <a:rPr lang="es-EC" sz="3600" dirty="0" smtClean="0">
                <a:latin typeface="Arial" pitchFamily="34" charset="0"/>
                <a:cs typeface="Arial" pitchFamily="34" charset="0"/>
              </a:rPr>
              <a:t>La </a:t>
            </a:r>
            <a:r>
              <a:rPr lang="es-EC" sz="3600" dirty="0" smtClean="0">
                <a:latin typeface="Arial" pitchFamily="34" charset="0"/>
                <a:cs typeface="Arial" pitchFamily="34" charset="0"/>
              </a:rPr>
              <a:t>sabiduría radica en ordenar esa información y ponerla en acción.</a:t>
            </a:r>
            <a:endParaRPr lang="es-ES" sz="3600" dirty="0" smtClean="0">
              <a:latin typeface="Arial" pitchFamily="34" charset="0"/>
              <a:cs typeface="Arial" pitchFamily="34" charset="0"/>
            </a:endParaRPr>
          </a:p>
          <a:p>
            <a:pPr eaLnBrk="1" hangingPunct="1">
              <a:lnSpc>
                <a:spcPct val="80000"/>
              </a:lnSpc>
            </a:pPr>
            <a:endParaRPr lang="es-EC" sz="3600" dirty="0" smtClean="0">
              <a:latin typeface="Arial" pitchFamily="34" charset="0"/>
              <a:cs typeface="Arial" pitchFamily="34" charset="0"/>
            </a:endParaRPr>
          </a:p>
        </p:txBody>
      </p:sp>
      <p:pic>
        <p:nvPicPr>
          <p:cNvPr id="4" name="3 Imagen" descr="http://i1.calameoassets.com/100119051509-967da9a01765e2bbe402f56918ef8f9d/thumb.jpg">
            <a:hlinkClick r:id="rId3"/>
          </p:cNvPr>
          <p:cNvPicPr>
            <a:picLocks noChangeAspect="1" noChangeArrowheads="1"/>
          </p:cNvPicPr>
          <p:nvPr/>
        </p:nvPicPr>
        <p:blipFill>
          <a:blip r:embed="rId4"/>
          <a:srcRect/>
          <a:stretch>
            <a:fillRect/>
          </a:stretch>
        </p:blipFill>
        <p:spPr bwMode="auto">
          <a:xfrm>
            <a:off x="5768975" y="1679575"/>
            <a:ext cx="2393950" cy="3038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479924" y="666750"/>
            <a:ext cx="4206875" cy="5340350"/>
          </a:xfrm>
        </p:spPr>
        <p:txBody>
          <a:bodyPr/>
          <a:lstStyle/>
          <a:p>
            <a:pPr algn="r">
              <a:buNone/>
            </a:pPr>
            <a:r>
              <a:rPr lang="es-EC" sz="2800" dirty="0" smtClean="0">
                <a:latin typeface="Arial" pitchFamily="34" charset="0"/>
                <a:cs typeface="Arial" pitchFamily="34" charset="0"/>
              </a:rPr>
              <a:t>Nosotros podemos modelar la excelencia, incluso la genialidad, si dividimos las tareas en tramos lo suficientemente pequeños. Si alguien puede hacer algo, entonces es una posibilidad humana que cualquiera es capaz de lograr.</a:t>
            </a:r>
            <a:endParaRPr lang="es-ES" sz="2800" dirty="0" smtClean="0">
              <a:latin typeface="Arial" pitchFamily="34" charset="0"/>
              <a:cs typeface="Arial" pitchFamily="34" charset="0"/>
            </a:endParaRPr>
          </a:p>
        </p:txBody>
      </p:sp>
      <p:pic>
        <p:nvPicPr>
          <p:cNvPr id="21511" name="Picture 7" descr="Ver imagen en tamaño completo">
            <a:hlinkClick r:id="rId3"/>
          </p:cNvPr>
          <p:cNvPicPr>
            <a:picLocks noChangeAspect="1" noChangeArrowheads="1"/>
          </p:cNvPicPr>
          <p:nvPr/>
        </p:nvPicPr>
        <p:blipFill>
          <a:blip r:embed="rId4"/>
          <a:stretch>
            <a:fillRect/>
          </a:stretch>
        </p:blipFill>
        <p:spPr bwMode="auto">
          <a:xfrm>
            <a:off x="520700" y="758825"/>
            <a:ext cx="3867150" cy="4972050"/>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contenido"/>
          <p:cNvSpPr>
            <a:spLocks noGrp="1"/>
          </p:cNvSpPr>
          <p:nvPr>
            <p:ph idx="1"/>
          </p:nvPr>
        </p:nvSpPr>
        <p:spPr/>
        <p:txBody>
          <a:bodyPr/>
          <a:lstStyle/>
          <a:p>
            <a:pPr eaLnBrk="1" hangingPunct="1">
              <a:buNone/>
            </a:pPr>
            <a:r>
              <a:rPr lang="es-ES" sz="3200" dirty="0" smtClean="0">
                <a:latin typeface="Arial" pitchFamily="34" charset="0"/>
                <a:cs typeface="Arial" pitchFamily="34" charset="0"/>
              </a:rPr>
              <a:t>“La vida es un constante dialogo interno, entre el bien que nos edifica y el mal que nos destruye. La sabiduría esta en elegir siempre el bien para poder ir construyendo el edificio de nuestra maravillosa existencia”</a:t>
            </a:r>
          </a:p>
        </p:txBody>
      </p:sp>
      <p:sp>
        <p:nvSpPr>
          <p:cNvPr id="3" name="2 Título"/>
          <p:cNvSpPr>
            <a:spLocks noGrp="1"/>
          </p:cNvSpPr>
          <p:nvPr>
            <p:ph type="title"/>
          </p:nvPr>
        </p:nvSpPr>
        <p:spPr/>
        <p:txBody>
          <a:bodyPr>
            <a:normAutofit/>
          </a:bodyPr>
          <a:lstStyle/>
          <a:p>
            <a:pPr algn="ctr" eaLnBrk="1" hangingPunct="1">
              <a:defRPr/>
            </a:pPr>
            <a:r>
              <a:rPr lang="es-ES" sz="4400" dirty="0" smtClean="0">
                <a:latin typeface="Arial" pitchFamily="34" charset="0"/>
                <a:cs typeface="Arial" pitchFamily="34" charset="0"/>
              </a:rPr>
              <a:t>REFLEXION</a:t>
            </a:r>
            <a:endParaRPr lang="es-ES" sz="4400" dirty="0">
              <a:latin typeface="Arial" pitchFamily="34" charset="0"/>
              <a:cs typeface="Arial" pitchFamily="34" charset="0"/>
            </a:endParaRPr>
          </a:p>
        </p:txBody>
      </p:sp>
      <p:pic>
        <p:nvPicPr>
          <p:cNvPr id="22532" name="3 Imagen" descr="http://i1.calameoassets.com/100119051509-967da9a01765e2bbe402f56918ef8f9d/thumb.jpg">
            <a:hlinkClick r:id="rId3"/>
          </p:cNvPr>
          <p:cNvPicPr>
            <a:picLocks noChangeAspect="1" noChangeArrowheads="1"/>
          </p:cNvPicPr>
          <p:nvPr/>
        </p:nvPicPr>
        <p:blipFill>
          <a:blip r:embed="rId4"/>
          <a:srcRect/>
          <a:stretch>
            <a:fillRect/>
          </a:stretch>
        </p:blipFill>
        <p:spPr bwMode="auto">
          <a:xfrm>
            <a:off x="6137275" y="4073525"/>
            <a:ext cx="2301875" cy="2578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04849" y="482600"/>
            <a:ext cx="7826375" cy="497205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1 Marcador de contenido"/>
          <p:cNvSpPr txBox="1">
            <a:spLocks/>
          </p:cNvSpPr>
          <p:nvPr/>
        </p:nvSpPr>
        <p:spPr bwMode="auto">
          <a:xfrm>
            <a:off x="609600" y="758825"/>
            <a:ext cx="8229600" cy="3590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C" sz="27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“Si tomamos a las personas</a:t>
            </a:r>
            <a:endParaRPr kumimoji="0" lang="es-ES" sz="27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C" sz="27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tal como las encontramos, </a:t>
            </a:r>
            <a:endParaRPr kumimoji="0" lang="es-ES" sz="27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C" sz="27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podríamos hacerlas peor,</a:t>
            </a:r>
            <a:endParaRPr kumimoji="0" lang="es-ES" sz="27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C" sz="27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pero si las tratamos</a:t>
            </a:r>
            <a:endParaRPr kumimoji="0" lang="es-ES" sz="27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C" sz="27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como si fueran</a:t>
            </a:r>
            <a:endParaRPr kumimoji="0" lang="es-ES" sz="27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C" sz="27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lo que deberían ser,</a:t>
            </a:r>
            <a:endParaRPr kumimoji="0" lang="es-ES" sz="27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C" sz="27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las ayudamos a convertirse</a:t>
            </a:r>
            <a:endParaRPr kumimoji="0" lang="es-ES" sz="27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C" sz="27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en lo que son capaces</a:t>
            </a:r>
            <a:endParaRPr kumimoji="0" lang="es-ES" sz="27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C" sz="27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de convertirse.”</a:t>
            </a:r>
            <a:endParaRPr kumimoji="0" lang="es-ES" sz="27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C" sz="2700" b="1" i="1" u="none" strike="noStrike" kern="1200" cap="none" spc="0" normalizeH="0" baseline="0" noProof="0" dirty="0" smtClean="0">
                <a:ln>
                  <a:noFill/>
                </a:ln>
                <a:solidFill>
                  <a:schemeClr val="tx1"/>
                </a:solidFill>
                <a:effectLst/>
                <a:uLnTx/>
                <a:uFillTx/>
                <a:latin typeface="+mn-lt"/>
                <a:ea typeface="+mn-ea"/>
                <a:cs typeface="+mn-cs"/>
              </a:rPr>
              <a:t> </a:t>
            </a:r>
            <a:endParaRPr kumimoji="0" lang="es-ES" sz="2700" b="0" i="1"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endParaRPr kumimoji="0" lang="es-E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6 CuadroTexto"/>
          <p:cNvSpPr txBox="1"/>
          <p:nvPr/>
        </p:nvSpPr>
        <p:spPr>
          <a:xfrm>
            <a:off x="5400675" y="5915025"/>
            <a:ext cx="3498850" cy="646331"/>
          </a:xfrm>
          <a:prstGeom prst="rect">
            <a:avLst/>
          </a:prstGeom>
          <a:noFill/>
        </p:spPr>
        <p:txBody>
          <a:bodyPr wrap="square" rtlCol="0">
            <a:spAutoFit/>
          </a:bodyPr>
          <a:lstStyle/>
          <a:p>
            <a:pPr lvl="0"/>
            <a:r>
              <a:rPr lang="es-EC" b="1" dirty="0"/>
              <a:t> </a:t>
            </a:r>
            <a:r>
              <a:rPr lang="es-EC" dirty="0"/>
              <a:t>Johann </a:t>
            </a:r>
            <a:r>
              <a:rPr lang="es-EC" dirty="0" err="1"/>
              <a:t>Wolfgang</a:t>
            </a:r>
            <a:r>
              <a:rPr lang="es-EC" dirty="0"/>
              <a:t> Von Goethe</a:t>
            </a:r>
            <a:endParaRPr lang="es-ES" dirty="0"/>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Marcador de contenido"/>
          <p:cNvSpPr>
            <a:spLocks noGrp="1"/>
          </p:cNvSpPr>
          <p:nvPr>
            <p:ph idx="1"/>
          </p:nvPr>
        </p:nvSpPr>
        <p:spPr>
          <a:xfrm>
            <a:off x="457200" y="1219200"/>
            <a:ext cx="8229600" cy="3959225"/>
          </a:xfrm>
        </p:spPr>
        <p:txBody>
          <a:bodyPr/>
          <a:lstStyle/>
          <a:p>
            <a:endParaRPr lang="es-ES" sz="2400" dirty="0" smtClean="0"/>
          </a:p>
          <a:p>
            <a:pPr algn="just">
              <a:buNone/>
            </a:pPr>
            <a:r>
              <a:rPr lang="es-ES" sz="2400" dirty="0" smtClean="0">
                <a:latin typeface="Arial" pitchFamily="34" charset="0"/>
                <a:cs typeface="Arial" pitchFamily="34" charset="0"/>
              </a:rPr>
              <a:t>Generar en el lector el interés de crear una nueva manera</a:t>
            </a:r>
          </a:p>
          <a:p>
            <a:pPr algn="just">
              <a:buNone/>
            </a:pPr>
            <a:r>
              <a:rPr lang="es-ES" sz="2400" dirty="0" smtClean="0">
                <a:latin typeface="Arial" pitchFamily="34" charset="0"/>
                <a:cs typeface="Arial" pitchFamily="34" charset="0"/>
              </a:rPr>
              <a:t>de alcanzar las metas propuestas en su vida, mediante </a:t>
            </a:r>
          </a:p>
          <a:p>
            <a:pPr algn="just">
              <a:buNone/>
            </a:pPr>
            <a:r>
              <a:rPr lang="es-ES" sz="2400" dirty="0" smtClean="0">
                <a:latin typeface="Arial" pitchFamily="34" charset="0"/>
                <a:cs typeface="Arial" pitchFamily="34" charset="0"/>
              </a:rPr>
              <a:t>una historia amena, dinámica y muy entretenida que nos </a:t>
            </a:r>
          </a:p>
          <a:p>
            <a:pPr algn="just">
              <a:buNone/>
            </a:pPr>
            <a:r>
              <a:rPr lang="es-ES" sz="2400" dirty="0" smtClean="0">
                <a:latin typeface="Arial" pitchFamily="34" charset="0"/>
                <a:cs typeface="Arial" pitchFamily="34" charset="0"/>
              </a:rPr>
              <a:t>permite analizar nuestra realidad actual y salir del </a:t>
            </a:r>
          </a:p>
          <a:p>
            <a:pPr algn="just">
              <a:buNone/>
            </a:pPr>
            <a:r>
              <a:rPr lang="es-ES" sz="2400" dirty="0" smtClean="0">
                <a:latin typeface="Arial" pitchFamily="34" charset="0"/>
                <a:cs typeface="Arial" pitchFamily="34" charset="0"/>
              </a:rPr>
              <a:t>automático, alineada a principios éticos universales y a </a:t>
            </a:r>
          </a:p>
          <a:p>
            <a:pPr algn="just">
              <a:buNone/>
            </a:pPr>
            <a:r>
              <a:rPr lang="es-ES" sz="2400" dirty="0" smtClean="0">
                <a:latin typeface="Arial" pitchFamily="34" charset="0"/>
                <a:cs typeface="Arial" pitchFamily="34" charset="0"/>
              </a:rPr>
              <a:t>valores personales.</a:t>
            </a:r>
          </a:p>
          <a:p>
            <a:pPr>
              <a:buNone/>
            </a:pPr>
            <a:endParaRPr lang="es-ES" sz="2400" dirty="0" smtClean="0">
              <a:latin typeface="Arial" pitchFamily="34" charset="0"/>
              <a:cs typeface="Arial" pitchFamily="34" charset="0"/>
            </a:endParaRPr>
          </a:p>
          <a:p>
            <a:pPr>
              <a:buNone/>
            </a:pPr>
            <a:r>
              <a:rPr lang="es-ES" sz="2400" dirty="0" smtClean="0">
                <a:latin typeface="Arial" pitchFamily="34" charset="0"/>
                <a:cs typeface="Arial" pitchFamily="34" charset="0"/>
              </a:rPr>
              <a:t>"Una forma de gestión para personas que desean mejorar continuamente en su vida"</a:t>
            </a:r>
            <a:endParaRPr lang="es-ES" dirty="0" smtClean="0">
              <a:latin typeface="Arial" pitchFamily="34" charset="0"/>
              <a:cs typeface="Arial" pitchFamily="34" charset="0"/>
            </a:endParaRPr>
          </a:p>
        </p:txBody>
      </p:sp>
      <p:pic>
        <p:nvPicPr>
          <p:cNvPr id="11267" name="3 Imagen" descr="http://i1.calameoassets.com/100119051509-967da9a01765e2bbe402f56918ef8f9d/thumb.jpg">
            <a:hlinkClick r:id="rId3"/>
          </p:cNvPr>
          <p:cNvPicPr>
            <a:picLocks noChangeAspect="1" noChangeArrowheads="1"/>
          </p:cNvPicPr>
          <p:nvPr/>
        </p:nvPicPr>
        <p:blipFill>
          <a:blip r:embed="rId4"/>
          <a:srcRect/>
          <a:stretch>
            <a:fillRect/>
          </a:stretch>
        </p:blipFill>
        <p:spPr bwMode="auto">
          <a:xfrm>
            <a:off x="7610475" y="5086350"/>
            <a:ext cx="1257300" cy="1565275"/>
          </a:xfrm>
          <a:prstGeom prst="rect">
            <a:avLst/>
          </a:prstGeom>
          <a:noFill/>
          <a:ln w="9525">
            <a:noFill/>
            <a:miter lim="800000"/>
            <a:headEnd/>
            <a:tailEnd/>
          </a:ln>
        </p:spPr>
      </p:pic>
      <p:sp>
        <p:nvSpPr>
          <p:cNvPr id="5" name="4 Rectángulo"/>
          <p:cNvSpPr/>
          <p:nvPr/>
        </p:nvSpPr>
        <p:spPr>
          <a:xfrm>
            <a:off x="612775" y="298450"/>
            <a:ext cx="7918450" cy="1012825"/>
          </a:xfrm>
          <a:prstGeom prst="rect">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2">
                  <a:lumMod val="90000"/>
                </a:schemeClr>
              </a:solidFill>
            </a:endParaRPr>
          </a:p>
        </p:txBody>
      </p:sp>
      <p:sp>
        <p:nvSpPr>
          <p:cNvPr id="6" name="5 CuadroTexto"/>
          <p:cNvSpPr txBox="1"/>
          <p:nvPr/>
        </p:nvSpPr>
        <p:spPr>
          <a:xfrm>
            <a:off x="3098799" y="390526"/>
            <a:ext cx="3038475" cy="830997"/>
          </a:xfrm>
          <a:prstGeom prst="rect">
            <a:avLst/>
          </a:prstGeom>
          <a:noFill/>
        </p:spPr>
        <p:txBody>
          <a:bodyPr wrap="square" rtlCol="0">
            <a:spAutoFit/>
          </a:bodyPr>
          <a:lstStyle/>
          <a:p>
            <a:r>
              <a:rPr lang="es-MX" sz="4800" dirty="0" smtClean="0"/>
              <a:t>MISION</a:t>
            </a:r>
            <a:endParaRPr lang="es-ES"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981075" y="1587500"/>
            <a:ext cx="7366000" cy="4419600"/>
          </a:xfrm>
        </p:spPr>
        <p:txBody>
          <a:bodyPr/>
          <a:lstStyle/>
          <a:p>
            <a:pPr eaLnBrk="1" hangingPunct="1">
              <a:lnSpc>
                <a:spcPct val="90000"/>
              </a:lnSpc>
              <a:buFontTx/>
              <a:buNone/>
            </a:pPr>
            <a:endParaRPr lang="es-ES" sz="2400" b="1" dirty="0" smtClean="0"/>
          </a:p>
          <a:p>
            <a:pPr algn="just" eaLnBrk="1" hangingPunct="1">
              <a:lnSpc>
                <a:spcPct val="90000"/>
              </a:lnSpc>
              <a:buNone/>
            </a:pPr>
            <a:r>
              <a:rPr lang="es-ES" sz="2400" dirty="0" smtClean="0">
                <a:latin typeface="Arial" pitchFamily="34" charset="0"/>
                <a:cs typeface="Arial" pitchFamily="34" charset="0"/>
              </a:rPr>
              <a:t>Generar el interés del Libro ¨La Formula¨ El poder</a:t>
            </a:r>
          </a:p>
          <a:p>
            <a:pPr algn="just" eaLnBrk="1" hangingPunct="1">
              <a:lnSpc>
                <a:spcPct val="90000"/>
              </a:lnSpc>
              <a:buNone/>
            </a:pPr>
            <a:r>
              <a:rPr lang="es-ES" sz="2400" dirty="0" smtClean="0">
                <a:latin typeface="Arial" pitchFamily="34" charset="0"/>
                <a:cs typeface="Arial" pitchFamily="34" charset="0"/>
              </a:rPr>
              <a:t>infinito del cambio, tanto a nivel nacional como</a:t>
            </a:r>
          </a:p>
          <a:p>
            <a:pPr algn="just" eaLnBrk="1" hangingPunct="1">
              <a:lnSpc>
                <a:spcPct val="90000"/>
              </a:lnSpc>
              <a:buNone/>
            </a:pPr>
            <a:r>
              <a:rPr lang="es-ES" sz="2400" dirty="0" smtClean="0">
                <a:latin typeface="Arial" pitchFamily="34" charset="0"/>
                <a:cs typeface="Arial" pitchFamily="34" charset="0"/>
              </a:rPr>
              <a:t>internacional, logrando captar la atención  de los</a:t>
            </a:r>
          </a:p>
          <a:p>
            <a:pPr algn="just" eaLnBrk="1" hangingPunct="1">
              <a:lnSpc>
                <a:spcPct val="90000"/>
              </a:lnSpc>
              <a:buNone/>
            </a:pPr>
            <a:r>
              <a:rPr lang="es-ES" sz="2400" dirty="0" smtClean="0">
                <a:latin typeface="Arial" pitchFamily="34" charset="0"/>
                <a:cs typeface="Arial" pitchFamily="34" charset="0"/>
              </a:rPr>
              <a:t>lectores con una nueva metodología para alcanzar</a:t>
            </a:r>
          </a:p>
          <a:p>
            <a:pPr algn="just" eaLnBrk="1" hangingPunct="1">
              <a:lnSpc>
                <a:spcPct val="90000"/>
              </a:lnSpc>
              <a:buNone/>
            </a:pPr>
            <a:r>
              <a:rPr lang="es-ES" sz="2400" dirty="0" smtClean="0">
                <a:latin typeface="Arial" pitchFamily="34" charset="0"/>
                <a:cs typeface="Arial" pitchFamily="34" charset="0"/>
              </a:rPr>
              <a:t>metas.</a:t>
            </a:r>
            <a:endParaRPr lang="es-EC" sz="2400" dirty="0" smtClean="0">
              <a:latin typeface="Arial" pitchFamily="34" charset="0"/>
              <a:cs typeface="Arial" pitchFamily="34" charset="0"/>
            </a:endParaRPr>
          </a:p>
        </p:txBody>
      </p:sp>
      <p:pic>
        <p:nvPicPr>
          <p:cNvPr id="12292" name="Picture 4" descr="mor_2_cf_w_2"/>
          <p:cNvPicPr>
            <a:picLocks noChangeAspect="1" noChangeArrowheads="1"/>
          </p:cNvPicPr>
          <p:nvPr/>
        </p:nvPicPr>
        <p:blipFill>
          <a:blip r:embed="rId3"/>
          <a:srcRect/>
          <a:stretch>
            <a:fillRect/>
          </a:stretch>
        </p:blipFill>
        <p:spPr bwMode="auto">
          <a:xfrm>
            <a:off x="5492750" y="4165600"/>
            <a:ext cx="2301875" cy="2076118"/>
          </a:xfrm>
          <a:prstGeom prst="rect">
            <a:avLst/>
          </a:prstGeom>
          <a:noFill/>
          <a:ln w="9525">
            <a:noFill/>
            <a:miter lim="800000"/>
            <a:headEnd/>
            <a:tailEnd/>
          </a:ln>
        </p:spPr>
      </p:pic>
      <p:sp>
        <p:nvSpPr>
          <p:cNvPr id="6" name="5 Rectángulo"/>
          <p:cNvSpPr/>
          <p:nvPr/>
        </p:nvSpPr>
        <p:spPr>
          <a:xfrm>
            <a:off x="612775" y="390524"/>
            <a:ext cx="7918450" cy="828675"/>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2">
                  <a:lumMod val="90000"/>
                </a:schemeClr>
              </a:solidFill>
            </a:endParaRPr>
          </a:p>
        </p:txBody>
      </p:sp>
      <p:sp>
        <p:nvSpPr>
          <p:cNvPr id="10" name="Rectangle 2"/>
          <p:cNvSpPr>
            <a:spLocks noGrp="1" noChangeArrowheads="1"/>
          </p:cNvSpPr>
          <p:nvPr>
            <p:ph type="title"/>
          </p:nvPr>
        </p:nvSpPr>
        <p:spPr>
          <a:xfrm>
            <a:off x="704850" y="274638"/>
            <a:ext cx="7981950" cy="1143000"/>
          </a:xfrm>
        </p:spPr>
        <p:txBody>
          <a:bodyPr>
            <a:normAutofit fontScale="90000"/>
          </a:bodyPr>
          <a:lstStyle/>
          <a:p>
            <a:pPr eaLnBrk="1" fontAlgn="auto" hangingPunct="1">
              <a:spcAft>
                <a:spcPts val="0"/>
              </a:spcAft>
              <a:defRPr/>
            </a:pPr>
            <a:r>
              <a:rPr lang="es-ES" sz="4000" dirty="0" smtClean="0">
                <a:latin typeface="Arial" pitchFamily="34" charset="0"/>
                <a:cs typeface="Arial" pitchFamily="34" charset="0"/>
              </a:rPr>
              <a:t>MI  </a:t>
            </a:r>
            <a:r>
              <a:rPr lang="es-ES" sz="4000" dirty="0">
                <a:latin typeface="Arial" pitchFamily="34" charset="0"/>
                <a:cs typeface="Arial" pitchFamily="34" charset="0"/>
              </a:rPr>
              <a:t>VISIÓN </a:t>
            </a:r>
            <a:r>
              <a:rPr lang="es-ES" sz="4000" dirty="0" smtClean="0">
                <a:latin typeface="Arial" pitchFamily="34" charset="0"/>
                <a:cs typeface="Arial" pitchFamily="34" charset="0"/>
              </a:rPr>
              <a:t>SOBRE ¨LA FORMULA¨</a:t>
            </a:r>
            <a:endParaRPr lang="es-EC" sz="4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704850" y="482600"/>
            <a:ext cx="7826375" cy="82867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angle 2"/>
          <p:cNvSpPr>
            <a:spLocks noGrp="1" noChangeArrowheads="1"/>
          </p:cNvSpPr>
          <p:nvPr>
            <p:ph type="title"/>
          </p:nvPr>
        </p:nvSpPr>
        <p:spPr>
          <a:xfrm>
            <a:off x="889000" y="298450"/>
            <a:ext cx="7797800" cy="1119188"/>
          </a:xfrm>
        </p:spPr>
        <p:txBody>
          <a:bodyPr>
            <a:normAutofit/>
          </a:bodyPr>
          <a:lstStyle/>
          <a:p>
            <a:pPr eaLnBrk="1" fontAlgn="auto" hangingPunct="1">
              <a:spcAft>
                <a:spcPts val="0"/>
              </a:spcAft>
              <a:defRPr/>
            </a:pPr>
            <a:r>
              <a:rPr lang="es-EC" sz="4000" dirty="0" smtClean="0">
                <a:latin typeface="Arial" pitchFamily="34" charset="0"/>
                <a:cs typeface="Arial" pitchFamily="34" charset="0"/>
              </a:rPr>
              <a:t>COMO LEER “LA FORMULA”</a:t>
            </a:r>
            <a:endParaRPr lang="es-EC" sz="4000" dirty="0">
              <a:latin typeface="Arial" pitchFamily="34" charset="0"/>
              <a:cs typeface="Arial" pitchFamily="34" charset="0"/>
            </a:endParaRPr>
          </a:p>
        </p:txBody>
      </p:sp>
      <p:sp>
        <p:nvSpPr>
          <p:cNvPr id="11" name="10 Rectángulo"/>
          <p:cNvSpPr/>
          <p:nvPr/>
        </p:nvSpPr>
        <p:spPr>
          <a:xfrm>
            <a:off x="1257300" y="1771651"/>
            <a:ext cx="6813550" cy="4235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6 Marcador de contenido"/>
          <p:cNvSpPr txBox="1">
            <a:spLocks/>
          </p:cNvSpPr>
          <p:nvPr/>
        </p:nvSpPr>
        <p:spPr bwMode="auto">
          <a:xfrm>
            <a:off x="1257300" y="2232025"/>
            <a:ext cx="6721475" cy="26701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s-ES" sz="2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Hay varias formas de leer este libro:</a:t>
            </a: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endParaRPr kumimoji="0" lang="es-ES" sz="2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S" sz="2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Como una lectura entretenida</a:t>
            </a: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S" sz="2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Como una observación del propio yo.</a:t>
            </a: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S" sz="2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O como un desafío para generar logros personales.</a:t>
            </a: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endParaRPr kumimoji="0" lang="es-ES" sz="2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125" marR="0" lvl="0" indent="-255588" algn="ctr" defTabSz="914400" rtl="0" eaLnBrk="0" fontAlgn="base" latinLnBrk="0" hangingPunct="0">
              <a:lnSpc>
                <a:spcPct val="100000"/>
              </a:lnSpc>
              <a:spcBef>
                <a:spcPts val="400"/>
              </a:spcBef>
              <a:spcAft>
                <a:spcPct val="0"/>
              </a:spcAft>
              <a:buClr>
                <a:schemeClr val="accent1"/>
              </a:buClr>
              <a:buSzPct val="68000"/>
              <a:tabLst/>
              <a:defRPr/>
            </a:pPr>
            <a:r>
              <a:rPr kumimoji="0" lang="es-ES" sz="2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Sugiero optar por las tres.</a:t>
            </a:r>
          </a:p>
          <a:p>
            <a:pPr marL="365125" marR="0" lvl="0" indent="-255588" algn="ctr"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endParaRPr kumimoji="0" lang="es-ES" sz="27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p:txBody>
          <a:bodyPr/>
          <a:lstStyle/>
          <a:p>
            <a:pPr eaLnBrk="1" hangingPunct="1"/>
            <a:endParaRPr lang="es-ES" smtClean="0"/>
          </a:p>
        </p:txBody>
      </p:sp>
      <p:sp>
        <p:nvSpPr>
          <p:cNvPr id="11266" name="Rectangle 2"/>
          <p:cNvSpPr>
            <a:spLocks noGrp="1" noChangeArrowheads="1"/>
          </p:cNvSpPr>
          <p:nvPr>
            <p:ph type="title"/>
          </p:nvPr>
        </p:nvSpPr>
        <p:spPr/>
        <p:txBody>
          <a:bodyPr/>
          <a:lstStyle/>
          <a:p>
            <a:pPr eaLnBrk="1" fontAlgn="auto" hangingPunct="1">
              <a:spcAft>
                <a:spcPts val="0"/>
              </a:spcAft>
              <a:defRPr/>
            </a:pPr>
            <a:endParaRPr lang="es-ES"/>
          </a:p>
        </p:txBody>
      </p:sp>
      <p:pic>
        <p:nvPicPr>
          <p:cNvPr id="14340" name="Picture 4" descr="project1bo9"/>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14342" name="5 Imagen" descr="http://i1.calameoassets.com/100119051509-967da9a01765e2bbe402f56918ef8f9d/thumb.jpg">
            <a:hlinkClick r:id="rId4"/>
          </p:cNvPr>
          <p:cNvPicPr>
            <a:picLocks noChangeAspect="1" noChangeArrowheads="1"/>
          </p:cNvPicPr>
          <p:nvPr/>
        </p:nvPicPr>
        <p:blipFill>
          <a:blip r:embed="rId5"/>
          <a:srcRect/>
          <a:stretch>
            <a:fillRect/>
          </a:stretch>
        </p:blipFill>
        <p:spPr bwMode="auto">
          <a:xfrm>
            <a:off x="4479925" y="2876550"/>
            <a:ext cx="1152525" cy="1473200"/>
          </a:xfrm>
          <a:prstGeom prst="rect">
            <a:avLst/>
          </a:prstGeom>
          <a:noFill/>
          <a:ln w="9525">
            <a:noFill/>
            <a:miter lim="800000"/>
            <a:headEnd/>
            <a:tailEnd/>
          </a:ln>
        </p:spPr>
      </p:pic>
      <p:sp>
        <p:nvSpPr>
          <p:cNvPr id="7" name="6 Rectángulo"/>
          <p:cNvSpPr/>
          <p:nvPr/>
        </p:nvSpPr>
        <p:spPr>
          <a:xfrm>
            <a:off x="3098800" y="298451"/>
            <a:ext cx="5800725" cy="736599"/>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Text Box 5"/>
          <p:cNvSpPr txBox="1">
            <a:spLocks noChangeArrowheads="1"/>
          </p:cNvSpPr>
          <p:nvPr/>
        </p:nvSpPr>
        <p:spPr bwMode="auto">
          <a:xfrm>
            <a:off x="3190875" y="298450"/>
            <a:ext cx="5800725" cy="646331"/>
          </a:xfrm>
          <a:prstGeom prst="rect">
            <a:avLst/>
          </a:prstGeom>
          <a:noFill/>
          <a:ln w="9525">
            <a:noFill/>
            <a:miter lim="800000"/>
            <a:headEnd/>
            <a:tailEnd/>
          </a:ln>
        </p:spPr>
        <p:txBody>
          <a:bodyPr wrap="square">
            <a:spAutoFit/>
          </a:bodyPr>
          <a:lstStyle/>
          <a:p>
            <a:r>
              <a:rPr lang="es-ES" altLang="zh-TW" sz="3600" b="1" i="1" dirty="0">
                <a:solidFill>
                  <a:schemeClr val="bg1"/>
                </a:solidFill>
                <a:ea typeface="新細明體" charset="-120"/>
              </a:rPr>
              <a:t>¿Por qué cada capitulo?</a:t>
            </a:r>
            <a:r>
              <a:rPr lang="es-ES" altLang="zh-TW" dirty="0">
                <a:solidFill>
                  <a:schemeClr val="bg1"/>
                </a:solidFill>
                <a:ea typeface="新細明體" charset="-120"/>
              </a:rPr>
              <a:t> </a:t>
            </a:r>
            <a:endParaRPr lang="es-EC"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28625" y="390526"/>
            <a:ext cx="8194675" cy="47879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accent4">
                  <a:lumMod val="20000"/>
                  <a:lumOff val="80000"/>
                </a:schemeClr>
              </a:solidFill>
            </a:endParaRPr>
          </a:p>
        </p:txBody>
      </p:sp>
      <p:sp>
        <p:nvSpPr>
          <p:cNvPr id="6" name="Rectangle 3"/>
          <p:cNvSpPr txBox="1">
            <a:spLocks noChangeArrowheads="1"/>
          </p:cNvSpPr>
          <p:nvPr/>
        </p:nvSpPr>
        <p:spPr bwMode="auto">
          <a:xfrm>
            <a:off x="609600" y="666750"/>
            <a:ext cx="7645400" cy="5492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a:bodyPr>
          <a:lstStyle/>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C" sz="2000" i="0" u="none" strike="noStrike" kern="1200" cap="none" spc="0" normalizeH="0" baseline="0" noProof="0" dirty="0" smtClean="0">
                <a:ln>
                  <a:noFill/>
                </a:ln>
                <a:solidFill>
                  <a:schemeClr val="tx1"/>
                </a:solidFill>
                <a:effectLst/>
                <a:uLnTx/>
                <a:uFillTx/>
                <a:latin typeface="+mn-lt"/>
                <a:ea typeface="+mn-ea"/>
                <a:cs typeface="+mn-cs"/>
              </a:rPr>
              <a:t>El encuentro………………………………………………………….</a:t>
            </a:r>
            <a:endParaRPr kumimoji="0" lang="es-ES" sz="200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C" sz="2000" i="0" u="none" strike="noStrike" kern="1200" cap="none" spc="0" normalizeH="0" baseline="0" noProof="0" dirty="0" smtClean="0">
                <a:ln>
                  <a:noFill/>
                </a:ln>
                <a:solidFill>
                  <a:schemeClr val="tx1"/>
                </a:solidFill>
                <a:effectLst/>
                <a:uLnTx/>
                <a:uFillTx/>
                <a:latin typeface="+mn-lt"/>
                <a:ea typeface="+mn-ea"/>
                <a:cs typeface="+mn-cs"/>
              </a:rPr>
              <a:t>El director…………………………………………………………….</a:t>
            </a:r>
            <a:endParaRPr kumimoji="0" lang="es-ES" sz="200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C" sz="2000" i="0" u="none" strike="noStrike" kern="1200" cap="none" spc="0" normalizeH="0" baseline="0" noProof="0" dirty="0" smtClean="0">
                <a:ln>
                  <a:noFill/>
                </a:ln>
                <a:solidFill>
                  <a:schemeClr val="tx1"/>
                </a:solidFill>
                <a:effectLst/>
                <a:uLnTx/>
                <a:uFillTx/>
                <a:latin typeface="+mn-lt"/>
                <a:ea typeface="+mn-ea"/>
                <a:cs typeface="+mn-cs"/>
              </a:rPr>
              <a:t>Los 4 sub-gerentes…………………………………………………</a:t>
            </a:r>
            <a:endParaRPr kumimoji="0" lang="es-ES" sz="200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C" sz="2000" i="0" u="none" strike="noStrike" kern="1200" cap="none" spc="0" normalizeH="0" baseline="0" noProof="0" dirty="0" smtClean="0">
                <a:ln>
                  <a:noFill/>
                </a:ln>
                <a:solidFill>
                  <a:schemeClr val="tx1"/>
                </a:solidFill>
                <a:effectLst/>
                <a:uLnTx/>
                <a:uFillTx/>
                <a:latin typeface="+mn-lt"/>
                <a:ea typeface="+mn-ea"/>
                <a:cs typeface="+mn-cs"/>
              </a:rPr>
              <a:t>Cuando el alumno está presto, el maestro aparece…………</a:t>
            </a:r>
            <a:endParaRPr kumimoji="0" lang="es-ES" sz="200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C" sz="2000" i="0" u="none" strike="noStrike" kern="1200" cap="none" spc="0" normalizeH="0" baseline="0" noProof="0" dirty="0" smtClean="0">
                <a:ln>
                  <a:noFill/>
                </a:ln>
                <a:solidFill>
                  <a:schemeClr val="tx1"/>
                </a:solidFill>
                <a:effectLst/>
                <a:uLnTx/>
                <a:uFillTx/>
                <a:latin typeface="+mn-lt"/>
                <a:ea typeface="+mn-ea"/>
                <a:cs typeface="+mn-cs"/>
              </a:rPr>
              <a:t>Mis creencias limitantes……………………………………………</a:t>
            </a:r>
            <a:endParaRPr kumimoji="0" lang="es-ES" sz="200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C" sz="2000" i="0" u="none" strike="noStrike" kern="1200" cap="none" spc="0" normalizeH="0" baseline="0" noProof="0" dirty="0" smtClean="0">
                <a:ln>
                  <a:noFill/>
                </a:ln>
                <a:solidFill>
                  <a:schemeClr val="tx1"/>
                </a:solidFill>
                <a:effectLst/>
                <a:uLnTx/>
                <a:uFillTx/>
                <a:latin typeface="+mn-lt"/>
                <a:ea typeface="+mn-ea"/>
                <a:cs typeface="+mn-cs"/>
              </a:rPr>
              <a:t>Mis creencias expansivas………………………………………….</a:t>
            </a:r>
            <a:endParaRPr kumimoji="0" lang="es-ES" sz="200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C" sz="2000" i="0" u="none" strike="noStrike" kern="1200" cap="none" spc="0" normalizeH="0" baseline="0" noProof="0" dirty="0" smtClean="0">
                <a:ln>
                  <a:noFill/>
                </a:ln>
                <a:solidFill>
                  <a:schemeClr val="tx1"/>
                </a:solidFill>
                <a:effectLst/>
                <a:uLnTx/>
                <a:uFillTx/>
                <a:latin typeface="+mn-lt"/>
                <a:ea typeface="+mn-ea"/>
                <a:cs typeface="+mn-cs"/>
              </a:rPr>
              <a:t>La fórmula…………………………………………………………….</a:t>
            </a:r>
            <a:endParaRPr kumimoji="0" lang="es-ES" sz="200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C" sz="2000" i="0" u="none" strike="noStrike" kern="1200" cap="none" spc="0" normalizeH="0" baseline="0" noProof="0" dirty="0" smtClean="0">
                <a:ln>
                  <a:noFill/>
                </a:ln>
                <a:solidFill>
                  <a:schemeClr val="tx1"/>
                </a:solidFill>
                <a:effectLst/>
                <a:uLnTx/>
                <a:uFillTx/>
                <a:latin typeface="+mn-lt"/>
                <a:ea typeface="+mn-ea"/>
                <a:cs typeface="+mn-cs"/>
              </a:rPr>
              <a:t>La escalera del logro………………………………………………..</a:t>
            </a:r>
            <a:endParaRPr kumimoji="0" lang="es-ES" sz="200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C" sz="2000" i="0" u="none" strike="noStrike" kern="1200" cap="none" spc="0" normalizeH="0" baseline="0" noProof="0" dirty="0" smtClean="0">
                <a:ln>
                  <a:noFill/>
                </a:ln>
                <a:solidFill>
                  <a:schemeClr val="tx1"/>
                </a:solidFill>
                <a:effectLst/>
                <a:uLnTx/>
                <a:uFillTx/>
                <a:latin typeface="+mn-lt"/>
                <a:ea typeface="+mn-ea"/>
                <a:cs typeface="+mn-cs"/>
              </a:rPr>
              <a:t>La implementación………………………………………………….</a:t>
            </a:r>
            <a:endParaRPr kumimoji="0" lang="es-ES" sz="200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C" sz="2000" i="0" u="none" strike="noStrike" kern="1200" cap="none" spc="0" normalizeH="0" baseline="0" noProof="0" dirty="0" smtClean="0">
                <a:ln>
                  <a:noFill/>
                </a:ln>
                <a:solidFill>
                  <a:schemeClr val="tx1"/>
                </a:solidFill>
                <a:effectLst/>
                <a:uLnTx/>
                <a:uFillTx/>
                <a:latin typeface="+mn-lt"/>
                <a:ea typeface="+mn-ea"/>
                <a:cs typeface="+mn-cs"/>
              </a:rPr>
              <a:t>Valores alineados a principios……………………………………</a:t>
            </a:r>
            <a:endParaRPr kumimoji="0" lang="es-ES" sz="200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C" sz="2000" i="0" u="none" strike="noStrike" kern="1200" cap="none" spc="0" normalizeH="0" baseline="0" noProof="0" dirty="0" smtClean="0">
                <a:ln>
                  <a:noFill/>
                </a:ln>
                <a:solidFill>
                  <a:schemeClr val="tx1"/>
                </a:solidFill>
                <a:effectLst/>
                <a:uLnTx/>
                <a:uFillTx/>
                <a:latin typeface="+mn-lt"/>
                <a:ea typeface="+mn-ea"/>
                <a:cs typeface="+mn-cs"/>
              </a:rPr>
              <a:t>El cambio de los gerentes o la gerencia del cambio…………</a:t>
            </a:r>
            <a:endParaRPr kumimoji="0" lang="es-ES" sz="200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r>
              <a:rPr kumimoji="0" lang="es-EC" sz="2000" i="0" u="none" strike="noStrike" kern="1200" cap="none" spc="0" normalizeH="0" baseline="0" noProof="0" dirty="0" smtClean="0">
                <a:ln>
                  <a:noFill/>
                </a:ln>
                <a:solidFill>
                  <a:schemeClr val="tx1"/>
                </a:solidFill>
                <a:effectLst/>
                <a:uLnTx/>
                <a:uFillTx/>
                <a:latin typeface="+mn-lt"/>
                <a:ea typeface="+mn-ea"/>
                <a:cs typeface="+mn-cs"/>
              </a:rPr>
              <a:t>La fórmula continua…………………………………………………</a:t>
            </a:r>
            <a:endParaRPr kumimoji="0" lang="es-EC" sz="2000" i="0" u="sng" strike="noStrike" kern="1200" cap="none" spc="0" normalizeH="0" baseline="0" noProof="0" dirty="0">
              <a:ln>
                <a:noFill/>
              </a:ln>
              <a:solidFill>
                <a:schemeClr val="tx1"/>
              </a:solidFill>
              <a:effectLst/>
              <a:uLnTx/>
              <a:uFillTx/>
              <a:latin typeface="+mn-lt"/>
              <a:ea typeface="+mn-ea"/>
              <a:cs typeface="+mn-cs"/>
            </a:endParaRPr>
          </a:p>
        </p:txBody>
      </p:sp>
      <p:pic>
        <p:nvPicPr>
          <p:cNvPr id="7" name="3 Imagen" descr="http://i1.calameoassets.com/100119051509-967da9a01765e2bbe402f56918ef8f9d/thumb.jpg">
            <a:hlinkClick r:id="rId3"/>
          </p:cNvPr>
          <p:cNvPicPr>
            <a:picLocks noChangeAspect="1" noChangeArrowheads="1"/>
          </p:cNvPicPr>
          <p:nvPr/>
        </p:nvPicPr>
        <p:blipFill>
          <a:blip r:embed="rId4"/>
          <a:srcRect/>
          <a:stretch>
            <a:fillRect/>
          </a:stretch>
        </p:blipFill>
        <p:spPr bwMode="auto">
          <a:xfrm>
            <a:off x="7058025" y="4441825"/>
            <a:ext cx="1809750" cy="22098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520699" y="1127126"/>
            <a:ext cx="8010525" cy="147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angle 2"/>
          <p:cNvSpPr>
            <a:spLocks noGrp="1" noChangeArrowheads="1"/>
          </p:cNvSpPr>
          <p:nvPr>
            <p:ph idx="1"/>
          </p:nvPr>
        </p:nvSpPr>
        <p:spPr>
          <a:xfrm>
            <a:off x="796924" y="1403351"/>
            <a:ext cx="7889875" cy="1104900"/>
          </a:xfrm>
          <a:ln>
            <a:noFill/>
          </a:ln>
        </p:spPr>
        <p:txBody>
          <a:bodyPr/>
          <a:lstStyle/>
          <a:p>
            <a:pPr eaLnBrk="1" fontAlgn="auto" hangingPunct="1">
              <a:spcAft>
                <a:spcPts val="0"/>
              </a:spcAft>
              <a:buNone/>
              <a:defRPr/>
            </a:pPr>
            <a:r>
              <a:rPr lang="es-ES" sz="4800" dirty="0" smtClean="0">
                <a:solidFill>
                  <a:schemeClr val="bg1"/>
                </a:solidFill>
                <a:latin typeface="Arial" pitchFamily="34" charset="0"/>
                <a:cs typeface="Arial" pitchFamily="34" charset="0"/>
              </a:rPr>
              <a:t>VALORES </a:t>
            </a:r>
            <a:r>
              <a:rPr lang="es-ES" sz="4800" dirty="0">
                <a:solidFill>
                  <a:schemeClr val="bg1"/>
                </a:solidFill>
                <a:latin typeface="Arial" pitchFamily="34" charset="0"/>
                <a:cs typeface="Arial" pitchFamily="34" charset="0"/>
              </a:rPr>
              <a:t>Y PRINCIPIOS</a:t>
            </a:r>
            <a:endParaRPr lang="es-EC" sz="4800" dirty="0">
              <a:solidFill>
                <a:schemeClr val="bg1"/>
              </a:solidFill>
              <a:latin typeface="Arial" pitchFamily="34" charset="0"/>
              <a:cs typeface="Arial" pitchFamily="34" charset="0"/>
            </a:endParaRPr>
          </a:p>
        </p:txBody>
      </p:sp>
      <p:pic>
        <p:nvPicPr>
          <p:cNvPr id="8" name="3 Imagen" descr="http://i1.calameoassets.com/100119051509-967da9a01765e2bbe402f56918ef8f9d/thumb.jpg">
            <a:hlinkClick r:id="rId3"/>
          </p:cNvPr>
          <p:cNvPicPr>
            <a:picLocks noChangeAspect="1" noChangeArrowheads="1"/>
          </p:cNvPicPr>
          <p:nvPr/>
        </p:nvPicPr>
        <p:blipFill>
          <a:blip r:embed="rId4"/>
          <a:srcRect/>
          <a:stretch>
            <a:fillRect/>
          </a:stretch>
        </p:blipFill>
        <p:spPr bwMode="auto">
          <a:xfrm>
            <a:off x="5308600" y="3244850"/>
            <a:ext cx="2670175" cy="31305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199" y="298450"/>
            <a:ext cx="4206875" cy="5827713"/>
          </a:xfrm>
        </p:spPr>
        <p:txBody>
          <a:bodyPr/>
          <a:lstStyle/>
          <a:p>
            <a:pPr algn="ctr" eaLnBrk="1" hangingPunct="1">
              <a:lnSpc>
                <a:spcPct val="80000"/>
              </a:lnSpc>
              <a:buFontTx/>
              <a:buNone/>
            </a:pPr>
            <a:r>
              <a:rPr lang="es-ES" sz="1800" b="1" dirty="0" smtClean="0">
                <a:latin typeface="Arial" pitchFamily="34" charset="0"/>
                <a:cs typeface="Arial" pitchFamily="34" charset="0"/>
              </a:rPr>
              <a:t>PRINCIPIOS</a:t>
            </a:r>
          </a:p>
          <a:p>
            <a:pPr algn="ctr" eaLnBrk="1" hangingPunct="1">
              <a:lnSpc>
                <a:spcPct val="80000"/>
              </a:lnSpc>
              <a:buFontTx/>
              <a:buNone/>
            </a:pPr>
            <a:endParaRPr lang="es-ES" sz="1800" b="1" dirty="0" smtClean="0">
              <a:latin typeface="Arial" pitchFamily="34" charset="0"/>
              <a:cs typeface="Arial" pitchFamily="34" charset="0"/>
            </a:endParaRPr>
          </a:p>
          <a:p>
            <a:pPr>
              <a:buNone/>
            </a:pPr>
            <a:r>
              <a:rPr lang="es-ES" sz="1800" dirty="0" smtClean="0">
                <a:latin typeface="Arial" pitchFamily="34" charset="0"/>
                <a:cs typeface="Arial" pitchFamily="34" charset="0"/>
              </a:rPr>
              <a:t>Respeto a tus semejantes (hacia su</a:t>
            </a:r>
          </a:p>
          <a:p>
            <a:pPr>
              <a:buNone/>
            </a:pPr>
            <a:r>
              <a:rPr lang="es-ES" sz="1800" dirty="0" smtClean="0">
                <a:latin typeface="Arial" pitchFamily="34" charset="0"/>
                <a:cs typeface="Arial" pitchFamily="34" charset="0"/>
              </a:rPr>
              <a:t> vida, su patrimonio, su libertad, </a:t>
            </a:r>
            <a:r>
              <a:rPr lang="es-ES" sz="1800" dirty="0" err="1" smtClean="0">
                <a:latin typeface="Arial" pitchFamily="34" charset="0"/>
                <a:cs typeface="Arial" pitchFamily="34" charset="0"/>
              </a:rPr>
              <a:t>etc</a:t>
            </a:r>
            <a:r>
              <a:rPr lang="es-ES" sz="1800" dirty="0" smtClean="0">
                <a:latin typeface="Arial" pitchFamily="34" charset="0"/>
                <a:cs typeface="Arial" pitchFamily="34" charset="0"/>
              </a:rPr>
              <a:t>)</a:t>
            </a:r>
          </a:p>
          <a:p>
            <a:pPr>
              <a:buNone/>
            </a:pPr>
            <a:endParaRPr lang="es-ES" sz="1800" dirty="0" smtClean="0">
              <a:latin typeface="Arial" pitchFamily="34" charset="0"/>
              <a:cs typeface="Arial" pitchFamily="34" charset="0"/>
            </a:endParaRPr>
          </a:p>
          <a:p>
            <a:pPr>
              <a:buNone/>
            </a:pPr>
            <a:r>
              <a:rPr lang="es-ES" sz="1800" dirty="0" smtClean="0">
                <a:latin typeface="Arial" pitchFamily="34" charset="0"/>
                <a:cs typeface="Arial" pitchFamily="34" charset="0"/>
              </a:rPr>
              <a:t>Búsqueda de la justicia a la luz de la </a:t>
            </a:r>
          </a:p>
          <a:p>
            <a:pPr>
              <a:buNone/>
            </a:pPr>
            <a:r>
              <a:rPr lang="es-ES" sz="1800" dirty="0" smtClean="0">
                <a:latin typeface="Arial" pitchFamily="34" charset="0"/>
                <a:cs typeface="Arial" pitchFamily="34" charset="0"/>
              </a:rPr>
              <a:t>razón natural.</a:t>
            </a:r>
          </a:p>
          <a:p>
            <a:pPr>
              <a:buNone/>
            </a:pPr>
            <a:endParaRPr lang="es-ES" sz="1800" dirty="0" smtClean="0">
              <a:latin typeface="Arial" pitchFamily="34" charset="0"/>
              <a:cs typeface="Arial" pitchFamily="34" charset="0"/>
            </a:endParaRPr>
          </a:p>
          <a:p>
            <a:pPr>
              <a:buNone/>
            </a:pPr>
            <a:r>
              <a:rPr lang="es-ES" sz="1800" dirty="0" smtClean="0">
                <a:latin typeface="Arial" pitchFamily="34" charset="0"/>
                <a:cs typeface="Arial" pitchFamily="34" charset="0"/>
              </a:rPr>
              <a:t>Manejarse siempre con la verdad.</a:t>
            </a:r>
          </a:p>
          <a:p>
            <a:pPr>
              <a:buNone/>
            </a:pPr>
            <a:endParaRPr lang="es-ES" sz="1800" dirty="0" smtClean="0">
              <a:latin typeface="Arial" pitchFamily="34" charset="0"/>
              <a:cs typeface="Arial" pitchFamily="34" charset="0"/>
            </a:endParaRPr>
          </a:p>
          <a:p>
            <a:pPr>
              <a:buNone/>
            </a:pPr>
            <a:r>
              <a:rPr lang="es-ES" sz="1800" dirty="0" smtClean="0">
                <a:latin typeface="Arial" pitchFamily="34" charset="0"/>
                <a:cs typeface="Arial" pitchFamily="34" charset="0"/>
              </a:rPr>
              <a:t>Transparencia y </a:t>
            </a:r>
            <a:r>
              <a:rPr lang="es-ES" sz="1800" dirty="0" err="1" smtClean="0">
                <a:latin typeface="Arial" pitchFamily="34" charset="0"/>
                <a:cs typeface="Arial" pitchFamily="34" charset="0"/>
              </a:rPr>
              <a:t>Autosustentabilidad</a:t>
            </a:r>
            <a:endParaRPr lang="es-ES" sz="1800" dirty="0" smtClean="0">
              <a:latin typeface="Arial" pitchFamily="34" charset="0"/>
              <a:cs typeface="Arial" pitchFamily="34" charset="0"/>
            </a:endParaRPr>
          </a:p>
          <a:p>
            <a:pPr>
              <a:buNone/>
            </a:pPr>
            <a:endParaRPr lang="es-ES" sz="1800" dirty="0" smtClean="0">
              <a:latin typeface="Arial" pitchFamily="34" charset="0"/>
              <a:cs typeface="Arial" pitchFamily="34" charset="0"/>
            </a:endParaRPr>
          </a:p>
          <a:p>
            <a:pPr>
              <a:buNone/>
            </a:pPr>
            <a:r>
              <a:rPr lang="es-ES" sz="1800" dirty="0" smtClean="0">
                <a:latin typeface="Arial" pitchFamily="34" charset="0"/>
                <a:cs typeface="Arial" pitchFamily="34" charset="0"/>
              </a:rPr>
              <a:t>Hacer algo por los demás, sobre todo </a:t>
            </a:r>
          </a:p>
          <a:p>
            <a:pPr>
              <a:buNone/>
            </a:pPr>
            <a:r>
              <a:rPr lang="es-ES" sz="1800" dirty="0" smtClean="0">
                <a:latin typeface="Arial" pitchFamily="34" charset="0"/>
                <a:cs typeface="Arial" pitchFamily="34" charset="0"/>
              </a:rPr>
              <a:t>por los que más lo necesitan.</a:t>
            </a:r>
          </a:p>
          <a:p>
            <a:pPr>
              <a:buNone/>
            </a:pPr>
            <a:endParaRPr lang="es-ES" sz="1800" dirty="0" smtClean="0">
              <a:latin typeface="Arial" pitchFamily="34" charset="0"/>
              <a:cs typeface="Arial" pitchFamily="34" charset="0"/>
            </a:endParaRPr>
          </a:p>
          <a:p>
            <a:pPr>
              <a:buNone/>
            </a:pPr>
            <a:r>
              <a:rPr lang="es-ES" sz="1800" dirty="0" smtClean="0">
                <a:latin typeface="Arial" pitchFamily="34" charset="0"/>
                <a:cs typeface="Arial" pitchFamily="34" charset="0"/>
              </a:rPr>
              <a:t>Subsidiaridad (enseñar a pescar y no </a:t>
            </a:r>
          </a:p>
          <a:p>
            <a:pPr>
              <a:buNone/>
            </a:pPr>
            <a:r>
              <a:rPr lang="es-ES" sz="1800" dirty="0" smtClean="0">
                <a:latin typeface="Arial" pitchFamily="34" charset="0"/>
                <a:cs typeface="Arial" pitchFamily="34" charset="0"/>
              </a:rPr>
              <a:t>regalar el pescado).   </a:t>
            </a:r>
          </a:p>
          <a:p>
            <a:pPr eaLnBrk="1" hangingPunct="1">
              <a:lnSpc>
                <a:spcPct val="80000"/>
              </a:lnSpc>
            </a:pPr>
            <a:endParaRPr lang="es-EC" sz="1800" dirty="0" smtClean="0"/>
          </a:p>
        </p:txBody>
      </p:sp>
      <p:sp>
        <p:nvSpPr>
          <p:cNvPr id="16388" name="Text Box 4"/>
          <p:cNvSpPr txBox="1">
            <a:spLocks noChangeArrowheads="1"/>
          </p:cNvSpPr>
          <p:nvPr/>
        </p:nvSpPr>
        <p:spPr bwMode="auto">
          <a:xfrm>
            <a:off x="5124450" y="298450"/>
            <a:ext cx="3498850" cy="6832383"/>
          </a:xfrm>
          <a:prstGeom prst="rect">
            <a:avLst/>
          </a:prstGeom>
          <a:noFill/>
          <a:ln w="9525">
            <a:noFill/>
            <a:miter lim="800000"/>
            <a:headEnd/>
            <a:tailEnd/>
          </a:ln>
        </p:spPr>
        <p:txBody>
          <a:bodyPr wrap="square">
            <a:spAutoFit/>
          </a:bodyPr>
          <a:lstStyle/>
          <a:p>
            <a:pPr algn="ctr"/>
            <a:r>
              <a:rPr lang="es-ES" b="1" dirty="0" smtClean="0">
                <a:latin typeface="Arial" pitchFamily="34" charset="0"/>
                <a:cs typeface="Arial" pitchFamily="34" charset="0"/>
              </a:rPr>
              <a:t>VALORES</a:t>
            </a:r>
          </a:p>
          <a:p>
            <a:pPr algn="ctr"/>
            <a:endParaRPr lang="es-ES" b="1" dirty="0">
              <a:latin typeface="Arial" pitchFamily="34" charset="0"/>
              <a:cs typeface="Arial" pitchFamily="34" charset="0"/>
            </a:endParaRPr>
          </a:p>
          <a:p>
            <a:r>
              <a:rPr lang="es-ES" dirty="0">
                <a:latin typeface="Arial" pitchFamily="34" charset="0"/>
                <a:cs typeface="Arial" pitchFamily="34" charset="0"/>
              </a:rPr>
              <a:t>Responsabilidad hacia el trabajo y compromisos adquiridos</a:t>
            </a:r>
            <a:r>
              <a:rPr lang="es-ES" dirty="0" smtClean="0">
                <a:latin typeface="Arial" pitchFamily="34" charset="0"/>
                <a:cs typeface="Arial" pitchFamily="34" charset="0"/>
              </a:rPr>
              <a:t>.</a:t>
            </a:r>
          </a:p>
          <a:p>
            <a:endParaRPr lang="es-ES" dirty="0">
              <a:latin typeface="Arial" pitchFamily="34" charset="0"/>
              <a:cs typeface="Arial" pitchFamily="34" charset="0"/>
            </a:endParaRPr>
          </a:p>
          <a:p>
            <a:r>
              <a:rPr lang="es-ES" dirty="0">
                <a:latin typeface="Arial" pitchFamily="34" charset="0"/>
                <a:cs typeface="Arial" pitchFamily="34" charset="0"/>
              </a:rPr>
              <a:t>Excelencia inequívoca en todos los aspectos de la empresa .</a:t>
            </a:r>
          </a:p>
          <a:p>
            <a:endParaRPr lang="es-ES" dirty="0" smtClean="0">
              <a:latin typeface="Arial" pitchFamily="34" charset="0"/>
              <a:cs typeface="Arial" pitchFamily="34" charset="0"/>
            </a:endParaRPr>
          </a:p>
          <a:p>
            <a:r>
              <a:rPr lang="es-ES" dirty="0" smtClean="0">
                <a:latin typeface="Arial" pitchFamily="34" charset="0"/>
                <a:cs typeface="Arial" pitchFamily="34" charset="0"/>
              </a:rPr>
              <a:t>Innovación </a:t>
            </a:r>
            <a:r>
              <a:rPr lang="es-ES" dirty="0">
                <a:latin typeface="Arial" pitchFamily="34" charset="0"/>
                <a:cs typeface="Arial" pitchFamily="34" charset="0"/>
              </a:rPr>
              <a:t>continua basada en la tecnología.</a:t>
            </a:r>
          </a:p>
          <a:p>
            <a:endParaRPr lang="es-ES" dirty="0" smtClean="0">
              <a:latin typeface="Arial" pitchFamily="34" charset="0"/>
              <a:cs typeface="Arial" pitchFamily="34" charset="0"/>
            </a:endParaRPr>
          </a:p>
          <a:p>
            <a:r>
              <a:rPr lang="es-ES" dirty="0" smtClean="0">
                <a:latin typeface="Arial" pitchFamily="34" charset="0"/>
                <a:cs typeface="Arial" pitchFamily="34" charset="0"/>
              </a:rPr>
              <a:t>Preservación </a:t>
            </a:r>
            <a:r>
              <a:rPr lang="es-ES" dirty="0">
                <a:latin typeface="Arial" pitchFamily="34" charset="0"/>
                <a:cs typeface="Arial" pitchFamily="34" charset="0"/>
              </a:rPr>
              <a:t>de la creatividad.</a:t>
            </a:r>
          </a:p>
          <a:p>
            <a:endParaRPr lang="es-ES" dirty="0" smtClean="0">
              <a:latin typeface="Arial" pitchFamily="34" charset="0"/>
              <a:cs typeface="Arial" pitchFamily="34" charset="0"/>
            </a:endParaRPr>
          </a:p>
          <a:p>
            <a:r>
              <a:rPr lang="es-ES" dirty="0" smtClean="0">
                <a:latin typeface="Arial" pitchFamily="34" charset="0"/>
                <a:cs typeface="Arial" pitchFamily="34" charset="0"/>
              </a:rPr>
              <a:t>Atención </a:t>
            </a:r>
            <a:r>
              <a:rPr lang="es-ES" dirty="0">
                <a:latin typeface="Arial" pitchFamily="34" charset="0"/>
                <a:cs typeface="Arial" pitchFamily="34" charset="0"/>
              </a:rPr>
              <a:t>extrema a la coherencia y a los detalles.</a:t>
            </a:r>
          </a:p>
          <a:p>
            <a:endParaRPr lang="es-ES" dirty="0" smtClean="0">
              <a:latin typeface="Arial" pitchFamily="34" charset="0"/>
              <a:cs typeface="Arial" pitchFamily="34" charset="0"/>
            </a:endParaRPr>
          </a:p>
          <a:p>
            <a:r>
              <a:rPr lang="es-ES" dirty="0" smtClean="0">
                <a:latin typeface="Arial" pitchFamily="34" charset="0"/>
                <a:cs typeface="Arial" pitchFamily="34" charset="0"/>
              </a:rPr>
              <a:t>Ser </a:t>
            </a:r>
            <a:r>
              <a:rPr lang="es-ES" dirty="0">
                <a:latin typeface="Arial" pitchFamily="34" charset="0"/>
                <a:cs typeface="Arial" pitchFamily="34" charset="0"/>
              </a:rPr>
              <a:t>pioneros, hacer lo imposible y no seguir a los demás.</a:t>
            </a:r>
          </a:p>
          <a:p>
            <a:endParaRPr lang="es-ES" dirty="0" smtClean="0">
              <a:latin typeface="Arial" pitchFamily="34" charset="0"/>
              <a:cs typeface="Arial" pitchFamily="34" charset="0"/>
            </a:endParaRPr>
          </a:p>
          <a:p>
            <a:r>
              <a:rPr lang="es-ES" dirty="0" smtClean="0">
                <a:latin typeface="Arial" pitchFamily="34" charset="0"/>
                <a:cs typeface="Arial" pitchFamily="34" charset="0"/>
              </a:rPr>
              <a:t>Lealtad </a:t>
            </a:r>
            <a:r>
              <a:rPr lang="es-ES" dirty="0">
                <a:latin typeface="Arial" pitchFamily="34" charset="0"/>
                <a:cs typeface="Arial" pitchFamily="34" charset="0"/>
              </a:rPr>
              <a:t>a la empresa.</a:t>
            </a:r>
          </a:p>
          <a:p>
            <a:endParaRPr lang="es-ES" dirty="0" smtClean="0">
              <a:latin typeface="Arial" pitchFamily="34" charset="0"/>
              <a:cs typeface="Arial" pitchFamily="34" charset="0"/>
            </a:endParaRPr>
          </a:p>
          <a:p>
            <a:r>
              <a:rPr lang="es-ES" dirty="0" smtClean="0">
                <a:latin typeface="Arial" pitchFamily="34" charset="0"/>
                <a:cs typeface="Arial" pitchFamily="34" charset="0"/>
              </a:rPr>
              <a:t>Honestidad </a:t>
            </a:r>
            <a:r>
              <a:rPr lang="es-ES" dirty="0">
                <a:latin typeface="Arial" pitchFamily="34" charset="0"/>
                <a:cs typeface="Arial" pitchFamily="34" charset="0"/>
              </a:rPr>
              <a:t>con los compañeros de trabajo.</a:t>
            </a:r>
            <a:r>
              <a:rPr lang="es-ES" b="1" dirty="0">
                <a:latin typeface="Arial" pitchFamily="34" charset="0"/>
                <a:cs typeface="Arial" pitchFamily="34" charset="0"/>
              </a:rPr>
              <a:t> </a:t>
            </a:r>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984</TotalTime>
  <Words>653</Words>
  <Application>Microsoft Office PowerPoint</Application>
  <PresentationFormat>Presentación en pantalla (4:3)</PresentationFormat>
  <Paragraphs>131</Paragraphs>
  <Slides>17</Slides>
  <Notes>17</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Concurrencia</vt:lpstr>
      <vt:lpstr>¨LA FORMULA¨ El poder infinito del cambio </vt:lpstr>
      <vt:lpstr>Diapositiva 2</vt:lpstr>
      <vt:lpstr>Diapositiva 3</vt:lpstr>
      <vt:lpstr>MI  VISIÓN SOBRE ¨LA FORMULA¨</vt:lpstr>
      <vt:lpstr>COMO LEER “LA FORMULA”</vt:lpstr>
      <vt:lpstr>Diapositiva 6</vt:lpstr>
      <vt:lpstr>Diapositiva 7</vt:lpstr>
      <vt:lpstr>Diapositiva 8</vt:lpstr>
      <vt:lpstr>Diapositiva 9</vt:lpstr>
      <vt:lpstr>Diapositiva 10</vt:lpstr>
      <vt:lpstr>La Responsabilidad</vt:lpstr>
      <vt:lpstr>Diapositiva 12</vt:lpstr>
      <vt:lpstr>Diapositiva 13</vt:lpstr>
      <vt:lpstr>Diapositiva 14</vt:lpstr>
      <vt:lpstr>Diapositiva 15</vt:lpstr>
      <vt:lpstr>Diapositiva 16</vt:lpstr>
      <vt:lpstr>REFLEXION</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RENTABILIDAD DE LOS VALORES UNIAPAC: una visión cristiana de la Responsabilidad Social Empresarial  "Una forma de gestión para empresas que perduran"</dc:title>
  <dc:creator>Cliente</dc:creator>
  <cp:lastModifiedBy>Ma. Gratzia Piana</cp:lastModifiedBy>
  <cp:revision>56</cp:revision>
  <dcterms:created xsi:type="dcterms:W3CDTF">2008-05-13T06:06:06Z</dcterms:created>
  <dcterms:modified xsi:type="dcterms:W3CDTF">2010-03-09T22:21:36Z</dcterms:modified>
</cp:coreProperties>
</file>