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7" r:id="rId2"/>
    <p:sldId id="270" r:id="rId3"/>
    <p:sldId id="274" r:id="rId4"/>
    <p:sldId id="285" r:id="rId5"/>
    <p:sldId id="286" r:id="rId6"/>
    <p:sldId id="287" r:id="rId7"/>
    <p:sldId id="275" r:id="rId8"/>
    <p:sldId id="288" r:id="rId9"/>
    <p:sldId id="289" r:id="rId10"/>
    <p:sldId id="290" r:id="rId11"/>
    <p:sldId id="276" r:id="rId12"/>
    <p:sldId id="277" r:id="rId13"/>
    <p:sldId id="291" r:id="rId14"/>
    <p:sldId id="292" r:id="rId15"/>
    <p:sldId id="278"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497D565-C37D-4CCF-B3CC-49DFF0DF7828}" type="datetimeFigureOut">
              <a:rPr lang="es-ES" smtClean="0"/>
              <a:pPr/>
              <a:t>08/04/2010</a:t>
            </a:fld>
            <a:endParaRPr lang="es-ES" dirty="0"/>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76B29E-54BA-4964-ABCB-4D68DCE13050}" type="slidenum">
              <a:rPr lang="es-ES" smtClean="0"/>
              <a:pPr/>
              <a:t>‹Nº›</a:t>
            </a:fld>
            <a:endParaRPr lang="es-E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D13D8F-1F60-4DAC-ACD1-AE3E5DA77856}" type="datetimeFigureOut">
              <a:rPr lang="es-ES" smtClean="0"/>
              <a:pPr/>
              <a:t>08/04/2010</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68CCF1-EDFB-4DFA-9CC5-A57468E0918B}" type="slidenum">
              <a:rPr lang="es-ES" smtClean="0"/>
              <a:pPr/>
              <a:t>‹Nº›</a:t>
            </a:fld>
            <a:endParaRPr lang="es-E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AC68CCF1-EDFB-4DFA-9CC5-A57468E0918B}" type="slidenum">
              <a:rPr lang="es-ES" smtClean="0"/>
              <a:pPr/>
              <a:t>1</a:t>
            </a:fld>
            <a:endParaRPr lang="es-E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AC68CCF1-EDFB-4DFA-9CC5-A57468E0918B}" type="slidenum">
              <a:rPr lang="es-ES" smtClean="0"/>
              <a:pPr/>
              <a:t>10</a:t>
            </a:fld>
            <a:endParaRPr lang="es-E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AC68CCF1-EDFB-4DFA-9CC5-A57468E0918B}" type="slidenum">
              <a:rPr lang="es-ES" smtClean="0"/>
              <a:pPr/>
              <a:t>2</a:t>
            </a:fld>
            <a:endParaRPr lang="es-E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AC68CCF1-EDFB-4DFA-9CC5-A57468E0918B}" type="slidenum">
              <a:rPr lang="es-ES" smtClean="0"/>
              <a:pPr/>
              <a:t>3</a:t>
            </a:fld>
            <a:endParaRPr lang="es-E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AC68CCF1-EDFB-4DFA-9CC5-A57468E0918B}" type="slidenum">
              <a:rPr lang="es-ES" smtClean="0"/>
              <a:pPr/>
              <a:t>4</a:t>
            </a:fld>
            <a:endParaRPr lang="es-E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AC68CCF1-EDFB-4DFA-9CC5-A57468E0918B}" type="slidenum">
              <a:rPr lang="es-ES" smtClean="0"/>
              <a:pPr/>
              <a:t>5</a:t>
            </a:fld>
            <a:endParaRPr lang="es-E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AC68CCF1-EDFB-4DFA-9CC5-A57468E0918B}" type="slidenum">
              <a:rPr lang="es-ES" smtClean="0"/>
              <a:pPr/>
              <a:t>6</a:t>
            </a:fld>
            <a:endParaRPr lang="es-E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AC68CCF1-EDFB-4DFA-9CC5-A57468E0918B}" type="slidenum">
              <a:rPr lang="es-ES" smtClean="0"/>
              <a:pPr/>
              <a:t>7</a:t>
            </a:fld>
            <a:endParaRPr lang="es-E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AC68CCF1-EDFB-4DFA-9CC5-A57468E0918B}" type="slidenum">
              <a:rPr lang="es-ES" smtClean="0"/>
              <a:pPr/>
              <a:t>8</a:t>
            </a:fld>
            <a:endParaRPr lang="es-E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AC68CCF1-EDFB-4DFA-9CC5-A57468E0918B}" type="slidenum">
              <a:rPr lang="es-ES" smtClean="0"/>
              <a:pPr/>
              <a:t>9</a:t>
            </a:fld>
            <a:endParaRPr lang="es-E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6A3050B-6808-447F-8649-CF080686841D}" type="datetimeFigureOut">
              <a:rPr lang="es-ES" smtClean="0"/>
              <a:pPr/>
              <a:t>08/04/2010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0763DDB-01F9-42EB-B610-80A506CB7E9E}"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6A3050B-6808-447F-8649-CF080686841D}" type="datetimeFigureOut">
              <a:rPr lang="es-ES" smtClean="0"/>
              <a:pPr/>
              <a:t>08/04/2010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0763DDB-01F9-42EB-B610-80A506CB7E9E}"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6A3050B-6808-447F-8649-CF080686841D}" type="datetimeFigureOut">
              <a:rPr lang="es-ES" smtClean="0"/>
              <a:pPr/>
              <a:t>08/04/2010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0763DDB-01F9-42EB-B610-80A506CB7E9E}"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6A3050B-6808-447F-8649-CF080686841D}" type="datetimeFigureOut">
              <a:rPr lang="es-ES" smtClean="0"/>
              <a:pPr/>
              <a:t>08/04/2010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0763DDB-01F9-42EB-B610-80A506CB7E9E}"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6A3050B-6808-447F-8649-CF080686841D}" type="datetimeFigureOut">
              <a:rPr lang="es-ES" smtClean="0"/>
              <a:pPr/>
              <a:t>08/04/2010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0763DDB-01F9-42EB-B610-80A506CB7E9E}"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6A3050B-6808-447F-8649-CF080686841D}" type="datetimeFigureOut">
              <a:rPr lang="es-ES" smtClean="0"/>
              <a:pPr/>
              <a:t>08/04/2010</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80763DDB-01F9-42EB-B610-80A506CB7E9E}"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6A3050B-6808-447F-8649-CF080686841D}" type="datetimeFigureOut">
              <a:rPr lang="es-ES" smtClean="0"/>
              <a:pPr/>
              <a:t>08/04/2010</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80763DDB-01F9-42EB-B610-80A506CB7E9E}"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6A3050B-6808-447F-8649-CF080686841D}" type="datetimeFigureOut">
              <a:rPr lang="es-ES" smtClean="0"/>
              <a:pPr/>
              <a:t>08/04/2010</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80763DDB-01F9-42EB-B610-80A506CB7E9E}"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6A3050B-6808-447F-8649-CF080686841D}" type="datetimeFigureOut">
              <a:rPr lang="es-ES" smtClean="0"/>
              <a:pPr/>
              <a:t>08/04/2010</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80763DDB-01F9-42EB-B610-80A506CB7E9E}"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6A3050B-6808-447F-8649-CF080686841D}" type="datetimeFigureOut">
              <a:rPr lang="es-ES" smtClean="0"/>
              <a:pPr/>
              <a:t>08/04/2010</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80763DDB-01F9-42EB-B610-80A506CB7E9E}"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6A3050B-6808-447F-8649-CF080686841D}" type="datetimeFigureOut">
              <a:rPr lang="es-ES" smtClean="0"/>
              <a:pPr/>
              <a:t>08/04/2010</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80763DDB-01F9-42EB-B610-80A506CB7E9E}"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A3050B-6808-447F-8649-CF080686841D}" type="datetimeFigureOut">
              <a:rPr lang="es-ES" smtClean="0"/>
              <a:pPr/>
              <a:t>08/04/2010</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763DDB-01F9-42EB-B610-80A506CB7E9E}"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oleObject" Target="../embeddings/Hoja_de_c_lculo_de_Microsoft_Office_Excel_97-20031.xls"/><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p:txBody>
          <a:bodyPr/>
          <a:lstStyle/>
          <a:p>
            <a:endParaRPr lang="es-ES" dirty="0"/>
          </a:p>
        </p:txBody>
      </p:sp>
      <p:pic>
        <p:nvPicPr>
          <p:cNvPr id="3078" name="Picture 6"/>
          <p:cNvPicPr>
            <a:picLocks noChangeAspect="1" noChangeArrowheads="1"/>
          </p:cNvPicPr>
          <p:nvPr/>
        </p:nvPicPr>
        <p:blipFill>
          <a:blip r:embed="rId3" cstate="print"/>
          <a:srcRect l="7130" t="403" r="5101" b="2821"/>
          <a:stretch>
            <a:fillRect/>
          </a:stretch>
        </p:blipFill>
        <p:spPr bwMode="auto">
          <a:xfrm>
            <a:off x="0" y="14288"/>
            <a:ext cx="9144000" cy="68437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8 Grupo"/>
          <p:cNvGrpSpPr/>
          <p:nvPr/>
        </p:nvGrpSpPr>
        <p:grpSpPr>
          <a:xfrm>
            <a:off x="0" y="-71462"/>
            <a:ext cx="9144000" cy="6851650"/>
            <a:chOff x="0" y="0"/>
            <a:chExt cx="9144000" cy="6851650"/>
          </a:xfrm>
        </p:grpSpPr>
        <p:pic>
          <p:nvPicPr>
            <p:cNvPr id="4" name="Picture 4"/>
            <p:cNvPicPr>
              <a:picLocks noChangeAspect="1" noChangeArrowheads="1"/>
            </p:cNvPicPr>
            <p:nvPr/>
          </p:nvPicPr>
          <p:blipFill>
            <a:blip r:embed="rId3" cstate="print"/>
            <a:srcRect/>
            <a:stretch>
              <a:fillRect/>
            </a:stretch>
          </p:blipFill>
          <p:spPr bwMode="auto">
            <a:xfrm>
              <a:off x="0" y="0"/>
              <a:ext cx="9144000" cy="6851650"/>
            </a:xfrm>
            <a:prstGeom prst="rect">
              <a:avLst/>
            </a:prstGeom>
            <a:noFill/>
            <a:ln w="9525">
              <a:noFill/>
              <a:miter lim="800000"/>
              <a:headEnd/>
              <a:tailEnd/>
            </a:ln>
            <a:effectLst/>
          </p:spPr>
        </p:pic>
        <p:pic>
          <p:nvPicPr>
            <p:cNvPr id="5" name="Picture 5"/>
            <p:cNvPicPr>
              <a:picLocks noChangeAspect="1" noChangeArrowheads="1"/>
            </p:cNvPicPr>
            <p:nvPr/>
          </p:nvPicPr>
          <p:blipFill>
            <a:blip r:embed="rId4" cstate="print"/>
            <a:srcRect/>
            <a:stretch>
              <a:fillRect/>
            </a:stretch>
          </p:blipFill>
          <p:spPr bwMode="auto">
            <a:xfrm>
              <a:off x="0" y="333375"/>
              <a:ext cx="9144000" cy="1212850"/>
            </a:xfrm>
            <a:prstGeom prst="rect">
              <a:avLst/>
            </a:prstGeom>
            <a:noFill/>
            <a:ln w="9525">
              <a:noFill/>
              <a:miter lim="800000"/>
              <a:headEnd/>
              <a:tailEnd/>
            </a:ln>
            <a:effectLst/>
          </p:spPr>
        </p:pic>
        <p:pic>
          <p:nvPicPr>
            <p:cNvPr id="6" name="Picture 7"/>
            <p:cNvPicPr>
              <a:picLocks noChangeAspect="1" noChangeArrowheads="1"/>
            </p:cNvPicPr>
            <p:nvPr/>
          </p:nvPicPr>
          <p:blipFill>
            <a:blip r:embed="rId5" cstate="print"/>
            <a:srcRect/>
            <a:stretch>
              <a:fillRect/>
            </a:stretch>
          </p:blipFill>
          <p:spPr bwMode="auto">
            <a:xfrm>
              <a:off x="7864175" y="357166"/>
              <a:ext cx="1279825" cy="1143008"/>
            </a:xfrm>
            <a:prstGeom prst="rect">
              <a:avLst/>
            </a:prstGeom>
            <a:noFill/>
            <a:ln w="9525">
              <a:noFill/>
              <a:miter lim="800000"/>
              <a:headEnd/>
              <a:tailEnd/>
            </a:ln>
            <a:effectLst/>
          </p:spPr>
        </p:pic>
      </p:grpSp>
      <p:sp>
        <p:nvSpPr>
          <p:cNvPr id="7" name="6 Título"/>
          <p:cNvSpPr>
            <a:spLocks noGrp="1"/>
          </p:cNvSpPr>
          <p:nvPr>
            <p:ph type="title"/>
          </p:nvPr>
        </p:nvSpPr>
        <p:spPr/>
        <p:txBody>
          <a:bodyPr>
            <a:normAutofit fontScale="90000"/>
          </a:bodyPr>
          <a:lstStyle/>
          <a:p>
            <a:pPr algn="l"/>
            <a:r>
              <a:rPr lang="es-ES" sz="3600" dirty="0" smtClean="0">
                <a:solidFill>
                  <a:srgbClr val="FFCC00"/>
                </a:solidFill>
              </a:rPr>
              <a:t>Responsabilidad Social:  </a:t>
            </a:r>
            <a:br>
              <a:rPr lang="es-ES" sz="3600" dirty="0" smtClean="0">
                <a:solidFill>
                  <a:srgbClr val="FFCC00"/>
                </a:solidFill>
              </a:rPr>
            </a:br>
            <a:r>
              <a:rPr lang="es-ES" sz="3600" dirty="0" smtClean="0">
                <a:solidFill>
                  <a:srgbClr val="FFCC00"/>
                </a:solidFill>
              </a:rPr>
              <a:t>Cual NO es el significado</a:t>
            </a:r>
            <a:endParaRPr lang="es-ES" sz="3600" b="1" dirty="0" smtClean="0">
              <a:solidFill>
                <a:srgbClr val="FFCC00"/>
              </a:solidFill>
            </a:endParaRPr>
          </a:p>
        </p:txBody>
      </p:sp>
      <p:sp>
        <p:nvSpPr>
          <p:cNvPr id="8" name="7 Marcador de contenido"/>
          <p:cNvSpPr>
            <a:spLocks noGrp="1"/>
          </p:cNvSpPr>
          <p:nvPr>
            <p:ph idx="1"/>
          </p:nvPr>
        </p:nvSpPr>
        <p:spPr>
          <a:xfrm>
            <a:off x="457200" y="1600200"/>
            <a:ext cx="8229600" cy="5257800"/>
          </a:xfrm>
        </p:spPr>
        <p:txBody>
          <a:bodyPr>
            <a:normAutofit/>
          </a:bodyPr>
          <a:lstStyle/>
          <a:p>
            <a:pPr algn="just">
              <a:lnSpc>
                <a:spcPct val="80000"/>
              </a:lnSpc>
              <a:buFont typeface="Wingdings" pitchFamily="2" charset="2"/>
              <a:buChar char="q"/>
            </a:pPr>
            <a:r>
              <a:rPr lang="es-ES" sz="2400" dirty="0" smtClean="0"/>
              <a:t>Responsabilidad Social NO ES filantropía. No son actos de “lavado de conciencia” para espacios publicitarios de simpatía con la sociedad y el consumidor</a:t>
            </a:r>
          </a:p>
          <a:p>
            <a:pPr algn="just">
              <a:lnSpc>
                <a:spcPct val="80000"/>
              </a:lnSpc>
              <a:buFont typeface="Wingdings" pitchFamily="2" charset="2"/>
              <a:buChar char="q"/>
            </a:pPr>
            <a:r>
              <a:rPr lang="es-ES" sz="2400" dirty="0" smtClean="0"/>
              <a:t>Responsabilidad Social, TAMPOCO ES el simple cumplimiento de la Ley. La Ley se crea para cumplirla y no quiere decir que empresas e individuos que pagan impuestos, que respetan los salarios mínimos, que respetan las disposiciones sobre las asociaciones de empleados, que obtienen los permisos que exigen leyes, ordenanzas y reglamentos, ya han agotado su compromiso con la sociedad.</a:t>
            </a:r>
          </a:p>
          <a:p>
            <a:pPr algn="just">
              <a:lnSpc>
                <a:spcPct val="80000"/>
              </a:lnSpc>
              <a:buFont typeface="Wingdings" pitchFamily="2" charset="2"/>
              <a:buChar char="q"/>
            </a:pPr>
            <a:r>
              <a:rPr lang="es-ES" sz="2400" dirty="0" smtClean="0"/>
              <a:t>Responsabilidad Social NO ES el establecimiento de fundaciones, aquellas que funcionan distanciadas de las corporaciones que las establecen.</a:t>
            </a:r>
          </a:p>
          <a:p>
            <a:pPr>
              <a:lnSpc>
                <a:spcPct val="80000"/>
              </a:lnSpc>
              <a:buFont typeface="Wingdings" pitchFamily="2" charset="2"/>
              <a:buChar char="q"/>
            </a:pPr>
            <a:endParaRPr lang="es-ES"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8 Grupo"/>
          <p:cNvGrpSpPr/>
          <p:nvPr/>
        </p:nvGrpSpPr>
        <p:grpSpPr>
          <a:xfrm>
            <a:off x="0" y="0"/>
            <a:ext cx="9144000" cy="6851650"/>
            <a:chOff x="0" y="0"/>
            <a:chExt cx="9144000" cy="6851650"/>
          </a:xfrm>
        </p:grpSpPr>
        <p:pic>
          <p:nvPicPr>
            <p:cNvPr id="4" name="Picture 4"/>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a:effectLst/>
          </p:spPr>
        </p:pic>
        <p:pic>
          <p:nvPicPr>
            <p:cNvPr id="5" name="Picture 5"/>
            <p:cNvPicPr>
              <a:picLocks noChangeAspect="1" noChangeArrowheads="1"/>
            </p:cNvPicPr>
            <p:nvPr/>
          </p:nvPicPr>
          <p:blipFill>
            <a:blip r:embed="rId3" cstate="print"/>
            <a:srcRect/>
            <a:stretch>
              <a:fillRect/>
            </a:stretch>
          </p:blipFill>
          <p:spPr bwMode="auto">
            <a:xfrm>
              <a:off x="0" y="333375"/>
              <a:ext cx="9144000" cy="1212850"/>
            </a:xfrm>
            <a:prstGeom prst="rect">
              <a:avLst/>
            </a:prstGeom>
            <a:noFill/>
            <a:ln w="9525">
              <a:noFill/>
              <a:miter lim="800000"/>
              <a:headEnd/>
              <a:tailEnd/>
            </a:ln>
            <a:effectLst/>
          </p:spPr>
        </p:pic>
        <p:pic>
          <p:nvPicPr>
            <p:cNvPr id="6" name="Picture 7"/>
            <p:cNvPicPr>
              <a:picLocks noChangeAspect="1" noChangeArrowheads="1"/>
            </p:cNvPicPr>
            <p:nvPr/>
          </p:nvPicPr>
          <p:blipFill>
            <a:blip r:embed="rId4" cstate="print"/>
            <a:srcRect/>
            <a:stretch>
              <a:fillRect/>
            </a:stretch>
          </p:blipFill>
          <p:spPr bwMode="auto">
            <a:xfrm>
              <a:off x="7864175" y="357166"/>
              <a:ext cx="1279825" cy="1143008"/>
            </a:xfrm>
            <a:prstGeom prst="rect">
              <a:avLst/>
            </a:prstGeom>
            <a:noFill/>
            <a:ln w="9525">
              <a:noFill/>
              <a:miter lim="800000"/>
              <a:headEnd/>
              <a:tailEnd/>
            </a:ln>
            <a:effectLst/>
          </p:spPr>
        </p:pic>
      </p:grpSp>
      <p:sp>
        <p:nvSpPr>
          <p:cNvPr id="7" name="6 Título"/>
          <p:cNvSpPr>
            <a:spLocks noGrp="1"/>
          </p:cNvSpPr>
          <p:nvPr>
            <p:ph type="title"/>
          </p:nvPr>
        </p:nvSpPr>
        <p:spPr/>
        <p:txBody>
          <a:bodyPr>
            <a:normAutofit/>
          </a:bodyPr>
          <a:lstStyle/>
          <a:p>
            <a:pPr algn="l"/>
            <a:r>
              <a:rPr lang="es-ES" sz="3600" b="1" dirty="0" smtClean="0">
                <a:solidFill>
                  <a:srgbClr val="FFCC00"/>
                </a:solidFill>
              </a:rPr>
              <a:t>Qué es la Responsabilidad Social</a:t>
            </a:r>
            <a:endParaRPr lang="es-ES" sz="3600" b="1" dirty="0" smtClean="0">
              <a:solidFill>
                <a:srgbClr val="FFCC00"/>
              </a:solidFill>
              <a:latin typeface="Calibri" pitchFamily="34" charset="0"/>
            </a:endParaRPr>
          </a:p>
        </p:txBody>
      </p:sp>
      <p:sp>
        <p:nvSpPr>
          <p:cNvPr id="8" name="7 Marcador de contenido"/>
          <p:cNvSpPr>
            <a:spLocks noGrp="1"/>
          </p:cNvSpPr>
          <p:nvPr>
            <p:ph idx="1"/>
          </p:nvPr>
        </p:nvSpPr>
        <p:spPr>
          <a:xfrm>
            <a:off x="457200" y="1600200"/>
            <a:ext cx="8229600" cy="5257800"/>
          </a:xfrm>
        </p:spPr>
        <p:txBody>
          <a:bodyPr>
            <a:noAutofit/>
          </a:bodyPr>
          <a:lstStyle/>
          <a:p>
            <a:pPr>
              <a:lnSpc>
                <a:spcPct val="80000"/>
              </a:lnSpc>
              <a:buFont typeface="Wingdings" pitchFamily="2" charset="2"/>
              <a:buChar char="q"/>
            </a:pPr>
            <a:r>
              <a:rPr lang="es-ES" sz="1800" b="1" dirty="0" smtClean="0"/>
              <a:t>Responsabilidad Social,  significa en primer lugar el cumplimiento de la Ley, pero no solo eso.</a:t>
            </a:r>
          </a:p>
          <a:p>
            <a:pPr>
              <a:lnSpc>
                <a:spcPct val="80000"/>
              </a:lnSpc>
              <a:buFont typeface="Wingdings" pitchFamily="2" charset="2"/>
              <a:buChar char="q"/>
            </a:pPr>
            <a:r>
              <a:rPr lang="es-ES" sz="1800" b="1" dirty="0" smtClean="0"/>
              <a:t>Responsabilidad Social es el cumplimiento por parte de actores estatales, corporativos, gremiales y sociales en general, del espacio del derecho de otros y del desarrollo sustentable</a:t>
            </a:r>
          </a:p>
          <a:p>
            <a:pPr>
              <a:lnSpc>
                <a:spcPct val="80000"/>
              </a:lnSpc>
              <a:buFont typeface="Wingdings" pitchFamily="2" charset="2"/>
              <a:buChar char="q"/>
            </a:pPr>
            <a:r>
              <a:rPr lang="es-ES" sz="1800" b="1" dirty="0" smtClean="0"/>
              <a:t>Responsabilidad Social involucra el compromiso de actores como el Estado nacional y seccional, las empresas y corporaciones, las instituciones en apoyar a modificar las condiciones de inequidad, exclusión y desigualdad en que vive la sociedad ecuatoriana y otras del mundo</a:t>
            </a:r>
          </a:p>
          <a:p>
            <a:pPr>
              <a:lnSpc>
                <a:spcPct val="80000"/>
              </a:lnSpc>
              <a:buFont typeface="Wingdings" pitchFamily="2" charset="2"/>
              <a:buChar char="q"/>
            </a:pPr>
            <a:r>
              <a:rPr lang="es-ES" sz="1800" b="1" dirty="0" smtClean="0"/>
              <a:t>Responsabilidad social significa el compromiso de esos actores, para apoyar las iniciativas para minimizar o eliminar los azotes que corren la democracia y la cohesión social, como la corrupción</a:t>
            </a:r>
          </a:p>
          <a:p>
            <a:pPr>
              <a:lnSpc>
                <a:spcPct val="80000"/>
              </a:lnSpc>
              <a:buNone/>
            </a:pPr>
            <a:endParaRPr lang="es-ES" sz="1800" dirty="0" smtClean="0"/>
          </a:p>
          <a:p>
            <a:pPr algn="ctr">
              <a:lnSpc>
                <a:spcPct val="80000"/>
              </a:lnSpc>
              <a:buNone/>
            </a:pPr>
            <a:r>
              <a:rPr lang="es-EC" sz="2800" b="1" dirty="0" smtClean="0"/>
              <a:t>Responsabilidad social son las </a:t>
            </a:r>
            <a:r>
              <a:rPr lang="es-EC" sz="2800" b="1" i="1" dirty="0" smtClean="0"/>
              <a:t>orientaciones éticas que guían las decisiones de las organizaciones públicas y privadas en relación con la sociedad en su conjunto y el medio ambiente.  </a:t>
            </a:r>
            <a:endParaRPr lang="es-ES" sz="2800" b="1" dirty="0" smtClean="0"/>
          </a:p>
          <a:p>
            <a:pPr>
              <a:lnSpc>
                <a:spcPct val="80000"/>
              </a:lnSpc>
              <a:buFont typeface="Wingdings" pitchFamily="2" charset="2"/>
              <a:buChar char="q"/>
            </a:pPr>
            <a:endParaRPr lang="es-ES" sz="2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8 Grupo"/>
          <p:cNvGrpSpPr/>
          <p:nvPr/>
        </p:nvGrpSpPr>
        <p:grpSpPr>
          <a:xfrm>
            <a:off x="0" y="0"/>
            <a:ext cx="9144000" cy="6851650"/>
            <a:chOff x="0" y="0"/>
            <a:chExt cx="9144000" cy="6851650"/>
          </a:xfrm>
        </p:grpSpPr>
        <p:pic>
          <p:nvPicPr>
            <p:cNvPr id="4" name="Picture 4"/>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a:effectLst/>
          </p:spPr>
        </p:pic>
        <p:pic>
          <p:nvPicPr>
            <p:cNvPr id="5" name="Picture 5"/>
            <p:cNvPicPr>
              <a:picLocks noChangeAspect="1" noChangeArrowheads="1"/>
            </p:cNvPicPr>
            <p:nvPr/>
          </p:nvPicPr>
          <p:blipFill>
            <a:blip r:embed="rId3" cstate="print"/>
            <a:srcRect/>
            <a:stretch>
              <a:fillRect/>
            </a:stretch>
          </p:blipFill>
          <p:spPr bwMode="auto">
            <a:xfrm>
              <a:off x="0" y="333375"/>
              <a:ext cx="9144000" cy="1212850"/>
            </a:xfrm>
            <a:prstGeom prst="rect">
              <a:avLst/>
            </a:prstGeom>
            <a:noFill/>
            <a:ln w="9525">
              <a:noFill/>
              <a:miter lim="800000"/>
              <a:headEnd/>
              <a:tailEnd/>
            </a:ln>
            <a:effectLst/>
          </p:spPr>
        </p:pic>
        <p:pic>
          <p:nvPicPr>
            <p:cNvPr id="6" name="Picture 7"/>
            <p:cNvPicPr>
              <a:picLocks noChangeAspect="1" noChangeArrowheads="1"/>
            </p:cNvPicPr>
            <p:nvPr/>
          </p:nvPicPr>
          <p:blipFill>
            <a:blip r:embed="rId4" cstate="print"/>
            <a:srcRect/>
            <a:stretch>
              <a:fillRect/>
            </a:stretch>
          </p:blipFill>
          <p:spPr bwMode="auto">
            <a:xfrm>
              <a:off x="7864175" y="357166"/>
              <a:ext cx="1279825" cy="1143008"/>
            </a:xfrm>
            <a:prstGeom prst="rect">
              <a:avLst/>
            </a:prstGeom>
            <a:noFill/>
            <a:ln w="9525">
              <a:noFill/>
              <a:miter lim="800000"/>
              <a:headEnd/>
              <a:tailEnd/>
            </a:ln>
            <a:effectLst/>
          </p:spPr>
        </p:pic>
      </p:grpSp>
      <p:sp>
        <p:nvSpPr>
          <p:cNvPr id="7" name="6 Título"/>
          <p:cNvSpPr>
            <a:spLocks noGrp="1"/>
          </p:cNvSpPr>
          <p:nvPr>
            <p:ph type="title"/>
          </p:nvPr>
        </p:nvSpPr>
        <p:spPr/>
        <p:txBody>
          <a:bodyPr>
            <a:normAutofit fontScale="90000"/>
          </a:bodyPr>
          <a:lstStyle/>
          <a:p>
            <a:pPr algn="l">
              <a:spcBef>
                <a:spcPts val="600"/>
              </a:spcBef>
            </a:pPr>
            <a:r>
              <a:rPr lang="es-ES" sz="3600" b="1" dirty="0" smtClean="0">
                <a:solidFill>
                  <a:srgbClr val="FFC000"/>
                </a:solidFill>
                <a:latin typeface="Calibri" pitchFamily="34" charset="0"/>
              </a:rPr>
              <a:t>Qué es:</a:t>
            </a:r>
            <a:br>
              <a:rPr lang="es-ES" sz="3600" b="1" dirty="0" smtClean="0">
                <a:solidFill>
                  <a:srgbClr val="FFC000"/>
                </a:solidFill>
                <a:latin typeface="Calibri" pitchFamily="34" charset="0"/>
              </a:rPr>
            </a:br>
            <a:r>
              <a:rPr lang="es-ES" sz="3600" b="1" dirty="0" smtClean="0">
                <a:solidFill>
                  <a:srgbClr val="FFC000"/>
                </a:solidFill>
                <a:latin typeface="Calibri" pitchFamily="34" charset="0"/>
              </a:rPr>
              <a:t>La Plataforma de Responsabilidad Social</a:t>
            </a:r>
            <a:endParaRPr lang="es-ES" sz="3600" b="1" dirty="0">
              <a:solidFill>
                <a:srgbClr val="FFC000"/>
              </a:solidFill>
              <a:latin typeface="Calibri" pitchFamily="34" charset="0"/>
            </a:endParaRPr>
          </a:p>
        </p:txBody>
      </p:sp>
      <p:sp>
        <p:nvSpPr>
          <p:cNvPr id="9" name="8 Marcador de contenido"/>
          <p:cNvSpPr>
            <a:spLocks noGrp="1"/>
          </p:cNvSpPr>
          <p:nvPr>
            <p:ph idx="1"/>
          </p:nvPr>
        </p:nvSpPr>
        <p:spPr/>
        <p:txBody>
          <a:bodyPr>
            <a:normAutofit fontScale="85000" lnSpcReduction="10000"/>
          </a:bodyPr>
          <a:lstStyle/>
          <a:p>
            <a:pPr marL="0" lvl="0" indent="0" algn="ctr">
              <a:lnSpc>
                <a:spcPct val="200000"/>
              </a:lnSpc>
              <a:buClr>
                <a:schemeClr val="tx1"/>
              </a:buClr>
              <a:buSzPct val="100000"/>
              <a:buNone/>
            </a:pPr>
            <a:r>
              <a:rPr lang="es-ES_tradnl" b="1" dirty="0" smtClean="0">
                <a:latin typeface="Arial" pitchFamily="34" charset="0"/>
                <a:cs typeface="Arial" pitchFamily="34" charset="0"/>
              </a:rPr>
              <a:t>La Plataforma de Responsabilidad Social, es una coalición de organizaciones de la Sociedad Civil Ecuatoriana que tiene como fin contribuir al ejercicio de la Responsabilidad Social en las instancias públicas y privadas del Ecuador</a:t>
            </a:r>
            <a:r>
              <a:rPr lang="es-EC" b="1" dirty="0" smtClean="0">
                <a:latin typeface="Arial" pitchFamily="34" charset="0"/>
                <a:cs typeface="Arial" pitchFamily="34" charset="0"/>
              </a:rPr>
              <a:t>.</a:t>
            </a:r>
            <a:endParaRPr lang="es-ES"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8 Grupo"/>
          <p:cNvGrpSpPr/>
          <p:nvPr/>
        </p:nvGrpSpPr>
        <p:grpSpPr>
          <a:xfrm>
            <a:off x="0" y="0"/>
            <a:ext cx="9144000" cy="6851650"/>
            <a:chOff x="0" y="0"/>
            <a:chExt cx="9144000" cy="6851650"/>
          </a:xfrm>
        </p:grpSpPr>
        <p:pic>
          <p:nvPicPr>
            <p:cNvPr id="4" name="Picture 4"/>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a:effectLst/>
          </p:spPr>
        </p:pic>
        <p:pic>
          <p:nvPicPr>
            <p:cNvPr id="5" name="Picture 5"/>
            <p:cNvPicPr>
              <a:picLocks noChangeAspect="1" noChangeArrowheads="1"/>
            </p:cNvPicPr>
            <p:nvPr/>
          </p:nvPicPr>
          <p:blipFill>
            <a:blip r:embed="rId3" cstate="print"/>
            <a:srcRect/>
            <a:stretch>
              <a:fillRect/>
            </a:stretch>
          </p:blipFill>
          <p:spPr bwMode="auto">
            <a:xfrm>
              <a:off x="0" y="333375"/>
              <a:ext cx="9144000" cy="1212850"/>
            </a:xfrm>
            <a:prstGeom prst="rect">
              <a:avLst/>
            </a:prstGeom>
            <a:noFill/>
            <a:ln w="9525">
              <a:noFill/>
              <a:miter lim="800000"/>
              <a:headEnd/>
              <a:tailEnd/>
            </a:ln>
            <a:effectLst/>
          </p:spPr>
        </p:pic>
        <p:pic>
          <p:nvPicPr>
            <p:cNvPr id="6" name="Picture 7"/>
            <p:cNvPicPr>
              <a:picLocks noChangeAspect="1" noChangeArrowheads="1"/>
            </p:cNvPicPr>
            <p:nvPr/>
          </p:nvPicPr>
          <p:blipFill>
            <a:blip r:embed="rId4" cstate="print"/>
            <a:srcRect/>
            <a:stretch>
              <a:fillRect/>
            </a:stretch>
          </p:blipFill>
          <p:spPr bwMode="auto">
            <a:xfrm>
              <a:off x="7864175" y="357166"/>
              <a:ext cx="1279825" cy="1143008"/>
            </a:xfrm>
            <a:prstGeom prst="rect">
              <a:avLst/>
            </a:prstGeom>
            <a:noFill/>
            <a:ln w="9525">
              <a:noFill/>
              <a:miter lim="800000"/>
              <a:headEnd/>
              <a:tailEnd/>
            </a:ln>
            <a:effectLst/>
          </p:spPr>
        </p:pic>
      </p:grpSp>
      <p:sp>
        <p:nvSpPr>
          <p:cNvPr id="7" name="6 Título"/>
          <p:cNvSpPr>
            <a:spLocks noGrp="1"/>
          </p:cNvSpPr>
          <p:nvPr>
            <p:ph type="title"/>
          </p:nvPr>
        </p:nvSpPr>
        <p:spPr/>
        <p:txBody>
          <a:bodyPr>
            <a:normAutofit fontScale="90000"/>
          </a:bodyPr>
          <a:lstStyle/>
          <a:p>
            <a:pPr algn="l">
              <a:spcBef>
                <a:spcPts val="600"/>
              </a:spcBef>
            </a:pPr>
            <a:r>
              <a:rPr lang="es-ES" sz="3600" b="1" dirty="0" smtClean="0">
                <a:solidFill>
                  <a:srgbClr val="FFC000"/>
                </a:solidFill>
                <a:latin typeface="Calibri" pitchFamily="34" charset="0"/>
              </a:rPr>
              <a:t>Misión de la Plataforma de Responsabilidad Social</a:t>
            </a:r>
            <a:endParaRPr lang="es-ES" sz="3600" b="1" dirty="0">
              <a:solidFill>
                <a:srgbClr val="FFC000"/>
              </a:solidFill>
              <a:latin typeface="Calibri" pitchFamily="34" charset="0"/>
            </a:endParaRPr>
          </a:p>
        </p:txBody>
      </p:sp>
      <p:sp>
        <p:nvSpPr>
          <p:cNvPr id="9" name="8 Marcador de contenido"/>
          <p:cNvSpPr>
            <a:spLocks noGrp="1"/>
          </p:cNvSpPr>
          <p:nvPr>
            <p:ph idx="1"/>
          </p:nvPr>
        </p:nvSpPr>
        <p:spPr/>
        <p:txBody>
          <a:bodyPr>
            <a:normAutofit/>
          </a:bodyPr>
          <a:lstStyle/>
          <a:p>
            <a:pPr marL="0" lvl="0" indent="0" algn="ctr">
              <a:lnSpc>
                <a:spcPts val="3500"/>
              </a:lnSpc>
              <a:buNone/>
            </a:pPr>
            <a:endParaRPr lang="es-MX" b="1" dirty="0" smtClean="0">
              <a:latin typeface="Arial" pitchFamily="34" charset="0"/>
              <a:cs typeface="Arial" pitchFamily="34" charset="0"/>
            </a:endParaRPr>
          </a:p>
          <a:p>
            <a:pPr marL="0" lvl="0" indent="0" algn="ctr">
              <a:lnSpc>
                <a:spcPts val="3500"/>
              </a:lnSpc>
              <a:buNone/>
            </a:pPr>
            <a:r>
              <a:rPr lang="es-MX" b="1" dirty="0" smtClean="0">
                <a:latin typeface="Arial" pitchFamily="34" charset="0"/>
                <a:cs typeface="Arial" pitchFamily="34" charset="0"/>
              </a:rPr>
              <a:t>Impulsar la construcción y difusión de conocimiento sobre Responsabilidad Social en la sociedad; incidir en la generación de políticas públicas; y, promover buenas prácticas para un mejor ejercicio de ciudadanía en el Ecuador.</a:t>
            </a:r>
            <a:endParaRPr lang="es-ES"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8 Grupo"/>
          <p:cNvGrpSpPr/>
          <p:nvPr/>
        </p:nvGrpSpPr>
        <p:grpSpPr>
          <a:xfrm>
            <a:off x="0" y="0"/>
            <a:ext cx="9144000" cy="6851650"/>
            <a:chOff x="0" y="0"/>
            <a:chExt cx="9144000" cy="6851650"/>
          </a:xfrm>
        </p:grpSpPr>
        <p:pic>
          <p:nvPicPr>
            <p:cNvPr id="4" name="Picture 4"/>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a:effectLst/>
          </p:spPr>
        </p:pic>
        <p:pic>
          <p:nvPicPr>
            <p:cNvPr id="5" name="Picture 5"/>
            <p:cNvPicPr>
              <a:picLocks noChangeAspect="1" noChangeArrowheads="1"/>
            </p:cNvPicPr>
            <p:nvPr/>
          </p:nvPicPr>
          <p:blipFill>
            <a:blip r:embed="rId3" cstate="print"/>
            <a:srcRect/>
            <a:stretch>
              <a:fillRect/>
            </a:stretch>
          </p:blipFill>
          <p:spPr bwMode="auto">
            <a:xfrm>
              <a:off x="0" y="333375"/>
              <a:ext cx="9144000" cy="1212850"/>
            </a:xfrm>
            <a:prstGeom prst="rect">
              <a:avLst/>
            </a:prstGeom>
            <a:noFill/>
            <a:ln w="9525">
              <a:noFill/>
              <a:miter lim="800000"/>
              <a:headEnd/>
              <a:tailEnd/>
            </a:ln>
            <a:effectLst/>
          </p:spPr>
        </p:pic>
        <p:pic>
          <p:nvPicPr>
            <p:cNvPr id="6" name="Picture 7"/>
            <p:cNvPicPr>
              <a:picLocks noChangeAspect="1" noChangeArrowheads="1"/>
            </p:cNvPicPr>
            <p:nvPr/>
          </p:nvPicPr>
          <p:blipFill>
            <a:blip r:embed="rId4" cstate="print"/>
            <a:srcRect/>
            <a:stretch>
              <a:fillRect/>
            </a:stretch>
          </p:blipFill>
          <p:spPr bwMode="auto">
            <a:xfrm>
              <a:off x="7864175" y="357166"/>
              <a:ext cx="1279825" cy="1143008"/>
            </a:xfrm>
            <a:prstGeom prst="rect">
              <a:avLst/>
            </a:prstGeom>
            <a:noFill/>
            <a:ln w="9525">
              <a:noFill/>
              <a:miter lim="800000"/>
              <a:headEnd/>
              <a:tailEnd/>
            </a:ln>
            <a:effectLst/>
          </p:spPr>
        </p:pic>
      </p:grpSp>
      <p:sp>
        <p:nvSpPr>
          <p:cNvPr id="7" name="6 Título"/>
          <p:cNvSpPr>
            <a:spLocks noGrp="1"/>
          </p:cNvSpPr>
          <p:nvPr>
            <p:ph type="title"/>
          </p:nvPr>
        </p:nvSpPr>
        <p:spPr/>
        <p:txBody>
          <a:bodyPr>
            <a:normAutofit/>
          </a:bodyPr>
          <a:lstStyle/>
          <a:p>
            <a:pPr algn="l">
              <a:spcBef>
                <a:spcPts val="600"/>
              </a:spcBef>
            </a:pPr>
            <a:r>
              <a:rPr lang="es-ES" sz="3600" b="1" dirty="0" smtClean="0">
                <a:solidFill>
                  <a:srgbClr val="FFC000"/>
                </a:solidFill>
                <a:latin typeface="Calibri" pitchFamily="34" charset="0"/>
              </a:rPr>
              <a:t>Ejes de Trabajo de la PRS</a:t>
            </a:r>
            <a:endParaRPr lang="es-ES" sz="3600" b="1" dirty="0">
              <a:solidFill>
                <a:srgbClr val="FFC000"/>
              </a:solidFill>
              <a:latin typeface="Calibri" pitchFamily="34" charset="0"/>
            </a:endParaRPr>
          </a:p>
        </p:txBody>
      </p:sp>
      <p:sp>
        <p:nvSpPr>
          <p:cNvPr id="9" name="8 Marcador de contenido"/>
          <p:cNvSpPr>
            <a:spLocks noGrp="1"/>
          </p:cNvSpPr>
          <p:nvPr>
            <p:ph idx="1"/>
          </p:nvPr>
        </p:nvSpPr>
        <p:spPr>
          <a:xfrm>
            <a:off x="457200" y="1600200"/>
            <a:ext cx="8229600" cy="5257800"/>
          </a:xfrm>
        </p:spPr>
        <p:txBody>
          <a:bodyPr>
            <a:normAutofit/>
          </a:bodyPr>
          <a:lstStyle/>
          <a:p>
            <a:pPr marL="457200" lvl="0" indent="-457200" algn="just">
              <a:lnSpc>
                <a:spcPts val="1900"/>
              </a:lnSpc>
              <a:spcBef>
                <a:spcPts val="0"/>
              </a:spcBef>
              <a:buClr>
                <a:srgbClr val="FF3300"/>
              </a:buClr>
              <a:buSzPct val="100000"/>
              <a:buFont typeface="+mj-lt"/>
              <a:buAutoNum type="arabicPeriod"/>
            </a:pPr>
            <a:r>
              <a:rPr lang="es-ES_tradnl" sz="1600" b="1" dirty="0" smtClean="0">
                <a:solidFill>
                  <a:srgbClr val="FF3300"/>
                </a:solidFill>
                <a:latin typeface="Arial" pitchFamily="34" charset="0"/>
                <a:cs typeface="Arial" pitchFamily="34" charset="0"/>
              </a:rPr>
              <a:t>Derechos humanos</a:t>
            </a:r>
          </a:p>
          <a:p>
            <a:pPr lvl="1">
              <a:lnSpc>
                <a:spcPts val="1900"/>
              </a:lnSpc>
              <a:spcBef>
                <a:spcPts val="0"/>
              </a:spcBef>
              <a:buClr>
                <a:srgbClr val="FF3300"/>
              </a:buClr>
              <a:buSzPct val="100000"/>
              <a:buFont typeface="Wingdings" pitchFamily="2" charset="2"/>
              <a:buChar char="Ø"/>
            </a:pPr>
            <a:r>
              <a:rPr lang="es-EC" sz="1600" b="1" dirty="0" smtClean="0">
                <a:latin typeface="Arial" pitchFamily="34" charset="0"/>
                <a:cs typeface="Arial" pitchFamily="34" charset="0"/>
              </a:rPr>
              <a:t>Derechos laborales y seguridad social.</a:t>
            </a:r>
            <a:endParaRPr lang="es-ES" sz="1600" b="1" dirty="0" smtClean="0">
              <a:latin typeface="Arial" pitchFamily="34" charset="0"/>
              <a:cs typeface="Arial" pitchFamily="34" charset="0"/>
            </a:endParaRPr>
          </a:p>
          <a:p>
            <a:pPr lvl="1">
              <a:lnSpc>
                <a:spcPts val="1900"/>
              </a:lnSpc>
              <a:spcBef>
                <a:spcPts val="0"/>
              </a:spcBef>
              <a:buClr>
                <a:srgbClr val="FF3300"/>
              </a:buClr>
              <a:buSzPct val="100000"/>
              <a:buFont typeface="Wingdings" pitchFamily="2" charset="2"/>
              <a:buChar char="Ø"/>
            </a:pPr>
            <a:r>
              <a:rPr lang="es-EC" sz="1600" b="1" dirty="0" smtClean="0">
                <a:latin typeface="Arial" pitchFamily="34" charset="0"/>
                <a:cs typeface="Arial" pitchFamily="34" charset="0"/>
              </a:rPr>
              <a:t>Derechos de los consumidores.</a:t>
            </a:r>
            <a:endParaRPr lang="es-ES" sz="1600" b="1" dirty="0" smtClean="0">
              <a:latin typeface="Arial" pitchFamily="34" charset="0"/>
              <a:cs typeface="Arial" pitchFamily="34" charset="0"/>
            </a:endParaRPr>
          </a:p>
          <a:p>
            <a:pPr lvl="1">
              <a:lnSpc>
                <a:spcPts val="1900"/>
              </a:lnSpc>
              <a:spcBef>
                <a:spcPts val="0"/>
              </a:spcBef>
              <a:buClr>
                <a:srgbClr val="FF3300"/>
              </a:buClr>
              <a:buSzPct val="100000"/>
              <a:buFont typeface="Wingdings" pitchFamily="2" charset="2"/>
              <a:buChar char="Ø"/>
            </a:pPr>
            <a:r>
              <a:rPr lang="es-EC" sz="1600" b="1" dirty="0" smtClean="0">
                <a:latin typeface="Arial" pitchFamily="34" charset="0"/>
                <a:cs typeface="Arial" pitchFamily="34" charset="0"/>
              </a:rPr>
              <a:t>Derechos de los grupos vulnerables.</a:t>
            </a:r>
            <a:endParaRPr lang="es-ES" sz="1600" b="1" dirty="0" smtClean="0">
              <a:latin typeface="Arial" pitchFamily="34" charset="0"/>
              <a:cs typeface="Arial" pitchFamily="34" charset="0"/>
            </a:endParaRPr>
          </a:p>
          <a:p>
            <a:pPr lvl="1">
              <a:lnSpc>
                <a:spcPts val="1900"/>
              </a:lnSpc>
              <a:spcBef>
                <a:spcPts val="0"/>
              </a:spcBef>
              <a:buClr>
                <a:srgbClr val="FF3300"/>
              </a:buClr>
              <a:buSzPct val="100000"/>
              <a:buFont typeface="Wingdings" pitchFamily="2" charset="2"/>
              <a:buChar char="Ø"/>
            </a:pPr>
            <a:r>
              <a:rPr lang="es-EC" sz="1600" b="1" dirty="0" smtClean="0">
                <a:latin typeface="Arial" pitchFamily="34" charset="0"/>
                <a:cs typeface="Arial" pitchFamily="34" charset="0"/>
              </a:rPr>
              <a:t>Igualdad de oportunidades y equidad de género.</a:t>
            </a:r>
            <a:endParaRPr lang="es-ES" sz="1600" b="1" dirty="0" smtClean="0">
              <a:latin typeface="Arial" pitchFamily="34" charset="0"/>
              <a:cs typeface="Arial" pitchFamily="34" charset="0"/>
            </a:endParaRPr>
          </a:p>
          <a:p>
            <a:pPr lvl="1">
              <a:lnSpc>
                <a:spcPts val="1900"/>
              </a:lnSpc>
              <a:spcBef>
                <a:spcPts val="0"/>
              </a:spcBef>
              <a:buClr>
                <a:srgbClr val="FF3300"/>
              </a:buClr>
              <a:buSzPct val="100000"/>
              <a:buFont typeface="Wingdings" pitchFamily="2" charset="2"/>
              <a:buChar char="Ø"/>
            </a:pPr>
            <a:r>
              <a:rPr lang="es-EC" sz="1600" b="1" dirty="0" smtClean="0">
                <a:latin typeface="Arial" pitchFamily="34" charset="0"/>
                <a:cs typeface="Arial" pitchFamily="34" charset="0"/>
              </a:rPr>
              <a:t>Derechos ambientales y recursos naturales.</a:t>
            </a:r>
            <a:endParaRPr lang="es-ES" sz="1600" b="1" dirty="0" smtClean="0">
              <a:latin typeface="Arial" pitchFamily="34" charset="0"/>
              <a:cs typeface="Arial" pitchFamily="34" charset="0"/>
            </a:endParaRPr>
          </a:p>
          <a:p>
            <a:pPr lvl="1">
              <a:lnSpc>
                <a:spcPts val="1900"/>
              </a:lnSpc>
              <a:spcBef>
                <a:spcPts val="0"/>
              </a:spcBef>
              <a:buClr>
                <a:srgbClr val="FF3300"/>
              </a:buClr>
              <a:buSzPct val="100000"/>
              <a:buFont typeface="Wingdings" pitchFamily="2" charset="2"/>
              <a:buChar char="Ø"/>
            </a:pPr>
            <a:r>
              <a:rPr lang="es-EC" sz="1600" b="1" dirty="0" smtClean="0">
                <a:latin typeface="Arial" pitchFamily="34" charset="0"/>
                <a:cs typeface="Arial" pitchFamily="34" charset="0"/>
              </a:rPr>
              <a:t>Derechos de las diversidades culturales, derechos territoriales y derechos colectivos.</a:t>
            </a:r>
          </a:p>
          <a:p>
            <a:pPr lvl="1">
              <a:lnSpc>
                <a:spcPts val="1900"/>
              </a:lnSpc>
              <a:spcBef>
                <a:spcPts val="0"/>
              </a:spcBef>
              <a:buFont typeface="Wingdings" pitchFamily="2" charset="2"/>
              <a:buChar char="Ø"/>
            </a:pPr>
            <a:endParaRPr lang="es-ES_tradnl" sz="1600" b="1" dirty="0" smtClean="0">
              <a:latin typeface="Arial" pitchFamily="34" charset="0"/>
              <a:cs typeface="Arial" pitchFamily="34" charset="0"/>
            </a:endParaRPr>
          </a:p>
          <a:p>
            <a:pPr marL="457200" lvl="0" indent="-457200" algn="just">
              <a:lnSpc>
                <a:spcPts val="1900"/>
              </a:lnSpc>
              <a:spcBef>
                <a:spcPts val="0"/>
              </a:spcBef>
              <a:buClr>
                <a:srgbClr val="FF3300"/>
              </a:buClr>
              <a:buSzPct val="100000"/>
              <a:buFont typeface="+mj-lt"/>
              <a:buAutoNum type="arabicPeriod"/>
            </a:pPr>
            <a:r>
              <a:rPr lang="es-ES_tradnl" sz="1600" b="1" dirty="0" smtClean="0">
                <a:solidFill>
                  <a:srgbClr val="FF3300"/>
                </a:solidFill>
                <a:latin typeface="Arial" pitchFamily="34" charset="0"/>
                <a:cs typeface="Arial" pitchFamily="34" charset="0"/>
              </a:rPr>
              <a:t>Transparencia</a:t>
            </a:r>
          </a:p>
          <a:p>
            <a:pPr lvl="1">
              <a:lnSpc>
                <a:spcPts val="1900"/>
              </a:lnSpc>
              <a:spcBef>
                <a:spcPts val="0"/>
              </a:spcBef>
              <a:buClr>
                <a:srgbClr val="FF3300"/>
              </a:buClr>
              <a:buSzPct val="100000"/>
              <a:buFont typeface="Wingdings" pitchFamily="2" charset="2"/>
              <a:buChar char="Ø"/>
            </a:pPr>
            <a:r>
              <a:rPr lang="es-EC" sz="1600" b="1" dirty="0" smtClean="0">
                <a:latin typeface="Arial" pitchFamily="34" charset="0"/>
                <a:cs typeface="Arial" pitchFamily="34" charset="0"/>
              </a:rPr>
              <a:t>Lucha contra la corrupción.</a:t>
            </a:r>
            <a:endParaRPr lang="es-ES" sz="1600" b="1" strike="sngStrike" dirty="0" smtClean="0">
              <a:latin typeface="Arial" pitchFamily="34" charset="0"/>
              <a:cs typeface="Arial" pitchFamily="34" charset="0"/>
            </a:endParaRPr>
          </a:p>
          <a:p>
            <a:pPr lvl="1">
              <a:lnSpc>
                <a:spcPts val="1900"/>
              </a:lnSpc>
              <a:spcBef>
                <a:spcPts val="0"/>
              </a:spcBef>
              <a:buClr>
                <a:srgbClr val="FF3300"/>
              </a:buClr>
              <a:buSzPct val="100000"/>
              <a:buFont typeface="Wingdings" pitchFamily="2" charset="2"/>
              <a:buChar char="Ø"/>
            </a:pPr>
            <a:r>
              <a:rPr lang="es-EC" sz="1600" b="1" dirty="0" smtClean="0">
                <a:latin typeface="Arial" pitchFamily="34" charset="0"/>
                <a:cs typeface="Arial" pitchFamily="34" charset="0"/>
              </a:rPr>
              <a:t>Transparencia política y otros.</a:t>
            </a:r>
          </a:p>
          <a:p>
            <a:pPr lvl="1">
              <a:lnSpc>
                <a:spcPts val="1900"/>
              </a:lnSpc>
              <a:spcBef>
                <a:spcPts val="0"/>
              </a:spcBef>
              <a:buClr>
                <a:srgbClr val="FF3300"/>
              </a:buClr>
              <a:buSzPct val="100000"/>
              <a:buFont typeface="Wingdings" pitchFamily="2" charset="2"/>
              <a:buChar char="Ø"/>
            </a:pPr>
            <a:r>
              <a:rPr lang="es-EC" sz="1600" b="1" dirty="0" smtClean="0">
                <a:latin typeface="Arial" pitchFamily="34" charset="0"/>
                <a:cs typeface="Arial" pitchFamily="34" charset="0"/>
              </a:rPr>
              <a:t>Incidir en políticas  de transparencia tanto institucionales como públicas.</a:t>
            </a:r>
          </a:p>
          <a:p>
            <a:pPr lvl="1">
              <a:lnSpc>
                <a:spcPts val="1900"/>
              </a:lnSpc>
              <a:spcBef>
                <a:spcPts val="0"/>
              </a:spcBef>
              <a:buFont typeface="Wingdings" pitchFamily="2" charset="2"/>
              <a:buChar char="Ø"/>
            </a:pPr>
            <a:endParaRPr lang="es-ES" sz="1600" b="1" dirty="0" smtClean="0">
              <a:latin typeface="Arial" pitchFamily="34" charset="0"/>
              <a:cs typeface="Arial" pitchFamily="34" charset="0"/>
            </a:endParaRPr>
          </a:p>
          <a:p>
            <a:pPr marL="457200" lvl="0" indent="-457200" algn="just">
              <a:lnSpc>
                <a:spcPts val="1900"/>
              </a:lnSpc>
              <a:spcBef>
                <a:spcPts val="0"/>
              </a:spcBef>
              <a:buClrTx/>
              <a:buSzPct val="100000"/>
              <a:buFont typeface="+mj-lt"/>
              <a:buAutoNum type="arabicPeriod"/>
            </a:pPr>
            <a:r>
              <a:rPr lang="es-ES_tradnl" sz="1600" b="1" dirty="0" smtClean="0">
                <a:solidFill>
                  <a:srgbClr val="FF3300"/>
                </a:solidFill>
                <a:latin typeface="Arial" pitchFamily="34" charset="0"/>
                <a:cs typeface="Arial" pitchFamily="34" charset="0"/>
              </a:rPr>
              <a:t>Relaciones con la Sociedad Civil y el Estado</a:t>
            </a:r>
          </a:p>
          <a:p>
            <a:pPr lvl="1">
              <a:lnSpc>
                <a:spcPts val="1900"/>
              </a:lnSpc>
              <a:spcBef>
                <a:spcPts val="0"/>
              </a:spcBef>
              <a:buClr>
                <a:srgbClr val="FF3300"/>
              </a:buClr>
              <a:buSzPct val="100000"/>
              <a:buFont typeface="Wingdings" pitchFamily="2" charset="2"/>
              <a:buChar char="Ø"/>
            </a:pPr>
            <a:r>
              <a:rPr lang="es-EC" sz="1600" b="1" dirty="0" smtClean="0">
                <a:latin typeface="Arial" pitchFamily="34" charset="0"/>
                <a:cs typeface="Arial" pitchFamily="34" charset="0"/>
              </a:rPr>
              <a:t>Promoción de alianzas multisectoriales entre empresa, gobierno local o nacional y comunidad, para construcción conjunta de soluciones; para priorizar objetivos evitando el clientelismo.</a:t>
            </a:r>
            <a:endParaRPr lang="es-ES" sz="1600" b="1" dirty="0" smtClean="0">
              <a:latin typeface="Arial" pitchFamily="34" charset="0"/>
              <a:cs typeface="Arial" pitchFamily="34" charset="0"/>
            </a:endParaRPr>
          </a:p>
          <a:p>
            <a:pPr lvl="1">
              <a:lnSpc>
                <a:spcPts val="1900"/>
              </a:lnSpc>
              <a:spcBef>
                <a:spcPts val="0"/>
              </a:spcBef>
              <a:buClr>
                <a:srgbClr val="FF3300"/>
              </a:buClr>
              <a:buSzPct val="100000"/>
              <a:buFont typeface="Wingdings" pitchFamily="2" charset="2"/>
              <a:buChar char="Ø"/>
            </a:pPr>
            <a:r>
              <a:rPr lang="es-ES" sz="1600" b="1" dirty="0" smtClean="0">
                <a:latin typeface="Arial" pitchFamily="34" charset="0"/>
                <a:cs typeface="Arial" pitchFamily="34" charset="0"/>
              </a:rPr>
              <a:t>Incidir en la </a:t>
            </a:r>
            <a:r>
              <a:rPr lang="es-EC" sz="1600" b="1" dirty="0" smtClean="0">
                <a:latin typeface="Arial" pitchFamily="34" charset="0"/>
                <a:cs typeface="Arial" pitchFamily="34" charset="0"/>
              </a:rPr>
              <a:t>generación de las políticas públicas que aseguren derechos y obligaciones en una real alineación de la Responsabilidad Social.</a:t>
            </a:r>
            <a:endParaRPr lang="es-ES" sz="16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8 Grupo"/>
          <p:cNvGrpSpPr/>
          <p:nvPr/>
        </p:nvGrpSpPr>
        <p:grpSpPr>
          <a:xfrm>
            <a:off x="0" y="0"/>
            <a:ext cx="9144000" cy="6851650"/>
            <a:chOff x="0" y="0"/>
            <a:chExt cx="9144000" cy="6851650"/>
          </a:xfrm>
        </p:grpSpPr>
        <p:pic>
          <p:nvPicPr>
            <p:cNvPr id="4" name="Picture 4"/>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a:effectLst/>
          </p:spPr>
        </p:pic>
        <p:pic>
          <p:nvPicPr>
            <p:cNvPr id="5" name="Picture 5"/>
            <p:cNvPicPr>
              <a:picLocks noChangeAspect="1" noChangeArrowheads="1"/>
            </p:cNvPicPr>
            <p:nvPr/>
          </p:nvPicPr>
          <p:blipFill>
            <a:blip r:embed="rId3" cstate="print"/>
            <a:srcRect/>
            <a:stretch>
              <a:fillRect/>
            </a:stretch>
          </p:blipFill>
          <p:spPr bwMode="auto">
            <a:xfrm>
              <a:off x="0" y="333375"/>
              <a:ext cx="9144000" cy="1212850"/>
            </a:xfrm>
            <a:prstGeom prst="rect">
              <a:avLst/>
            </a:prstGeom>
            <a:noFill/>
            <a:ln w="9525">
              <a:noFill/>
              <a:miter lim="800000"/>
              <a:headEnd/>
              <a:tailEnd/>
            </a:ln>
            <a:effectLst/>
          </p:spPr>
        </p:pic>
        <p:pic>
          <p:nvPicPr>
            <p:cNvPr id="6" name="Picture 7"/>
            <p:cNvPicPr>
              <a:picLocks noChangeAspect="1" noChangeArrowheads="1"/>
            </p:cNvPicPr>
            <p:nvPr/>
          </p:nvPicPr>
          <p:blipFill>
            <a:blip r:embed="rId4" cstate="print"/>
            <a:srcRect/>
            <a:stretch>
              <a:fillRect/>
            </a:stretch>
          </p:blipFill>
          <p:spPr bwMode="auto">
            <a:xfrm>
              <a:off x="7864175" y="357166"/>
              <a:ext cx="1279825" cy="1143008"/>
            </a:xfrm>
            <a:prstGeom prst="rect">
              <a:avLst/>
            </a:prstGeom>
            <a:noFill/>
            <a:ln w="9525">
              <a:noFill/>
              <a:miter lim="800000"/>
              <a:headEnd/>
              <a:tailEnd/>
            </a:ln>
            <a:effectLst/>
          </p:spPr>
        </p:pic>
      </p:grpSp>
      <p:sp>
        <p:nvSpPr>
          <p:cNvPr id="7" name="6 Título"/>
          <p:cNvSpPr>
            <a:spLocks noGrp="1"/>
          </p:cNvSpPr>
          <p:nvPr>
            <p:ph type="title"/>
          </p:nvPr>
        </p:nvSpPr>
        <p:spPr/>
        <p:txBody>
          <a:bodyPr>
            <a:normAutofit/>
          </a:bodyPr>
          <a:lstStyle/>
          <a:p>
            <a:pPr marL="274320" indent="-274320" algn="l">
              <a:defRPr/>
            </a:pPr>
            <a:r>
              <a:rPr lang="es-ES" sz="3600" b="1" dirty="0" smtClean="0">
                <a:solidFill>
                  <a:srgbClr val="FFC000"/>
                </a:solidFill>
                <a:latin typeface="Calibri" pitchFamily="34" charset="0"/>
              </a:rPr>
              <a:t>Actividades de la PRS 2010:</a:t>
            </a:r>
          </a:p>
        </p:txBody>
      </p:sp>
      <p:sp>
        <p:nvSpPr>
          <p:cNvPr id="9" name="8 Marcador de contenido"/>
          <p:cNvSpPr>
            <a:spLocks noGrp="1"/>
          </p:cNvSpPr>
          <p:nvPr>
            <p:ph idx="1"/>
          </p:nvPr>
        </p:nvSpPr>
        <p:spPr>
          <a:xfrm>
            <a:off x="457200" y="1600200"/>
            <a:ext cx="8229600" cy="5257800"/>
          </a:xfrm>
        </p:spPr>
        <p:txBody>
          <a:bodyPr>
            <a:normAutofit lnSpcReduction="10000"/>
          </a:bodyPr>
          <a:lstStyle/>
          <a:p>
            <a:pPr marL="274320" indent="-274320">
              <a:defRPr/>
            </a:pPr>
            <a:r>
              <a:rPr lang="es-ES" b="1" dirty="0" smtClean="0">
                <a:solidFill>
                  <a:srgbClr val="000000"/>
                </a:solidFill>
                <a:latin typeface="Calibri" pitchFamily="34" charset="0"/>
              </a:rPr>
              <a:t>Proceso de Fortalecimiento Interno</a:t>
            </a:r>
          </a:p>
          <a:p>
            <a:pPr marL="274320" indent="-274320">
              <a:defRPr/>
            </a:pPr>
            <a:r>
              <a:rPr lang="es-ES" b="1" dirty="0" smtClean="0">
                <a:solidFill>
                  <a:srgbClr val="000000"/>
                </a:solidFill>
                <a:latin typeface="Calibri" pitchFamily="34" charset="0"/>
              </a:rPr>
              <a:t>Construcción de Conocimiento en RS</a:t>
            </a:r>
          </a:p>
          <a:p>
            <a:pPr marL="274320" indent="-274320">
              <a:defRPr/>
            </a:pPr>
            <a:r>
              <a:rPr lang="es-ES" b="1" dirty="0" smtClean="0">
                <a:solidFill>
                  <a:srgbClr val="000000"/>
                </a:solidFill>
                <a:latin typeface="Calibri" pitchFamily="34" charset="0"/>
              </a:rPr>
              <a:t>Creación de Espacios de Difusión y de Dialogo entre los cuales:</a:t>
            </a:r>
          </a:p>
          <a:p>
            <a:pPr marL="674370" lvl="1" indent="-274320">
              <a:defRPr/>
            </a:pPr>
            <a:r>
              <a:rPr lang="es-ES" b="1" dirty="0" smtClean="0">
                <a:solidFill>
                  <a:srgbClr val="000000"/>
                </a:solidFill>
                <a:latin typeface="Calibri" pitchFamily="34" charset="0"/>
              </a:rPr>
              <a:t>Conversatorio Rol de la Universidad en la RS</a:t>
            </a:r>
          </a:p>
          <a:p>
            <a:pPr marL="674370" lvl="1" indent="-274320">
              <a:defRPr/>
            </a:pPr>
            <a:r>
              <a:rPr lang="es-ES" b="1" dirty="0" smtClean="0">
                <a:solidFill>
                  <a:srgbClr val="000000"/>
                </a:solidFill>
                <a:latin typeface="Calibri" pitchFamily="34" charset="0"/>
              </a:rPr>
              <a:t>Transparencia en Contratos Industria Extractiva</a:t>
            </a:r>
          </a:p>
          <a:p>
            <a:pPr marL="674370" lvl="1" indent="-274320">
              <a:defRPr/>
            </a:pPr>
            <a:r>
              <a:rPr lang="es-ES" b="1" dirty="0" smtClean="0">
                <a:solidFill>
                  <a:srgbClr val="000000"/>
                </a:solidFill>
                <a:latin typeface="Calibri" pitchFamily="34" charset="0"/>
              </a:rPr>
              <a:t>Responsabilidad Social y Responsabilidad Social Empresarial</a:t>
            </a:r>
          </a:p>
          <a:p>
            <a:pPr marL="274320" indent="-274320">
              <a:defRPr/>
            </a:pPr>
            <a:r>
              <a:rPr lang="es-ES" b="1" dirty="0" smtClean="0">
                <a:solidFill>
                  <a:srgbClr val="000000"/>
                </a:solidFill>
                <a:latin typeface="Calibri" pitchFamily="34" charset="0"/>
              </a:rPr>
              <a:t>Establecimiento de alianzas para fortalecer el trabajo de la Responsabilidad Social desde la Sociedad Civil</a:t>
            </a:r>
          </a:p>
          <a:p>
            <a:pPr marL="674370" lvl="1" indent="-274320">
              <a:defRPr/>
            </a:pPr>
            <a:endParaRPr lang="es-ES" b="1" dirty="0" smtClean="0">
              <a:solidFill>
                <a:srgbClr val="000000"/>
              </a:solidFill>
              <a:latin typeface="Calibri" pitchFamily="34" charset="0"/>
            </a:endParaRPr>
          </a:p>
          <a:p>
            <a:pPr marL="274320" indent="-274320">
              <a:buNone/>
              <a:defRPr/>
            </a:pPr>
            <a:endParaRPr lang="es-ES" dirty="0" smtClean="0">
              <a:solidFill>
                <a:srgbClr val="000000"/>
              </a:solidFill>
              <a:latin typeface="Calibri" pitchFamily="34" charset="0"/>
            </a:endParaRPr>
          </a:p>
          <a:p>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8 Grupo"/>
          <p:cNvGrpSpPr/>
          <p:nvPr/>
        </p:nvGrpSpPr>
        <p:grpSpPr>
          <a:xfrm>
            <a:off x="0" y="6350"/>
            <a:ext cx="9144000" cy="6851650"/>
            <a:chOff x="0" y="0"/>
            <a:chExt cx="9144000" cy="6851650"/>
          </a:xfrm>
        </p:grpSpPr>
        <p:pic>
          <p:nvPicPr>
            <p:cNvPr id="4" name="Picture 4"/>
            <p:cNvPicPr>
              <a:picLocks noChangeAspect="1" noChangeArrowheads="1"/>
            </p:cNvPicPr>
            <p:nvPr/>
          </p:nvPicPr>
          <p:blipFill>
            <a:blip r:embed="rId3" cstate="print"/>
            <a:srcRect/>
            <a:stretch>
              <a:fillRect/>
            </a:stretch>
          </p:blipFill>
          <p:spPr bwMode="auto">
            <a:xfrm>
              <a:off x="0" y="0"/>
              <a:ext cx="9144000" cy="6851650"/>
            </a:xfrm>
            <a:prstGeom prst="rect">
              <a:avLst/>
            </a:prstGeom>
            <a:noFill/>
            <a:ln w="9525">
              <a:noFill/>
              <a:miter lim="800000"/>
              <a:headEnd/>
              <a:tailEnd/>
            </a:ln>
            <a:effectLst/>
          </p:spPr>
        </p:pic>
        <p:pic>
          <p:nvPicPr>
            <p:cNvPr id="5" name="Picture 5"/>
            <p:cNvPicPr>
              <a:picLocks noChangeAspect="1" noChangeArrowheads="1"/>
            </p:cNvPicPr>
            <p:nvPr/>
          </p:nvPicPr>
          <p:blipFill>
            <a:blip r:embed="rId4" cstate="print"/>
            <a:srcRect/>
            <a:stretch>
              <a:fillRect/>
            </a:stretch>
          </p:blipFill>
          <p:spPr bwMode="auto">
            <a:xfrm>
              <a:off x="0" y="333375"/>
              <a:ext cx="9144000" cy="1212850"/>
            </a:xfrm>
            <a:prstGeom prst="rect">
              <a:avLst/>
            </a:prstGeom>
            <a:noFill/>
            <a:ln w="9525">
              <a:noFill/>
              <a:miter lim="800000"/>
              <a:headEnd/>
              <a:tailEnd/>
            </a:ln>
            <a:effectLst/>
          </p:spPr>
        </p:pic>
        <p:pic>
          <p:nvPicPr>
            <p:cNvPr id="6" name="Picture 7"/>
            <p:cNvPicPr>
              <a:picLocks noChangeAspect="1" noChangeArrowheads="1"/>
            </p:cNvPicPr>
            <p:nvPr/>
          </p:nvPicPr>
          <p:blipFill>
            <a:blip r:embed="rId5" cstate="print"/>
            <a:srcRect/>
            <a:stretch>
              <a:fillRect/>
            </a:stretch>
          </p:blipFill>
          <p:spPr bwMode="auto">
            <a:xfrm>
              <a:off x="7864175" y="357166"/>
              <a:ext cx="1279825" cy="1143008"/>
            </a:xfrm>
            <a:prstGeom prst="rect">
              <a:avLst/>
            </a:prstGeom>
            <a:noFill/>
            <a:ln w="9525">
              <a:noFill/>
              <a:miter lim="800000"/>
              <a:headEnd/>
              <a:tailEnd/>
            </a:ln>
            <a:effectLst/>
          </p:spPr>
        </p:pic>
      </p:grpSp>
      <p:sp>
        <p:nvSpPr>
          <p:cNvPr id="8" name="7 Marcador de contenido"/>
          <p:cNvSpPr>
            <a:spLocks noGrp="1"/>
          </p:cNvSpPr>
          <p:nvPr>
            <p:ph idx="1"/>
          </p:nvPr>
        </p:nvSpPr>
        <p:spPr>
          <a:xfrm>
            <a:off x="457200" y="2528894"/>
            <a:ext cx="8229600" cy="2971808"/>
          </a:xfrm>
        </p:spPr>
        <p:txBody>
          <a:bodyPr>
            <a:normAutofit fontScale="77500" lnSpcReduction="20000"/>
          </a:bodyPr>
          <a:lstStyle/>
          <a:p>
            <a:pPr algn="ctr">
              <a:buNone/>
            </a:pPr>
            <a:r>
              <a:rPr lang="es-ES" sz="6300" b="1" dirty="0" smtClean="0"/>
              <a:t>LA RESPONSABILIDAD SOCIAL</a:t>
            </a:r>
          </a:p>
          <a:p>
            <a:pPr algn="ctr">
              <a:buNone/>
            </a:pPr>
            <a:endParaRPr lang="es-ES" sz="4400" b="1" dirty="0" smtClean="0"/>
          </a:p>
          <a:p>
            <a:pPr algn="r">
              <a:buNone/>
            </a:pPr>
            <a:r>
              <a:rPr lang="es-ES" sz="5100" b="1" dirty="0" smtClean="0"/>
              <a:t>Ramiro Viteri G.</a:t>
            </a:r>
          </a:p>
          <a:p>
            <a:pPr algn="r">
              <a:buNone/>
            </a:pPr>
            <a:r>
              <a:rPr lang="es-ES" sz="5100" b="1" dirty="0" smtClean="0"/>
              <a:t>Presidente de la Plataforma de Responsabilidad Social</a:t>
            </a:r>
            <a:endParaRPr lang="es-ES" sz="51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8 Grupo"/>
          <p:cNvGrpSpPr/>
          <p:nvPr/>
        </p:nvGrpSpPr>
        <p:grpSpPr>
          <a:xfrm>
            <a:off x="0" y="0"/>
            <a:ext cx="9144000" cy="6851650"/>
            <a:chOff x="0" y="0"/>
            <a:chExt cx="9144000" cy="6851650"/>
          </a:xfrm>
        </p:grpSpPr>
        <p:pic>
          <p:nvPicPr>
            <p:cNvPr id="4" name="Picture 4"/>
            <p:cNvPicPr>
              <a:picLocks noChangeAspect="1" noChangeArrowheads="1"/>
            </p:cNvPicPr>
            <p:nvPr/>
          </p:nvPicPr>
          <p:blipFill>
            <a:blip r:embed="rId3" cstate="print"/>
            <a:srcRect/>
            <a:stretch>
              <a:fillRect/>
            </a:stretch>
          </p:blipFill>
          <p:spPr bwMode="auto">
            <a:xfrm>
              <a:off x="0" y="0"/>
              <a:ext cx="9144000" cy="6851650"/>
            </a:xfrm>
            <a:prstGeom prst="rect">
              <a:avLst/>
            </a:prstGeom>
            <a:noFill/>
            <a:ln w="9525">
              <a:noFill/>
              <a:miter lim="800000"/>
              <a:headEnd/>
              <a:tailEnd/>
            </a:ln>
            <a:effectLst/>
          </p:spPr>
        </p:pic>
        <p:pic>
          <p:nvPicPr>
            <p:cNvPr id="5" name="Picture 5"/>
            <p:cNvPicPr>
              <a:picLocks noChangeAspect="1" noChangeArrowheads="1"/>
            </p:cNvPicPr>
            <p:nvPr/>
          </p:nvPicPr>
          <p:blipFill>
            <a:blip r:embed="rId4" cstate="print"/>
            <a:srcRect/>
            <a:stretch>
              <a:fillRect/>
            </a:stretch>
          </p:blipFill>
          <p:spPr bwMode="auto">
            <a:xfrm>
              <a:off x="0" y="333375"/>
              <a:ext cx="9144000" cy="1212850"/>
            </a:xfrm>
            <a:prstGeom prst="rect">
              <a:avLst/>
            </a:prstGeom>
            <a:noFill/>
            <a:ln w="9525">
              <a:noFill/>
              <a:miter lim="800000"/>
              <a:headEnd/>
              <a:tailEnd/>
            </a:ln>
            <a:effectLst/>
          </p:spPr>
        </p:pic>
        <p:pic>
          <p:nvPicPr>
            <p:cNvPr id="6" name="Picture 7"/>
            <p:cNvPicPr>
              <a:picLocks noChangeAspect="1" noChangeArrowheads="1"/>
            </p:cNvPicPr>
            <p:nvPr/>
          </p:nvPicPr>
          <p:blipFill>
            <a:blip r:embed="rId5" cstate="print"/>
            <a:srcRect/>
            <a:stretch>
              <a:fillRect/>
            </a:stretch>
          </p:blipFill>
          <p:spPr bwMode="auto">
            <a:xfrm>
              <a:off x="7864175" y="357166"/>
              <a:ext cx="1279825" cy="1143008"/>
            </a:xfrm>
            <a:prstGeom prst="rect">
              <a:avLst/>
            </a:prstGeom>
            <a:noFill/>
            <a:ln w="9525">
              <a:noFill/>
              <a:miter lim="800000"/>
              <a:headEnd/>
              <a:tailEnd/>
            </a:ln>
            <a:effectLst/>
          </p:spPr>
        </p:pic>
      </p:grpSp>
      <p:sp>
        <p:nvSpPr>
          <p:cNvPr id="7" name="6 Título"/>
          <p:cNvSpPr>
            <a:spLocks noGrp="1"/>
          </p:cNvSpPr>
          <p:nvPr>
            <p:ph type="title"/>
          </p:nvPr>
        </p:nvSpPr>
        <p:spPr/>
        <p:txBody>
          <a:bodyPr>
            <a:normAutofit fontScale="90000"/>
          </a:bodyPr>
          <a:lstStyle/>
          <a:p>
            <a:pPr algn="l"/>
            <a:r>
              <a:rPr lang="es-ES" dirty="0" smtClean="0">
                <a:solidFill>
                  <a:srgbClr val="FFC000"/>
                </a:solidFill>
              </a:rPr>
              <a:t>Revisión Histórica de la </a:t>
            </a:r>
            <a:br>
              <a:rPr lang="es-ES" dirty="0" smtClean="0">
                <a:solidFill>
                  <a:srgbClr val="FFC000"/>
                </a:solidFill>
              </a:rPr>
            </a:br>
            <a:r>
              <a:rPr lang="es-ES" dirty="0" smtClean="0">
                <a:solidFill>
                  <a:srgbClr val="FFC000"/>
                </a:solidFill>
              </a:rPr>
              <a:t>Responsabilidad Social</a:t>
            </a:r>
          </a:p>
        </p:txBody>
      </p:sp>
      <p:sp>
        <p:nvSpPr>
          <p:cNvPr id="8" name="7 Marcador de contenido"/>
          <p:cNvSpPr>
            <a:spLocks noGrp="1"/>
          </p:cNvSpPr>
          <p:nvPr>
            <p:ph idx="1"/>
          </p:nvPr>
        </p:nvSpPr>
        <p:spPr/>
        <p:txBody>
          <a:bodyPr>
            <a:normAutofit/>
          </a:bodyPr>
          <a:lstStyle/>
          <a:p>
            <a:pPr>
              <a:lnSpc>
                <a:spcPct val="90000"/>
              </a:lnSpc>
            </a:pPr>
            <a:r>
              <a:rPr lang="es-ES" sz="2800" dirty="0" smtClean="0"/>
              <a:t>En la segunda mitad del siglo pasado, Siglo XX, se pueden identificar las primeras iniciativas de la sociedad civil exigiendo responsabilidad y conciencia a muchos actores: empresas, instituciones, corporaciones </a:t>
            </a:r>
          </a:p>
          <a:p>
            <a:pPr>
              <a:lnSpc>
                <a:spcPct val="90000"/>
              </a:lnSpc>
            </a:pPr>
            <a:r>
              <a:rPr lang="es-ES" sz="2800" dirty="0" smtClean="0"/>
              <a:t>Es un movimiento que de alguna manera, constituye una reacción al aumento de presencia de la economía de mercado generalizada en los 80 y 90 , en donde el Estado es un mero regulador, con fuerte predominio de la empresa privada y las corporaciones</a:t>
            </a:r>
            <a:endParaRPr lang="es-ES" sz="2800" dirty="0" smtClean="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8 Grupo"/>
          <p:cNvGrpSpPr/>
          <p:nvPr/>
        </p:nvGrpSpPr>
        <p:grpSpPr>
          <a:xfrm>
            <a:off x="0" y="0"/>
            <a:ext cx="9144000" cy="6851650"/>
            <a:chOff x="0" y="0"/>
            <a:chExt cx="9144000" cy="6851650"/>
          </a:xfrm>
        </p:grpSpPr>
        <p:pic>
          <p:nvPicPr>
            <p:cNvPr id="4" name="Picture 4"/>
            <p:cNvPicPr>
              <a:picLocks noChangeAspect="1" noChangeArrowheads="1"/>
            </p:cNvPicPr>
            <p:nvPr/>
          </p:nvPicPr>
          <p:blipFill>
            <a:blip r:embed="rId3" cstate="print"/>
            <a:srcRect/>
            <a:stretch>
              <a:fillRect/>
            </a:stretch>
          </p:blipFill>
          <p:spPr bwMode="auto">
            <a:xfrm>
              <a:off x="0" y="0"/>
              <a:ext cx="9144000" cy="6851650"/>
            </a:xfrm>
            <a:prstGeom prst="rect">
              <a:avLst/>
            </a:prstGeom>
            <a:noFill/>
            <a:ln w="9525">
              <a:noFill/>
              <a:miter lim="800000"/>
              <a:headEnd/>
              <a:tailEnd/>
            </a:ln>
            <a:effectLst/>
          </p:spPr>
        </p:pic>
        <p:pic>
          <p:nvPicPr>
            <p:cNvPr id="5" name="Picture 5"/>
            <p:cNvPicPr>
              <a:picLocks noChangeAspect="1" noChangeArrowheads="1"/>
            </p:cNvPicPr>
            <p:nvPr/>
          </p:nvPicPr>
          <p:blipFill>
            <a:blip r:embed="rId4" cstate="print"/>
            <a:srcRect/>
            <a:stretch>
              <a:fillRect/>
            </a:stretch>
          </p:blipFill>
          <p:spPr bwMode="auto">
            <a:xfrm>
              <a:off x="0" y="333375"/>
              <a:ext cx="9144000" cy="1212850"/>
            </a:xfrm>
            <a:prstGeom prst="rect">
              <a:avLst/>
            </a:prstGeom>
            <a:noFill/>
            <a:ln w="9525">
              <a:noFill/>
              <a:miter lim="800000"/>
              <a:headEnd/>
              <a:tailEnd/>
            </a:ln>
            <a:effectLst/>
          </p:spPr>
        </p:pic>
        <p:pic>
          <p:nvPicPr>
            <p:cNvPr id="6" name="Picture 7"/>
            <p:cNvPicPr>
              <a:picLocks noChangeAspect="1" noChangeArrowheads="1"/>
            </p:cNvPicPr>
            <p:nvPr/>
          </p:nvPicPr>
          <p:blipFill>
            <a:blip r:embed="rId5" cstate="print"/>
            <a:srcRect/>
            <a:stretch>
              <a:fillRect/>
            </a:stretch>
          </p:blipFill>
          <p:spPr bwMode="auto">
            <a:xfrm>
              <a:off x="7864175" y="357166"/>
              <a:ext cx="1279825" cy="1143008"/>
            </a:xfrm>
            <a:prstGeom prst="rect">
              <a:avLst/>
            </a:prstGeom>
            <a:noFill/>
            <a:ln w="9525">
              <a:noFill/>
              <a:miter lim="800000"/>
              <a:headEnd/>
              <a:tailEnd/>
            </a:ln>
            <a:effectLst/>
          </p:spPr>
        </p:pic>
      </p:grpSp>
      <p:sp>
        <p:nvSpPr>
          <p:cNvPr id="7" name="6 Título"/>
          <p:cNvSpPr>
            <a:spLocks noGrp="1"/>
          </p:cNvSpPr>
          <p:nvPr>
            <p:ph type="title"/>
          </p:nvPr>
        </p:nvSpPr>
        <p:spPr/>
        <p:txBody>
          <a:bodyPr>
            <a:normAutofit fontScale="90000"/>
          </a:bodyPr>
          <a:lstStyle/>
          <a:p>
            <a:pPr algn="l"/>
            <a:r>
              <a:rPr lang="es-ES" dirty="0" smtClean="0">
                <a:solidFill>
                  <a:srgbClr val="FFC000"/>
                </a:solidFill>
              </a:rPr>
              <a:t>Revisión Histórica de la </a:t>
            </a:r>
            <a:br>
              <a:rPr lang="es-ES" dirty="0" smtClean="0">
                <a:solidFill>
                  <a:srgbClr val="FFC000"/>
                </a:solidFill>
              </a:rPr>
            </a:br>
            <a:r>
              <a:rPr lang="es-ES" dirty="0" smtClean="0">
                <a:solidFill>
                  <a:srgbClr val="FFC000"/>
                </a:solidFill>
              </a:rPr>
              <a:t>Responsabilidad Social</a:t>
            </a:r>
          </a:p>
        </p:txBody>
      </p:sp>
      <p:sp>
        <p:nvSpPr>
          <p:cNvPr id="8" name="7 Marcador de contenido"/>
          <p:cNvSpPr>
            <a:spLocks noGrp="1"/>
          </p:cNvSpPr>
          <p:nvPr>
            <p:ph idx="1"/>
          </p:nvPr>
        </p:nvSpPr>
        <p:spPr/>
        <p:txBody>
          <a:bodyPr>
            <a:normAutofit lnSpcReduction="10000"/>
          </a:bodyPr>
          <a:lstStyle/>
          <a:p>
            <a:pPr>
              <a:lnSpc>
                <a:spcPct val="80000"/>
              </a:lnSpc>
            </a:pPr>
            <a:r>
              <a:rPr lang="es-ES" sz="2400" dirty="0" smtClean="0"/>
              <a:t>Este tema adquirió más relevancia a partir de ciertos eventos registrados en los 80 y 90, cuando varias empresas fueron responsabilizadas de catástrofes: el derrame de petróleo del Exxon Valdez en  marzo de 1989, en Alaska; el desastre en Bophal, India, en diciembre de 1984 bajo la responsabilidad de Union Carbide. ¿Entrarían también los daños que se alegan se han producido por  la explotación petrolera por parte de Texaco y CEPE(actual Petroecuador)entre 1964 y 1992, en la Amazonía Ecuatoriana, en un territorio de 1`500.000 hectáreas? ¿Los juguetes con plomo hechos en China?</a:t>
            </a:r>
          </a:p>
          <a:p>
            <a:pPr>
              <a:lnSpc>
                <a:spcPct val="80000"/>
              </a:lnSpc>
            </a:pPr>
            <a:r>
              <a:rPr lang="es-ES" sz="2400" dirty="0" smtClean="0"/>
              <a:t>En general, el tema de la responsabilidad social surge a través de la preocupación de la sociedad por los temas ambientales, el trabajo de niños, el uso de fertilizantes químicos que afectan a la salud, la corrupción, la discriminación, la desigualdad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8 Grupo"/>
          <p:cNvGrpSpPr/>
          <p:nvPr/>
        </p:nvGrpSpPr>
        <p:grpSpPr>
          <a:xfrm>
            <a:off x="0" y="0"/>
            <a:ext cx="9144000" cy="6851650"/>
            <a:chOff x="0" y="0"/>
            <a:chExt cx="9144000" cy="6851650"/>
          </a:xfrm>
        </p:grpSpPr>
        <p:pic>
          <p:nvPicPr>
            <p:cNvPr id="4" name="Picture 4"/>
            <p:cNvPicPr>
              <a:picLocks noChangeAspect="1" noChangeArrowheads="1"/>
            </p:cNvPicPr>
            <p:nvPr/>
          </p:nvPicPr>
          <p:blipFill>
            <a:blip r:embed="rId3" cstate="print"/>
            <a:srcRect/>
            <a:stretch>
              <a:fillRect/>
            </a:stretch>
          </p:blipFill>
          <p:spPr bwMode="auto">
            <a:xfrm>
              <a:off x="0" y="0"/>
              <a:ext cx="9144000" cy="6851650"/>
            </a:xfrm>
            <a:prstGeom prst="rect">
              <a:avLst/>
            </a:prstGeom>
            <a:noFill/>
            <a:ln w="9525">
              <a:noFill/>
              <a:miter lim="800000"/>
              <a:headEnd/>
              <a:tailEnd/>
            </a:ln>
            <a:effectLst/>
          </p:spPr>
        </p:pic>
        <p:pic>
          <p:nvPicPr>
            <p:cNvPr id="5" name="Picture 5"/>
            <p:cNvPicPr>
              <a:picLocks noChangeAspect="1" noChangeArrowheads="1"/>
            </p:cNvPicPr>
            <p:nvPr/>
          </p:nvPicPr>
          <p:blipFill>
            <a:blip r:embed="rId4" cstate="print"/>
            <a:srcRect/>
            <a:stretch>
              <a:fillRect/>
            </a:stretch>
          </p:blipFill>
          <p:spPr bwMode="auto">
            <a:xfrm>
              <a:off x="0" y="333375"/>
              <a:ext cx="9144000" cy="1212850"/>
            </a:xfrm>
            <a:prstGeom prst="rect">
              <a:avLst/>
            </a:prstGeom>
            <a:noFill/>
            <a:ln w="9525">
              <a:noFill/>
              <a:miter lim="800000"/>
              <a:headEnd/>
              <a:tailEnd/>
            </a:ln>
            <a:effectLst/>
          </p:spPr>
        </p:pic>
        <p:pic>
          <p:nvPicPr>
            <p:cNvPr id="6" name="Picture 7"/>
            <p:cNvPicPr>
              <a:picLocks noChangeAspect="1" noChangeArrowheads="1"/>
            </p:cNvPicPr>
            <p:nvPr/>
          </p:nvPicPr>
          <p:blipFill>
            <a:blip r:embed="rId5" cstate="print"/>
            <a:srcRect/>
            <a:stretch>
              <a:fillRect/>
            </a:stretch>
          </p:blipFill>
          <p:spPr bwMode="auto">
            <a:xfrm>
              <a:off x="7864175" y="357166"/>
              <a:ext cx="1279825" cy="1143008"/>
            </a:xfrm>
            <a:prstGeom prst="rect">
              <a:avLst/>
            </a:prstGeom>
            <a:noFill/>
            <a:ln w="9525">
              <a:noFill/>
              <a:miter lim="800000"/>
              <a:headEnd/>
              <a:tailEnd/>
            </a:ln>
            <a:effectLst/>
          </p:spPr>
        </p:pic>
      </p:grpSp>
      <p:sp>
        <p:nvSpPr>
          <p:cNvPr id="7" name="6 Título"/>
          <p:cNvSpPr>
            <a:spLocks noGrp="1"/>
          </p:cNvSpPr>
          <p:nvPr>
            <p:ph type="title"/>
          </p:nvPr>
        </p:nvSpPr>
        <p:spPr/>
        <p:txBody>
          <a:bodyPr>
            <a:normAutofit fontScale="90000"/>
          </a:bodyPr>
          <a:lstStyle/>
          <a:p>
            <a:pPr algn="l"/>
            <a:r>
              <a:rPr lang="es-ES" dirty="0" smtClean="0">
                <a:solidFill>
                  <a:srgbClr val="FFC000"/>
                </a:solidFill>
              </a:rPr>
              <a:t>Revisión Histórica de la </a:t>
            </a:r>
            <a:br>
              <a:rPr lang="es-ES" dirty="0" smtClean="0">
                <a:solidFill>
                  <a:srgbClr val="FFC000"/>
                </a:solidFill>
              </a:rPr>
            </a:br>
            <a:r>
              <a:rPr lang="es-ES" dirty="0" smtClean="0">
                <a:solidFill>
                  <a:srgbClr val="FFC000"/>
                </a:solidFill>
              </a:rPr>
              <a:t>Responsabilidad Social</a:t>
            </a:r>
          </a:p>
        </p:txBody>
      </p:sp>
      <p:sp>
        <p:nvSpPr>
          <p:cNvPr id="8" name="7 Marcador de contenido"/>
          <p:cNvSpPr>
            <a:spLocks noGrp="1"/>
          </p:cNvSpPr>
          <p:nvPr>
            <p:ph idx="1"/>
          </p:nvPr>
        </p:nvSpPr>
        <p:spPr/>
        <p:txBody>
          <a:bodyPr>
            <a:normAutofit/>
          </a:bodyPr>
          <a:lstStyle/>
          <a:p>
            <a:pPr>
              <a:lnSpc>
                <a:spcPct val="90000"/>
              </a:lnSpc>
            </a:pPr>
            <a:r>
              <a:rPr lang="es-ES" sz="2800" dirty="0" smtClean="0"/>
              <a:t>La sociedad empezó a expresarse a través de organizaciones civiles en varios países,  e inclusive con carácter transnacional, logrando éxito en campañas de boicot del consumo de productos o servicios de firmas o empresas o instituciones identificados con estos problemas</a:t>
            </a:r>
          </a:p>
          <a:p>
            <a:pPr>
              <a:lnSpc>
                <a:spcPct val="90000"/>
              </a:lnSpc>
            </a:pPr>
            <a:r>
              <a:rPr lang="es-ES" sz="2800" dirty="0" smtClean="0"/>
              <a:t>Todo este tema y las discusiones y propuestas que comenzaron a surgir alrededor del mismo, se empezó a inscribir dentro de lo que se conoce  partir de los 90, como “desarrollo sostenible”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8 Grupo"/>
          <p:cNvGrpSpPr/>
          <p:nvPr/>
        </p:nvGrpSpPr>
        <p:grpSpPr>
          <a:xfrm>
            <a:off x="0" y="0"/>
            <a:ext cx="9144000" cy="6851650"/>
            <a:chOff x="0" y="0"/>
            <a:chExt cx="9144000" cy="6851650"/>
          </a:xfrm>
        </p:grpSpPr>
        <p:pic>
          <p:nvPicPr>
            <p:cNvPr id="4" name="Picture 4"/>
            <p:cNvPicPr>
              <a:picLocks noChangeAspect="1" noChangeArrowheads="1"/>
            </p:cNvPicPr>
            <p:nvPr/>
          </p:nvPicPr>
          <p:blipFill>
            <a:blip r:embed="rId4" cstate="print"/>
            <a:srcRect/>
            <a:stretch>
              <a:fillRect/>
            </a:stretch>
          </p:blipFill>
          <p:spPr bwMode="auto">
            <a:xfrm>
              <a:off x="0" y="0"/>
              <a:ext cx="9144000" cy="6851650"/>
            </a:xfrm>
            <a:prstGeom prst="rect">
              <a:avLst/>
            </a:prstGeom>
            <a:noFill/>
            <a:ln w="9525">
              <a:noFill/>
              <a:miter lim="800000"/>
              <a:headEnd/>
              <a:tailEnd/>
            </a:ln>
            <a:effectLst/>
          </p:spPr>
        </p:pic>
        <p:pic>
          <p:nvPicPr>
            <p:cNvPr id="5" name="Picture 5"/>
            <p:cNvPicPr>
              <a:picLocks noChangeAspect="1" noChangeArrowheads="1"/>
            </p:cNvPicPr>
            <p:nvPr/>
          </p:nvPicPr>
          <p:blipFill>
            <a:blip r:embed="rId5" cstate="print"/>
            <a:srcRect/>
            <a:stretch>
              <a:fillRect/>
            </a:stretch>
          </p:blipFill>
          <p:spPr bwMode="auto">
            <a:xfrm>
              <a:off x="0" y="333375"/>
              <a:ext cx="9144000" cy="1212850"/>
            </a:xfrm>
            <a:prstGeom prst="rect">
              <a:avLst/>
            </a:prstGeom>
            <a:noFill/>
            <a:ln w="9525">
              <a:noFill/>
              <a:miter lim="800000"/>
              <a:headEnd/>
              <a:tailEnd/>
            </a:ln>
            <a:effectLst/>
          </p:spPr>
        </p:pic>
        <p:pic>
          <p:nvPicPr>
            <p:cNvPr id="6" name="Picture 7"/>
            <p:cNvPicPr>
              <a:picLocks noChangeAspect="1" noChangeArrowheads="1"/>
            </p:cNvPicPr>
            <p:nvPr/>
          </p:nvPicPr>
          <p:blipFill>
            <a:blip r:embed="rId6" cstate="print"/>
            <a:srcRect/>
            <a:stretch>
              <a:fillRect/>
            </a:stretch>
          </p:blipFill>
          <p:spPr bwMode="auto">
            <a:xfrm>
              <a:off x="7864175" y="357166"/>
              <a:ext cx="1279825" cy="1143008"/>
            </a:xfrm>
            <a:prstGeom prst="rect">
              <a:avLst/>
            </a:prstGeom>
            <a:noFill/>
            <a:ln w="9525">
              <a:noFill/>
              <a:miter lim="800000"/>
              <a:headEnd/>
              <a:tailEnd/>
            </a:ln>
            <a:effectLst/>
          </p:spPr>
        </p:pic>
      </p:grpSp>
      <p:graphicFrame>
        <p:nvGraphicFramePr>
          <p:cNvPr id="1026" name="Object 2"/>
          <p:cNvGraphicFramePr>
            <a:graphicFrameLocks noChangeAspect="1"/>
          </p:cNvGraphicFramePr>
          <p:nvPr>
            <p:ph idx="1"/>
          </p:nvPr>
        </p:nvGraphicFramePr>
        <p:xfrm>
          <a:off x="642910" y="3643290"/>
          <a:ext cx="7286676" cy="3214710"/>
        </p:xfrm>
        <a:graphic>
          <a:graphicData uri="http://schemas.openxmlformats.org/presentationml/2006/ole">
            <p:oleObj spid="_x0000_s1026" name="Gráfico" r:id="rId7" imgW="4800708" imgH="2876631" progId="Excel.Sheet.8">
              <p:embed followColorScheme="full"/>
            </p:oleObj>
          </a:graphicData>
        </a:graphic>
      </p:graphicFrame>
      <p:sp>
        <p:nvSpPr>
          <p:cNvPr id="9" name="8 Rectángulo"/>
          <p:cNvSpPr/>
          <p:nvPr/>
        </p:nvSpPr>
        <p:spPr>
          <a:xfrm>
            <a:off x="285720" y="1571612"/>
            <a:ext cx="8286808" cy="1938992"/>
          </a:xfrm>
          <a:prstGeom prst="rect">
            <a:avLst/>
          </a:prstGeom>
        </p:spPr>
        <p:txBody>
          <a:bodyPr wrap="square">
            <a:spAutoFit/>
          </a:bodyPr>
          <a:lstStyle/>
          <a:p>
            <a:r>
              <a:rPr lang="es-ES" sz="2000" b="1" dirty="0" smtClean="0"/>
              <a:t>De las 100 mayores economías mundiales, 51 son corporaciones y sólo 49 son países. Los ingresos de las 200 primeras compañías equivalen al 27% del PBI mundial. (2006)</a:t>
            </a:r>
          </a:p>
          <a:p>
            <a:endParaRPr lang="es-ES" sz="2000" b="1" dirty="0" smtClean="0"/>
          </a:p>
          <a:p>
            <a:pPr algn="ctr"/>
            <a:r>
              <a:rPr lang="es-ES" sz="2000" b="1" dirty="0" smtClean="0"/>
              <a:t>¿Podemos hablar de éxito empresarial si su entorno no avanza al mismo ritmo y se mantiene en el subdesarrollo?</a:t>
            </a:r>
            <a:endParaRPr lang="es-ES" sz="20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8 Grupo"/>
          <p:cNvGrpSpPr/>
          <p:nvPr/>
        </p:nvGrpSpPr>
        <p:grpSpPr>
          <a:xfrm>
            <a:off x="0" y="0"/>
            <a:ext cx="9144000" cy="6851650"/>
            <a:chOff x="0" y="0"/>
            <a:chExt cx="9144000" cy="6851650"/>
          </a:xfrm>
        </p:grpSpPr>
        <p:pic>
          <p:nvPicPr>
            <p:cNvPr id="4" name="Picture 4"/>
            <p:cNvPicPr>
              <a:picLocks noChangeAspect="1" noChangeArrowheads="1"/>
            </p:cNvPicPr>
            <p:nvPr/>
          </p:nvPicPr>
          <p:blipFill>
            <a:blip r:embed="rId3" cstate="print"/>
            <a:srcRect/>
            <a:stretch>
              <a:fillRect/>
            </a:stretch>
          </p:blipFill>
          <p:spPr bwMode="auto">
            <a:xfrm>
              <a:off x="0" y="0"/>
              <a:ext cx="9144000" cy="6851650"/>
            </a:xfrm>
            <a:prstGeom prst="rect">
              <a:avLst/>
            </a:prstGeom>
            <a:noFill/>
            <a:ln w="9525">
              <a:noFill/>
              <a:miter lim="800000"/>
              <a:headEnd/>
              <a:tailEnd/>
            </a:ln>
            <a:effectLst/>
          </p:spPr>
        </p:pic>
        <p:pic>
          <p:nvPicPr>
            <p:cNvPr id="5" name="Picture 5"/>
            <p:cNvPicPr>
              <a:picLocks noChangeAspect="1" noChangeArrowheads="1"/>
            </p:cNvPicPr>
            <p:nvPr/>
          </p:nvPicPr>
          <p:blipFill>
            <a:blip r:embed="rId4" cstate="print"/>
            <a:srcRect/>
            <a:stretch>
              <a:fillRect/>
            </a:stretch>
          </p:blipFill>
          <p:spPr bwMode="auto">
            <a:xfrm>
              <a:off x="0" y="333375"/>
              <a:ext cx="9144000" cy="1212850"/>
            </a:xfrm>
            <a:prstGeom prst="rect">
              <a:avLst/>
            </a:prstGeom>
            <a:noFill/>
            <a:ln w="9525">
              <a:noFill/>
              <a:miter lim="800000"/>
              <a:headEnd/>
              <a:tailEnd/>
            </a:ln>
            <a:effectLst/>
          </p:spPr>
        </p:pic>
        <p:pic>
          <p:nvPicPr>
            <p:cNvPr id="6" name="Picture 7"/>
            <p:cNvPicPr>
              <a:picLocks noChangeAspect="1" noChangeArrowheads="1"/>
            </p:cNvPicPr>
            <p:nvPr/>
          </p:nvPicPr>
          <p:blipFill>
            <a:blip r:embed="rId5" cstate="print"/>
            <a:srcRect/>
            <a:stretch>
              <a:fillRect/>
            </a:stretch>
          </p:blipFill>
          <p:spPr bwMode="auto">
            <a:xfrm>
              <a:off x="7864175" y="357166"/>
              <a:ext cx="1279825" cy="1143008"/>
            </a:xfrm>
            <a:prstGeom prst="rect">
              <a:avLst/>
            </a:prstGeom>
            <a:noFill/>
            <a:ln w="9525">
              <a:noFill/>
              <a:miter lim="800000"/>
              <a:headEnd/>
              <a:tailEnd/>
            </a:ln>
            <a:effectLst/>
          </p:spPr>
        </p:pic>
      </p:grpSp>
      <p:sp>
        <p:nvSpPr>
          <p:cNvPr id="7" name="6 Título"/>
          <p:cNvSpPr>
            <a:spLocks noGrp="1"/>
          </p:cNvSpPr>
          <p:nvPr>
            <p:ph type="title"/>
          </p:nvPr>
        </p:nvSpPr>
        <p:spPr/>
        <p:txBody>
          <a:bodyPr>
            <a:normAutofit fontScale="90000"/>
          </a:bodyPr>
          <a:lstStyle/>
          <a:p>
            <a:pPr algn="l"/>
            <a:r>
              <a:rPr lang="es-ES" sz="3600" dirty="0" smtClean="0">
                <a:solidFill>
                  <a:srgbClr val="FFCC00"/>
                </a:solidFill>
              </a:rPr>
              <a:t>Responsabilidad Social: </a:t>
            </a:r>
            <a:br>
              <a:rPr lang="es-ES" sz="3600" dirty="0" smtClean="0">
                <a:solidFill>
                  <a:srgbClr val="FFCC00"/>
                </a:solidFill>
              </a:rPr>
            </a:br>
            <a:r>
              <a:rPr lang="es-ES" sz="3600" dirty="0" smtClean="0">
                <a:solidFill>
                  <a:srgbClr val="FFCC00"/>
                </a:solidFill>
              </a:rPr>
              <a:t>Conceptos alrededor del tema</a:t>
            </a:r>
          </a:p>
        </p:txBody>
      </p:sp>
      <p:sp>
        <p:nvSpPr>
          <p:cNvPr id="8" name="7 Marcador de contenido"/>
          <p:cNvSpPr>
            <a:spLocks noGrp="1"/>
          </p:cNvSpPr>
          <p:nvPr>
            <p:ph idx="1"/>
          </p:nvPr>
        </p:nvSpPr>
        <p:spPr>
          <a:xfrm>
            <a:off x="457200" y="1600200"/>
            <a:ext cx="8229600" cy="5257800"/>
          </a:xfrm>
        </p:spPr>
        <p:txBody>
          <a:bodyPr>
            <a:normAutofit/>
          </a:bodyPr>
          <a:lstStyle/>
          <a:p>
            <a:pPr>
              <a:lnSpc>
                <a:spcPct val="80000"/>
              </a:lnSpc>
            </a:pPr>
            <a:r>
              <a:rPr lang="es-ES" sz="2400" dirty="0" smtClean="0"/>
              <a:t>A base de estos antecedentes, la Responsabilidad Social empezó a ser un concepto de demanda de la sociedad por el cumplimento de la Ley, de las normas de conducta y del respeto a los derechos humanos, con énfasis en  aspectos tales como:</a:t>
            </a:r>
          </a:p>
          <a:p>
            <a:pPr>
              <a:lnSpc>
                <a:spcPct val="80000"/>
              </a:lnSpc>
              <a:buNone/>
            </a:pPr>
            <a:endParaRPr lang="es-ES" sz="2100" dirty="0" smtClean="0"/>
          </a:p>
          <a:p>
            <a:pPr lvl="1">
              <a:lnSpc>
                <a:spcPct val="80000"/>
              </a:lnSpc>
              <a:buFont typeface="Wingdings" pitchFamily="2" charset="2"/>
              <a:buChar char="Ø"/>
            </a:pPr>
            <a:r>
              <a:rPr lang="es-ES" sz="2400" dirty="0" smtClean="0"/>
              <a:t>Respeto al Medio Ambiente</a:t>
            </a:r>
          </a:p>
          <a:p>
            <a:pPr lvl="1">
              <a:lnSpc>
                <a:spcPct val="80000"/>
              </a:lnSpc>
              <a:buFont typeface="Wingdings" pitchFamily="2" charset="2"/>
              <a:buChar char="Ø"/>
            </a:pPr>
            <a:r>
              <a:rPr lang="es-ES" sz="2400" dirty="0" smtClean="0"/>
              <a:t>No discriminación por raza, sexo, edad o nacionalidad, religión o preferencias sexuales</a:t>
            </a:r>
          </a:p>
          <a:p>
            <a:pPr lvl="1">
              <a:lnSpc>
                <a:spcPct val="80000"/>
              </a:lnSpc>
              <a:buFont typeface="Wingdings" pitchFamily="2" charset="2"/>
              <a:buChar char="Ø"/>
            </a:pPr>
            <a:r>
              <a:rPr lang="es-ES" sz="2400" dirty="0" smtClean="0"/>
              <a:t>Derechos humanos: no solo respetarlos, sino no ser cómplices para vulnerarlos</a:t>
            </a:r>
          </a:p>
          <a:p>
            <a:pPr lvl="1">
              <a:lnSpc>
                <a:spcPct val="80000"/>
              </a:lnSpc>
              <a:buFont typeface="Wingdings" pitchFamily="2" charset="2"/>
              <a:buChar char="Ø"/>
            </a:pPr>
            <a:r>
              <a:rPr lang="es-ES" sz="2400" dirty="0" smtClean="0"/>
              <a:t>Relaciones laborales: apoyo a la libertad de asociación, eliminación del trabajo forzoso, erradicación del trabajo infantil</a:t>
            </a:r>
          </a:p>
          <a:p>
            <a:pPr lvl="1">
              <a:lnSpc>
                <a:spcPct val="80000"/>
              </a:lnSpc>
              <a:buFont typeface="Wingdings" pitchFamily="2" charset="2"/>
              <a:buChar char="Ø"/>
            </a:pPr>
            <a:r>
              <a:rPr lang="es-ES" sz="2400" dirty="0" smtClean="0"/>
              <a:t>Lucha contra la corrupción</a:t>
            </a:r>
          </a:p>
          <a:p>
            <a:pPr marL="640080" lvl="1" indent="-274320">
              <a:buFont typeface="Wingdings 2"/>
              <a:buChar char=""/>
              <a:defRPr/>
            </a:pPr>
            <a:endParaRPr lang="es-ES" sz="2000" dirty="0" smtClean="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8 Grupo"/>
          <p:cNvGrpSpPr/>
          <p:nvPr/>
        </p:nvGrpSpPr>
        <p:grpSpPr>
          <a:xfrm>
            <a:off x="0" y="0"/>
            <a:ext cx="9144000" cy="6851650"/>
            <a:chOff x="0" y="0"/>
            <a:chExt cx="9144000" cy="6851650"/>
          </a:xfrm>
        </p:grpSpPr>
        <p:pic>
          <p:nvPicPr>
            <p:cNvPr id="4" name="Picture 4"/>
            <p:cNvPicPr>
              <a:picLocks noChangeAspect="1" noChangeArrowheads="1"/>
            </p:cNvPicPr>
            <p:nvPr/>
          </p:nvPicPr>
          <p:blipFill>
            <a:blip r:embed="rId3" cstate="print"/>
            <a:srcRect/>
            <a:stretch>
              <a:fillRect/>
            </a:stretch>
          </p:blipFill>
          <p:spPr bwMode="auto">
            <a:xfrm>
              <a:off x="0" y="0"/>
              <a:ext cx="9144000" cy="6851650"/>
            </a:xfrm>
            <a:prstGeom prst="rect">
              <a:avLst/>
            </a:prstGeom>
            <a:noFill/>
            <a:ln w="9525">
              <a:noFill/>
              <a:miter lim="800000"/>
              <a:headEnd/>
              <a:tailEnd/>
            </a:ln>
            <a:effectLst/>
          </p:spPr>
        </p:pic>
        <p:pic>
          <p:nvPicPr>
            <p:cNvPr id="5" name="Picture 5"/>
            <p:cNvPicPr>
              <a:picLocks noChangeAspect="1" noChangeArrowheads="1"/>
            </p:cNvPicPr>
            <p:nvPr/>
          </p:nvPicPr>
          <p:blipFill>
            <a:blip r:embed="rId4" cstate="print"/>
            <a:srcRect/>
            <a:stretch>
              <a:fillRect/>
            </a:stretch>
          </p:blipFill>
          <p:spPr bwMode="auto">
            <a:xfrm>
              <a:off x="0" y="333375"/>
              <a:ext cx="9144000" cy="1212850"/>
            </a:xfrm>
            <a:prstGeom prst="rect">
              <a:avLst/>
            </a:prstGeom>
            <a:noFill/>
            <a:ln w="9525">
              <a:noFill/>
              <a:miter lim="800000"/>
              <a:headEnd/>
              <a:tailEnd/>
            </a:ln>
            <a:effectLst/>
          </p:spPr>
        </p:pic>
        <p:pic>
          <p:nvPicPr>
            <p:cNvPr id="6" name="Picture 7"/>
            <p:cNvPicPr>
              <a:picLocks noChangeAspect="1" noChangeArrowheads="1"/>
            </p:cNvPicPr>
            <p:nvPr/>
          </p:nvPicPr>
          <p:blipFill>
            <a:blip r:embed="rId5" cstate="print"/>
            <a:srcRect/>
            <a:stretch>
              <a:fillRect/>
            </a:stretch>
          </p:blipFill>
          <p:spPr bwMode="auto">
            <a:xfrm>
              <a:off x="7864175" y="357166"/>
              <a:ext cx="1279825" cy="1143008"/>
            </a:xfrm>
            <a:prstGeom prst="rect">
              <a:avLst/>
            </a:prstGeom>
            <a:noFill/>
            <a:ln w="9525">
              <a:noFill/>
              <a:miter lim="800000"/>
              <a:headEnd/>
              <a:tailEnd/>
            </a:ln>
            <a:effectLst/>
          </p:spPr>
        </p:pic>
      </p:grpSp>
      <p:sp>
        <p:nvSpPr>
          <p:cNvPr id="7" name="6 Título"/>
          <p:cNvSpPr>
            <a:spLocks noGrp="1"/>
          </p:cNvSpPr>
          <p:nvPr>
            <p:ph type="title"/>
          </p:nvPr>
        </p:nvSpPr>
        <p:spPr/>
        <p:txBody>
          <a:bodyPr>
            <a:normAutofit fontScale="90000"/>
          </a:bodyPr>
          <a:lstStyle/>
          <a:p>
            <a:pPr algn="l"/>
            <a:r>
              <a:rPr lang="es-ES" sz="3600" dirty="0" smtClean="0">
                <a:solidFill>
                  <a:srgbClr val="FFCC00"/>
                </a:solidFill>
              </a:rPr>
              <a:t>Responsabilidad Social:  </a:t>
            </a:r>
            <a:br>
              <a:rPr lang="es-ES" sz="3600" dirty="0" smtClean="0">
                <a:solidFill>
                  <a:srgbClr val="FFCC00"/>
                </a:solidFill>
              </a:rPr>
            </a:br>
            <a:r>
              <a:rPr lang="es-ES" sz="3600" dirty="0" smtClean="0">
                <a:solidFill>
                  <a:srgbClr val="FFCC00"/>
                </a:solidFill>
              </a:rPr>
              <a:t>Instrumentos de enfoque y compromiso</a:t>
            </a:r>
          </a:p>
        </p:txBody>
      </p:sp>
      <p:sp>
        <p:nvSpPr>
          <p:cNvPr id="8" name="7 Marcador de contenido"/>
          <p:cNvSpPr>
            <a:spLocks noGrp="1"/>
          </p:cNvSpPr>
          <p:nvPr>
            <p:ph idx="1"/>
          </p:nvPr>
        </p:nvSpPr>
        <p:spPr>
          <a:xfrm>
            <a:off x="457200" y="1600200"/>
            <a:ext cx="8229600" cy="5257800"/>
          </a:xfrm>
        </p:spPr>
        <p:txBody>
          <a:bodyPr>
            <a:normAutofit/>
          </a:bodyPr>
          <a:lstStyle/>
          <a:p>
            <a:pPr>
              <a:lnSpc>
                <a:spcPct val="80000"/>
              </a:lnSpc>
            </a:pPr>
            <a:r>
              <a:rPr lang="es-ES" sz="2400" dirty="0" smtClean="0"/>
              <a:t>El desarrollo de las discusiones y compromisos que se van logrando alrededor del tema de la Responsabilidad Social, ha significado que los tópicos mencionados se vayan refrendando alrededor de ciertos instrumentos, tales como:</a:t>
            </a:r>
          </a:p>
          <a:p>
            <a:pPr>
              <a:lnSpc>
                <a:spcPct val="80000"/>
              </a:lnSpc>
              <a:buNone/>
            </a:pPr>
            <a:endParaRPr lang="es-ES" sz="2400" dirty="0" smtClean="0"/>
          </a:p>
          <a:p>
            <a:pPr lvl="1">
              <a:lnSpc>
                <a:spcPct val="80000"/>
              </a:lnSpc>
              <a:buFont typeface="Wingdings" pitchFamily="2" charset="2"/>
              <a:buChar char="Ø"/>
            </a:pPr>
            <a:r>
              <a:rPr lang="es-ES" sz="2400" dirty="0" smtClean="0"/>
              <a:t>Declaración Universal de Derechos Humanos</a:t>
            </a:r>
          </a:p>
          <a:p>
            <a:pPr lvl="1">
              <a:lnSpc>
                <a:spcPct val="80000"/>
              </a:lnSpc>
              <a:buFont typeface="Wingdings" pitchFamily="2" charset="2"/>
              <a:buChar char="Ø"/>
            </a:pPr>
            <a:r>
              <a:rPr lang="es-ES" sz="2400" dirty="0" smtClean="0"/>
              <a:t>Declaración de Principios de la   OIT (Organización Internacional del Trabajo) sobre los derechos fundamentales en el trabajo</a:t>
            </a:r>
          </a:p>
          <a:p>
            <a:pPr lvl="1">
              <a:lnSpc>
                <a:spcPct val="80000"/>
              </a:lnSpc>
              <a:buFont typeface="Wingdings" pitchFamily="2" charset="2"/>
              <a:buChar char="Ø"/>
            </a:pPr>
            <a:r>
              <a:rPr lang="es-ES" sz="2400" dirty="0" smtClean="0"/>
              <a:t>Declaración de Río sobre el Medio Ambiente</a:t>
            </a:r>
          </a:p>
          <a:p>
            <a:pPr lvl="1">
              <a:lnSpc>
                <a:spcPct val="80000"/>
              </a:lnSpc>
              <a:buFont typeface="Wingdings" pitchFamily="2" charset="2"/>
              <a:buChar char="Ø"/>
            </a:pPr>
            <a:r>
              <a:rPr lang="es-ES" sz="2400" dirty="0" smtClean="0"/>
              <a:t>Convención de las Naciones Unidas contra la Corrupción</a:t>
            </a:r>
          </a:p>
          <a:p>
            <a:pPr marL="640080" lvl="1" indent="-274320">
              <a:buNone/>
              <a:defRPr/>
            </a:pPr>
            <a:endParaRPr lang="es-ES" sz="2000" dirty="0" smtClean="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8 Grupo"/>
          <p:cNvGrpSpPr/>
          <p:nvPr/>
        </p:nvGrpSpPr>
        <p:grpSpPr>
          <a:xfrm>
            <a:off x="0" y="0"/>
            <a:ext cx="9144000" cy="6851650"/>
            <a:chOff x="0" y="0"/>
            <a:chExt cx="9144000" cy="6851650"/>
          </a:xfrm>
        </p:grpSpPr>
        <p:pic>
          <p:nvPicPr>
            <p:cNvPr id="4" name="Picture 4"/>
            <p:cNvPicPr>
              <a:picLocks noChangeAspect="1" noChangeArrowheads="1"/>
            </p:cNvPicPr>
            <p:nvPr/>
          </p:nvPicPr>
          <p:blipFill>
            <a:blip r:embed="rId3" cstate="print"/>
            <a:srcRect/>
            <a:stretch>
              <a:fillRect/>
            </a:stretch>
          </p:blipFill>
          <p:spPr bwMode="auto">
            <a:xfrm>
              <a:off x="0" y="0"/>
              <a:ext cx="9144000" cy="6851650"/>
            </a:xfrm>
            <a:prstGeom prst="rect">
              <a:avLst/>
            </a:prstGeom>
            <a:noFill/>
            <a:ln w="9525">
              <a:noFill/>
              <a:miter lim="800000"/>
              <a:headEnd/>
              <a:tailEnd/>
            </a:ln>
            <a:effectLst/>
          </p:spPr>
        </p:pic>
        <p:pic>
          <p:nvPicPr>
            <p:cNvPr id="5" name="Picture 5"/>
            <p:cNvPicPr>
              <a:picLocks noChangeAspect="1" noChangeArrowheads="1"/>
            </p:cNvPicPr>
            <p:nvPr/>
          </p:nvPicPr>
          <p:blipFill>
            <a:blip r:embed="rId4" cstate="print"/>
            <a:srcRect/>
            <a:stretch>
              <a:fillRect/>
            </a:stretch>
          </p:blipFill>
          <p:spPr bwMode="auto">
            <a:xfrm>
              <a:off x="0" y="333375"/>
              <a:ext cx="9144000" cy="1212850"/>
            </a:xfrm>
            <a:prstGeom prst="rect">
              <a:avLst/>
            </a:prstGeom>
            <a:noFill/>
            <a:ln w="9525">
              <a:noFill/>
              <a:miter lim="800000"/>
              <a:headEnd/>
              <a:tailEnd/>
            </a:ln>
            <a:effectLst/>
          </p:spPr>
        </p:pic>
        <p:pic>
          <p:nvPicPr>
            <p:cNvPr id="6" name="Picture 7"/>
            <p:cNvPicPr>
              <a:picLocks noChangeAspect="1" noChangeArrowheads="1"/>
            </p:cNvPicPr>
            <p:nvPr/>
          </p:nvPicPr>
          <p:blipFill>
            <a:blip r:embed="rId5" cstate="print"/>
            <a:srcRect/>
            <a:stretch>
              <a:fillRect/>
            </a:stretch>
          </p:blipFill>
          <p:spPr bwMode="auto">
            <a:xfrm>
              <a:off x="7864175" y="357166"/>
              <a:ext cx="1279825" cy="1143008"/>
            </a:xfrm>
            <a:prstGeom prst="rect">
              <a:avLst/>
            </a:prstGeom>
            <a:noFill/>
            <a:ln w="9525">
              <a:noFill/>
              <a:miter lim="800000"/>
              <a:headEnd/>
              <a:tailEnd/>
            </a:ln>
            <a:effectLst/>
          </p:spPr>
        </p:pic>
      </p:grpSp>
      <p:sp>
        <p:nvSpPr>
          <p:cNvPr id="7" name="6 Título"/>
          <p:cNvSpPr>
            <a:spLocks noGrp="1"/>
          </p:cNvSpPr>
          <p:nvPr>
            <p:ph type="title"/>
          </p:nvPr>
        </p:nvSpPr>
        <p:spPr/>
        <p:txBody>
          <a:bodyPr>
            <a:normAutofit fontScale="90000"/>
          </a:bodyPr>
          <a:lstStyle/>
          <a:p>
            <a:pPr algn="l"/>
            <a:r>
              <a:rPr lang="es-ES" sz="3600" b="1" dirty="0" smtClean="0">
                <a:solidFill>
                  <a:srgbClr val="FFCC00"/>
                </a:solidFill>
              </a:rPr>
              <a:t>Responsabilidad Social:  </a:t>
            </a:r>
            <a:br>
              <a:rPr lang="es-ES" sz="3600" b="1" dirty="0" smtClean="0">
                <a:solidFill>
                  <a:srgbClr val="FFCC00"/>
                </a:solidFill>
              </a:rPr>
            </a:br>
            <a:r>
              <a:rPr lang="es-ES" sz="3600" b="1" dirty="0" smtClean="0">
                <a:solidFill>
                  <a:srgbClr val="FFCC00"/>
                </a:solidFill>
              </a:rPr>
              <a:t>Instrumentos de enfoque y compromiso</a:t>
            </a:r>
          </a:p>
        </p:txBody>
      </p:sp>
      <p:sp>
        <p:nvSpPr>
          <p:cNvPr id="8" name="7 Marcador de contenido"/>
          <p:cNvSpPr>
            <a:spLocks noGrp="1"/>
          </p:cNvSpPr>
          <p:nvPr>
            <p:ph idx="1"/>
          </p:nvPr>
        </p:nvSpPr>
        <p:spPr>
          <a:xfrm>
            <a:off x="457200" y="1600200"/>
            <a:ext cx="8229600" cy="5257800"/>
          </a:xfrm>
        </p:spPr>
        <p:txBody>
          <a:bodyPr>
            <a:normAutofit/>
          </a:bodyPr>
          <a:lstStyle/>
          <a:p>
            <a:pPr>
              <a:lnSpc>
                <a:spcPct val="80000"/>
              </a:lnSpc>
            </a:pPr>
            <a:r>
              <a:rPr lang="es-ES" sz="2400" dirty="0" smtClean="0"/>
              <a:t>Los instrumentos mencionados han servido para que en el tema de Responsabilidad Social  se trabaje en concreto en:</a:t>
            </a:r>
          </a:p>
          <a:p>
            <a:pPr>
              <a:lnSpc>
                <a:spcPct val="80000"/>
              </a:lnSpc>
              <a:buNone/>
            </a:pPr>
            <a:endParaRPr lang="es-ES" sz="2400" dirty="0" smtClean="0"/>
          </a:p>
          <a:p>
            <a:pPr lvl="1">
              <a:lnSpc>
                <a:spcPct val="80000"/>
              </a:lnSpc>
              <a:buFont typeface="Wingdings" pitchFamily="2" charset="2"/>
              <a:buChar char="Ø"/>
            </a:pPr>
            <a:r>
              <a:rPr lang="es-ES" sz="2400" dirty="0" smtClean="0"/>
              <a:t>El Pacto Global, que incluye todos los instrumentos internacionales mencionados</a:t>
            </a:r>
          </a:p>
          <a:p>
            <a:pPr lvl="1">
              <a:lnSpc>
                <a:spcPct val="80000"/>
              </a:lnSpc>
              <a:buNone/>
            </a:pPr>
            <a:endParaRPr lang="es-ES" sz="2400" dirty="0" smtClean="0"/>
          </a:p>
          <a:p>
            <a:pPr lvl="1">
              <a:lnSpc>
                <a:spcPct val="80000"/>
              </a:lnSpc>
              <a:buFont typeface="Wingdings" pitchFamily="2" charset="2"/>
              <a:buChar char="Ø"/>
            </a:pPr>
            <a:r>
              <a:rPr lang="es-ES" sz="2400" dirty="0" smtClean="0"/>
              <a:t>Objetivos del Desarrollo del Milenio(ODM)</a:t>
            </a:r>
          </a:p>
          <a:p>
            <a:pPr lvl="1">
              <a:lnSpc>
                <a:spcPct val="80000"/>
              </a:lnSpc>
              <a:buNone/>
            </a:pPr>
            <a:endParaRPr lang="es-ES" sz="2400" dirty="0" smtClean="0"/>
          </a:p>
          <a:p>
            <a:pPr lvl="1">
              <a:lnSpc>
                <a:spcPct val="80000"/>
              </a:lnSpc>
              <a:buFont typeface="Wingdings" pitchFamily="2" charset="2"/>
              <a:buChar char="Ø"/>
            </a:pPr>
            <a:r>
              <a:rPr lang="es-ES" sz="2400" dirty="0" smtClean="0"/>
              <a:t>Marcos de Trabajo en RSE como:</a:t>
            </a:r>
          </a:p>
          <a:p>
            <a:pPr lvl="1">
              <a:lnSpc>
                <a:spcPct val="80000"/>
              </a:lnSpc>
              <a:buFont typeface="Arial" pitchFamily="34" charset="0"/>
              <a:buChar char="•"/>
            </a:pPr>
            <a:r>
              <a:rPr lang="es-ES" sz="2400" dirty="0" smtClean="0"/>
              <a:t>Los Indicadores de reporte de Responsabilidad Social</a:t>
            </a:r>
          </a:p>
          <a:p>
            <a:pPr lvl="1">
              <a:lnSpc>
                <a:spcPct val="80000"/>
              </a:lnSpc>
              <a:buFont typeface="Arial" pitchFamily="34" charset="0"/>
              <a:buChar char="•"/>
            </a:pPr>
            <a:r>
              <a:rPr lang="es-ES" sz="2400" dirty="0" smtClean="0"/>
              <a:t>Los principios de la inversión responsable</a:t>
            </a:r>
          </a:p>
          <a:p>
            <a:pPr lvl="1">
              <a:lnSpc>
                <a:spcPct val="80000"/>
              </a:lnSpc>
              <a:buFont typeface="Arial" pitchFamily="34" charset="0"/>
              <a:buChar char="•"/>
            </a:pPr>
            <a:r>
              <a:rPr lang="es-ES" sz="2400" dirty="0" smtClean="0"/>
              <a:t>Los códigos de ética de compañías y gremios</a:t>
            </a:r>
          </a:p>
          <a:p>
            <a:pPr lvl="1">
              <a:lnSpc>
                <a:spcPct val="80000"/>
              </a:lnSpc>
              <a:buFont typeface="Arial" pitchFamily="34" charset="0"/>
              <a:buChar char="•"/>
            </a:pPr>
            <a:r>
              <a:rPr lang="es-ES" sz="2400" dirty="0" smtClean="0"/>
              <a:t>Las normas Internacionales del Trabajo</a:t>
            </a:r>
            <a:endParaRPr lang="es-ES" sz="2000" dirty="0" smtClean="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PRS</Template>
  <TotalTime>828</TotalTime>
  <Words>1199</Words>
  <Application>Microsoft Office PowerPoint</Application>
  <PresentationFormat>Presentación en pantalla (4:3)</PresentationFormat>
  <Paragraphs>95</Paragraphs>
  <Slides>15</Slides>
  <Notes>10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15</vt:i4>
      </vt:variant>
    </vt:vector>
  </HeadingPairs>
  <TitlesOfParts>
    <vt:vector size="17" baseType="lpstr">
      <vt:lpstr>PRS</vt:lpstr>
      <vt:lpstr>Gráfico</vt:lpstr>
      <vt:lpstr>Diapositiva 1</vt:lpstr>
      <vt:lpstr>Diapositiva 2</vt:lpstr>
      <vt:lpstr>Revisión Histórica de la  Responsabilidad Social</vt:lpstr>
      <vt:lpstr>Revisión Histórica de la  Responsabilidad Social</vt:lpstr>
      <vt:lpstr>Revisión Histórica de la  Responsabilidad Social</vt:lpstr>
      <vt:lpstr>Diapositiva 6</vt:lpstr>
      <vt:lpstr>Responsabilidad Social:  Conceptos alrededor del tema</vt:lpstr>
      <vt:lpstr>Responsabilidad Social:   Instrumentos de enfoque y compromiso</vt:lpstr>
      <vt:lpstr>Responsabilidad Social:   Instrumentos de enfoque y compromiso</vt:lpstr>
      <vt:lpstr>Responsabilidad Social:   Cual NO es el significado</vt:lpstr>
      <vt:lpstr>Qué es la Responsabilidad Social</vt:lpstr>
      <vt:lpstr>Qué es: La Plataforma de Responsabilidad Social</vt:lpstr>
      <vt:lpstr>Misión de la Plataforma de Responsabilidad Social</vt:lpstr>
      <vt:lpstr>Ejes de Trabajo de la PRS</vt:lpstr>
      <vt:lpstr>Actividades de la PRS 2010:</vt:lpstr>
    </vt:vector>
  </TitlesOfParts>
  <Company>PRS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farmas</dc:creator>
  <cp:lastModifiedBy>PRS</cp:lastModifiedBy>
  <cp:revision>91</cp:revision>
  <dcterms:created xsi:type="dcterms:W3CDTF">2010-01-13T20:54:54Z</dcterms:created>
  <dcterms:modified xsi:type="dcterms:W3CDTF">2010-04-09T00:48:00Z</dcterms:modified>
</cp:coreProperties>
</file>