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A4114-43DC-4DE0-9FA7-AB5E5EDD38A8}" type="datetimeFigureOut">
              <a:rPr lang="es-ES" smtClean="0"/>
              <a:t>01/07/2010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96C0-C60E-4CA7-A956-2E1500CF954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96C0-C60E-4CA7-A956-2E1500CF954A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72E6-77B1-4337-8C08-3A404DB41F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B770-BC75-4632-8317-DB5311B0C3F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6443-025C-4D3A-9763-F2D056EFF6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E91BB-5856-444B-AABE-7E9BC79B76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9064-F16A-4F55-B189-B635A70780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4AE9-13E1-4640-B47E-ED579DC072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9023-78B1-49D6-AFEA-FB4CFC0145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1B83C-697B-408E-9753-75739075D82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919EB-95D7-407B-A454-7647FA1813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D384-23E1-45EC-AC39-806295EC7B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EEF2-8337-48AC-97E7-60E410EB92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FC00D-A69E-4360-83C2-91C8D1315E8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Oil_AP.m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0"/>
            <a:ext cx="810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600450"/>
          </a:xfrm>
        </p:spPr>
        <p:txBody>
          <a:bodyPr/>
          <a:lstStyle/>
          <a:p>
            <a:r>
              <a:rPr lang="es-ES_tradnl" b="1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</a:rPr>
              <a:t>Deepwater Horizon</a:t>
            </a:r>
            <a:br>
              <a:rPr lang="es-ES_tradnl" b="1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</a:rPr>
            </a:br>
            <a:r>
              <a:rPr lang="es-ES_tradnl" b="1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</a:rPr>
              <a:t>¿Historia de un desastre anunciado?</a:t>
            </a:r>
            <a:endParaRPr lang="es-ES" b="1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ngravers MT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0838" y="5830888"/>
            <a:ext cx="3360737" cy="1027112"/>
          </a:xfrm>
          <a:noFill/>
        </p:spPr>
        <p:txBody>
          <a:bodyPr wrap="none">
            <a:spAutoFit/>
          </a:bodyPr>
          <a:lstStyle/>
          <a:p>
            <a:r>
              <a:rPr lang="es-ES_tradnl" sz="1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nkGothic Md BT" pitchFamily="34" charset="0"/>
              </a:rPr>
              <a:t>David Matamoros, Ph. D.</a:t>
            </a:r>
          </a:p>
          <a:p>
            <a:r>
              <a:rPr lang="es-ES_tradnl" sz="1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nkGothic Md BT" pitchFamily="34" charset="0"/>
              </a:rPr>
              <a:t>Ingeniero Ambiental</a:t>
            </a:r>
          </a:p>
          <a:p>
            <a:r>
              <a:rPr lang="es-ES_tradnl" sz="1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nkGothic Md BT" pitchFamily="34" charset="0"/>
              </a:rPr>
              <a:t>ICQA - ESPOL</a:t>
            </a:r>
            <a:endParaRPr lang="es-ES" sz="18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nkGothic Md BT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2888" y="0"/>
            <a:ext cx="12811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414338"/>
            <a:ext cx="60293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http://earthobservatory.nasa.gov/NaturalHazards/view.php?id=44070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31 de Mayo de 2010</a:t>
            </a:r>
          </a:p>
        </p:txBody>
      </p:sp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6513513" y="25542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http://earthobservatory.nasa.gov/NaturalHazards/view.php?id=44371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18 de Junio de 2010</a:t>
            </a:r>
          </a:p>
        </p:txBody>
      </p:sp>
      <p:sp>
        <p:nvSpPr>
          <p:cNvPr id="4101" name="Oval 5"/>
          <p:cNvSpPr>
            <a:spLocks noChangeAspect="1" noChangeArrowheads="1"/>
          </p:cNvSpPr>
          <p:nvPr/>
        </p:nvSpPr>
        <p:spPr bwMode="auto">
          <a:xfrm>
            <a:off x="3492500" y="4238625"/>
            <a:ext cx="144463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900" y="0"/>
            <a:ext cx="6642100" cy="1358900"/>
          </a:xfrm>
        </p:spPr>
        <p:txBody>
          <a:bodyPr/>
          <a:lstStyle/>
          <a:p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Pero ¿Qué era Deepwater Horizon?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449388"/>
            <a:ext cx="8802687" cy="4889500"/>
          </a:xfrm>
          <a:solidFill>
            <a:schemeClr val="bg1">
              <a:alpha val="30000"/>
            </a:schemeClr>
          </a:solidFill>
        </p:spPr>
        <p:txBody>
          <a:bodyPr/>
          <a:lstStyle/>
          <a:p>
            <a:r>
              <a:rPr lang="es-ES_tradnl"/>
              <a:t>Una de 13 plataformas perforación en el Golfo de México (</a:t>
            </a:r>
            <a:r>
              <a:rPr lang="es-ES_tradnl">
                <a:cs typeface="Arial" charset="0"/>
              </a:rPr>
              <a:t>≈</a:t>
            </a:r>
            <a:r>
              <a:rPr lang="es-ES_tradnl"/>
              <a:t>140 en el mundo)</a:t>
            </a:r>
          </a:p>
          <a:p>
            <a:pPr lvl="1"/>
            <a:r>
              <a:rPr lang="es-ES_tradnl">
                <a:cs typeface="Arial" charset="0"/>
              </a:rPr>
              <a:t>Fabricada en 2001</a:t>
            </a:r>
          </a:p>
          <a:p>
            <a:r>
              <a:rPr lang="es-ES_tradnl"/>
              <a:t>Compañía Perforadora dueña de la plataforma: </a:t>
            </a: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</a:rPr>
              <a:t>Transocean (USA, 1954)</a:t>
            </a:r>
          </a:p>
          <a:p>
            <a:r>
              <a:rPr lang="es-ES_tradnl"/>
              <a:t>Dueña de la explotación de la Deepwater Horizon: </a:t>
            </a:r>
            <a:r>
              <a:rPr lang="es-ES_tradnl" b="1">
                <a:effectLst>
                  <a:outerShdw blurRad="38100" dist="38100" dir="2700000" algn="tl">
                    <a:srgbClr val="C0C0C0"/>
                  </a:outerShdw>
                </a:effectLst>
              </a:rPr>
              <a:t>British Petroleum (UK, 1908, 1954)</a:t>
            </a:r>
            <a:endParaRPr lang="es-ES_tradnl"/>
          </a:p>
          <a:p>
            <a:pPr lvl="1"/>
            <a:r>
              <a:rPr lang="es-ES_tradnl"/>
              <a:t>¿Quién debería ser el responsable del desastre?</a:t>
            </a:r>
          </a:p>
          <a:p>
            <a:pPr lvl="1"/>
            <a:r>
              <a:rPr lang="es-ES_tradnl"/>
              <a:t>¿a quién le están echando la culpa?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http://www.deepwater.com/fw/main/List-by-Location-17.html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0"/>
            <a:ext cx="1187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19150"/>
            <a:ext cx="25193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Hechos a la Fecha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457325"/>
            <a:ext cx="8893175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Transocean recibió $401 millones por pérdida</a:t>
            </a:r>
          </a:p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Área visiblemente contaminada:</a:t>
            </a:r>
          </a:p>
          <a:p>
            <a:pPr lvl="1">
              <a:lnSpc>
                <a:spcPct val="90000"/>
              </a:lnSpc>
            </a:pPr>
            <a:r>
              <a:rPr lang="es-ES_tradnl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300 km </a:t>
            </a:r>
            <a:r>
              <a:rPr lang="es-ES_tradnl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× 175 km</a:t>
            </a:r>
          </a:p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Columna de agua afectada:</a:t>
            </a:r>
          </a:p>
          <a:p>
            <a:pPr lvl="1">
              <a:lnSpc>
                <a:spcPct val="90000"/>
              </a:lnSpc>
            </a:pPr>
            <a:r>
              <a:rPr lang="es-ES_tradnl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 a 500 m</a:t>
            </a:r>
          </a:p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Línea de costa afectada a la fecha:</a:t>
            </a:r>
          </a:p>
          <a:p>
            <a:pPr lvl="1">
              <a:lnSpc>
                <a:spcPct val="90000"/>
              </a:lnSpc>
            </a:pPr>
            <a:r>
              <a:rPr lang="es-ES_tradnl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Más de 300 km</a:t>
            </a:r>
          </a:p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Transporte de producto es muy dinámico</a:t>
            </a:r>
          </a:p>
          <a:p>
            <a:pPr>
              <a:lnSpc>
                <a:spcPct val="90000"/>
              </a:lnSpc>
            </a:pPr>
            <a:r>
              <a:rPr lang="es-ES_tradnl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¿En qué se diferencia este derrame de otros producidos anteriormente?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noFill/>
          <a:ln/>
        </p:spPr>
        <p:txBody>
          <a:bodyPr/>
          <a:lstStyle/>
          <a:p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Comparación con otro gran derrame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92163" y="903288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Exxon Valdez</a:t>
            </a:r>
            <a:endParaRPr lang="es-E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054600" y="812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Deepwater Horizon</a:t>
            </a:r>
            <a:endParaRPr lang="es-E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71550" y="5408613"/>
            <a:ext cx="2643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/>
              <a:t>260000 barriles</a:t>
            </a:r>
            <a:endParaRPr lang="es-ES" sz="280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1 barril de petróleo = 158.99 litros = 42 galones americanos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767263" y="5408613"/>
            <a:ext cx="42148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800"/>
              <a:t>35000 a 60000 barriles/d</a:t>
            </a:r>
          </a:p>
          <a:p>
            <a:pPr algn="ctr"/>
            <a:r>
              <a:rPr lang="es-ES_tradn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(Reserva: 50 Millones de barriles)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14478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1443038"/>
            <a:ext cx="4572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8538"/>
          </a:xfrm>
          <a:noFill/>
          <a:ln/>
        </p:spPr>
        <p:txBody>
          <a:bodyPr/>
          <a:lstStyle/>
          <a:p>
            <a:r>
              <a:rPr lang="es-ES_tradnl" sz="4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auhaus 93" pitchFamily="82" charset="0"/>
              </a:rPr>
              <a:t>Línea de Tiempo</a:t>
            </a:r>
            <a:endParaRPr lang="es-ES" sz="400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Bauhaus 93" pitchFamily="82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-19050" y="6400800"/>
            <a:ext cx="91630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auhaus 93" pitchFamily="82" charset="0"/>
              </a:rPr>
              <a:t>http://en.wikipedia.org/wiki/Deepwater_Horizon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1438" y="1628775"/>
            <a:ext cx="8642350" cy="5040313"/>
          </a:xfrm>
        </p:spPr>
        <p:txBody>
          <a:bodyPr/>
          <a:lstStyle/>
          <a:p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Construcción: 1998 – 2001 (Hyundai, Korea)</a:t>
            </a:r>
          </a:p>
          <a:p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Máxima perforación alcanzada (10685 m) en 2009</a:t>
            </a:r>
          </a:p>
          <a:p>
            <a:pPr lvl="1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1500 m al fondo marino (aprox. 144 atm)</a:t>
            </a:r>
          </a:p>
          <a:p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Incendio y destrucción: Abril 20, 2010 (21h45)</a:t>
            </a:r>
          </a:p>
          <a:p>
            <a:pPr lvl="1"/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Tripulación: 126 (7 de BP, 79 TransOcean, y 40 de otras compañías)</a:t>
            </a:r>
          </a:p>
          <a:p>
            <a:r>
              <a:rPr lang="es-ES_tradnl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Hundimiento: Abril 22, 2010</a:t>
            </a:r>
            <a:endParaRPr lang="es-E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0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Efectos Ecológicos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18436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-19050" y="6400800"/>
            <a:ext cx="91630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auhaus 93" pitchFamily="82" charset="0"/>
              </a:rPr>
              <a:t>VIDEO</a:t>
            </a: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893763"/>
            <a:ext cx="91630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s-ES_tradnl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¿Por qué…?</a:t>
            </a:r>
            <a:endParaRPr lang="es-ES" sz="4000" b="1">
              <a:effectLst>
                <a:outerShdw blurRad="38100" dist="38100" dir="2700000" algn="tl">
                  <a:srgbClr val="C0C0C0"/>
                </a:outerShdw>
              </a:effectLst>
              <a:latin typeface="Bauhaus 93" pitchFamily="82" charset="0"/>
            </a:endParaRP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Only when the last tree is dead, the last river poisoned and the last fish caught, you will notice that you can not eat money.</a:t>
            </a:r>
          </a:p>
          <a:p>
            <a:pPr marL="0" indent="0" algn="r">
              <a:buFontTx/>
              <a:buNone/>
            </a:pPr>
            <a:r>
              <a:rPr lang="es-ES" sz="600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Cree Indian Proverb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http://earthobservatory.nasa.gov/NaturalHazards/view.php?id=43732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21 de Abril de 2010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261100" y="35194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8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http://earthobservatory.nasa.gov/NaturalHazards/view.php?id=43732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21 de Abril de 2010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954713" y="41671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http://earthobservatory.nasa.gov/NaturalHazards/view.php?id=43841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28 de Abril de 2010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5148263" y="4959350"/>
            <a:ext cx="14446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http://earthobservatory.nasa.gov/NaturalHazards/view.php?id=43841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28 de Abril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http://earthobservatory.nasa.gov/NaturalHazards/view.php?id=43877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4 de Mayo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http://earthobservatory.nasa.gov/NaturalHazards/view.php?id=43926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10 de Mayo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366713"/>
            <a:ext cx="61245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http://earthobservatory.nasa.gov/NaturalHazards/view.php?id=44006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17 de Mayo de 2010</a:t>
            </a:r>
          </a:p>
        </p:txBody>
      </p:sp>
      <p:sp>
        <p:nvSpPr>
          <p:cNvPr id="10246" name="Oval 6"/>
          <p:cNvSpPr>
            <a:spLocks noChangeAspect="1" noChangeArrowheads="1"/>
          </p:cNvSpPr>
          <p:nvPr/>
        </p:nvSpPr>
        <p:spPr bwMode="auto">
          <a:xfrm>
            <a:off x="3656013" y="33385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19050" y="646430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http://earthobservatory.nasa.gov/NaturalHazards/view.php?id=44070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630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latin typeface="Arial Rounded MT Bold" pitchFamily="34" charset="0"/>
              </a:rPr>
              <a:t>24 de Mayo de 2010</a:t>
            </a:r>
          </a:p>
        </p:txBody>
      </p:sp>
      <p:sp>
        <p:nvSpPr>
          <p:cNvPr id="11269" name="Oval 5"/>
          <p:cNvSpPr>
            <a:spLocks noChangeAspect="1" noChangeArrowheads="1"/>
          </p:cNvSpPr>
          <p:nvPr/>
        </p:nvSpPr>
        <p:spPr bwMode="auto">
          <a:xfrm>
            <a:off x="4987925" y="30575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392</Words>
  <Application>Microsoft Office PowerPoint</Application>
  <PresentationFormat>Presentación en pantalla (4:3)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Engravers MT</vt:lpstr>
      <vt:lpstr>BankGothic Md BT</vt:lpstr>
      <vt:lpstr>Arial Rounded MT Bold</vt:lpstr>
      <vt:lpstr>Bauhaus 93</vt:lpstr>
      <vt:lpstr>Vivaldi</vt:lpstr>
      <vt:lpstr>Diseño predeterminado</vt:lpstr>
      <vt:lpstr>Deepwater Horizon ¿Historia de un desastre anunciado?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Pero ¿Qué era Deepwater Horizon?</vt:lpstr>
      <vt:lpstr>Hechos a la Fecha</vt:lpstr>
      <vt:lpstr>Comparación con otro gran derrame</vt:lpstr>
      <vt:lpstr>Línea de Tiempo</vt:lpstr>
      <vt:lpstr>Efectos Ecológicos</vt:lpstr>
      <vt:lpstr>¿Por qué…?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Deepwater Horizon ¿Historia de un desastre anunciado?</dc:title>
  <dc:creator>David Enrique Matamoros Camposano</dc:creator>
  <cp:lastModifiedBy>Vicente Riofrio</cp:lastModifiedBy>
  <cp:revision>8</cp:revision>
  <dcterms:created xsi:type="dcterms:W3CDTF">2010-06-23T18:22:47Z</dcterms:created>
  <dcterms:modified xsi:type="dcterms:W3CDTF">2010-07-01T14:32:59Z</dcterms:modified>
</cp:coreProperties>
</file>