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8" r:id="rId3"/>
    <p:sldId id="256" r:id="rId4"/>
    <p:sldId id="260" r:id="rId5"/>
    <p:sldId id="262" r:id="rId6"/>
    <p:sldId id="257" r:id="rId7"/>
    <p:sldId id="259" r:id="rId8"/>
    <p:sldId id="263" r:id="rId9"/>
    <p:sldId id="261" r:id="rId10"/>
    <p:sldId id="264" r:id="rId11"/>
    <p:sldId id="272" r:id="rId12"/>
    <p:sldId id="275" r:id="rId13"/>
    <p:sldId id="279" r:id="rId14"/>
    <p:sldId id="280" r:id="rId15"/>
    <p:sldId id="276" r:id="rId16"/>
    <p:sldId id="281" r:id="rId17"/>
    <p:sldId id="277" r:id="rId18"/>
    <p:sldId id="278" r:id="rId19"/>
    <p:sldId id="285" r:id="rId20"/>
    <p:sldId id="286" r:id="rId21"/>
    <p:sldId id="287" r:id="rId22"/>
    <p:sldId id="283" r:id="rId23"/>
    <p:sldId id="284" r:id="rId24"/>
    <p:sldId id="273" r:id="rId25"/>
    <p:sldId id="282" r:id="rId26"/>
    <p:sldId id="274" r:id="rId27"/>
    <p:sldId id="288" r:id="rId28"/>
    <p:sldId id="289" r:id="rId29"/>
    <p:sldId id="290" r:id="rId30"/>
    <p:sldId id="269" r:id="rId31"/>
    <p:sldId id="270" r:id="rId32"/>
    <p:sldId id="271" r:id="rId33"/>
    <p:sldId id="268" r:id="rId34"/>
    <p:sldId id="265" r:id="rId35"/>
    <p:sldId id="266" r:id="rId36"/>
    <p:sldId id="267" r:id="rId37"/>
    <p:sldId id="293" r:id="rId38"/>
    <p:sldId id="292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08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46C8-DF3B-4BF4-A827-B27C0AC0CFB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EAC55-7628-4F38-909F-9BE92C2578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0DA31-7024-4084-ACDE-EDA5BD6BA2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90A2-BDF8-43B7-8354-EA8B1C14F48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96EC-03C8-465E-BD49-ABAC175CCB0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1A26F-EE0A-45D6-950C-F8A3EBA19C0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108E5-4856-4D8F-A923-97047C88423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14D6C-19D3-4B5B-8C7C-D95071C3E1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0C91-4918-467F-B93D-A6FCA895C7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2B88-76B5-4D35-ADE5-6FB4B4A2F41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076D-6F05-47AA-A5A9-734DE5AA4EE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0E2E79-4F9E-4460-90D6-73AED5C8E8D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rdelgado\Configuraci&#243;n%20local\Temp\webhistciencia\mundoa4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5/50/Attributes_of_painting,_sculpture_&amp;_architecture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357188" y="214313"/>
            <a:ext cx="835818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70000" lnSpcReduction="20000"/>
          </a:bodyPr>
          <a:lstStyle/>
          <a:p>
            <a:pPr algn="ctr">
              <a:defRPr/>
            </a:pPr>
            <a:r>
              <a:rPr lang="es-ES" sz="6000" kern="0" dirty="0">
                <a:solidFill>
                  <a:schemeClr val="folHlink"/>
                </a:solidFill>
                <a:latin typeface="Calibri" pitchFamily="34" charset="0"/>
                <a:cs typeface="Arial" pitchFamily="34" charset="0"/>
              </a:rPr>
              <a:t>Algunos elementos de la importancia del ARTE en la formación de los futuros INGENIEROS y CIENTÍFICOS </a:t>
            </a:r>
          </a:p>
        </p:txBody>
      </p:sp>
      <p:sp>
        <p:nvSpPr>
          <p:cNvPr id="2051" name="3 CuadroTexto"/>
          <p:cNvSpPr txBox="1">
            <a:spLocks noChangeArrowheads="1"/>
          </p:cNvSpPr>
          <p:nvPr/>
        </p:nvSpPr>
        <p:spPr bwMode="auto">
          <a:xfrm>
            <a:off x="1143000" y="4314825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92D050"/>
                </a:solidFill>
                <a:latin typeface="Calibri" pitchFamily="34" charset="0"/>
              </a:rPr>
              <a:t>Por:  Ala Kondratova</a:t>
            </a:r>
          </a:p>
        </p:txBody>
      </p:sp>
      <p:sp>
        <p:nvSpPr>
          <p:cNvPr id="2052" name="4 CuadroTexto"/>
          <p:cNvSpPr txBox="1">
            <a:spLocks noChangeArrowheads="1"/>
          </p:cNvSpPr>
          <p:nvPr/>
        </p:nvSpPr>
        <p:spPr bwMode="auto">
          <a:xfrm>
            <a:off x="857250" y="4786313"/>
            <a:ext cx="7358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92D050"/>
                </a:solidFill>
                <a:latin typeface="Calibri" pitchFamily="34" charset="0"/>
              </a:rPr>
              <a:t>Profesora  de  Historia de las Ciencias y Teoría del Arte</a:t>
            </a:r>
          </a:p>
        </p:txBody>
      </p:sp>
      <p:sp>
        <p:nvSpPr>
          <p:cNvPr id="2053" name="5 CuadroTexto"/>
          <p:cNvSpPr txBox="1">
            <a:spLocks noChangeArrowheads="1"/>
          </p:cNvSpPr>
          <p:nvPr/>
        </p:nvSpPr>
        <p:spPr bwMode="auto">
          <a:xfrm>
            <a:off x="714375" y="5286375"/>
            <a:ext cx="742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solidFill>
                  <a:srgbClr val="92D050"/>
                </a:solidFill>
                <a:latin typeface="Calibri" pitchFamily="34" charset="0"/>
              </a:rPr>
              <a:t>ICQA – FEN – ESCUELA SUPERIOR POLITÉCNICA DEL LITORAL</a:t>
            </a:r>
          </a:p>
        </p:txBody>
      </p:sp>
      <p:pic>
        <p:nvPicPr>
          <p:cNvPr id="2054" name="Picture 3" descr="K:\Otoño cara de 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0" y="2500313"/>
            <a:ext cx="16668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9 CuadroTexto"/>
          <p:cNvSpPr txBox="1">
            <a:spLocks noChangeArrowheads="1"/>
          </p:cNvSpPr>
          <p:nvPr/>
        </p:nvSpPr>
        <p:spPr bwMode="auto">
          <a:xfrm>
            <a:off x="3929063" y="5929313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FFC000"/>
                </a:solidFill>
                <a:latin typeface="Berlin Sans FB Demi" pitchFamily="34" charset="0"/>
              </a:rPr>
              <a:t>2 0 1 0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Escritorio\ORIENTE\kamasutrainformat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60350"/>
            <a:ext cx="37861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835150" y="5949950"/>
            <a:ext cx="6265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200">
                <a:solidFill>
                  <a:schemeClr val="accent1"/>
                </a:solidFill>
              </a:rPr>
              <a:t>      SUTRA INFORMATICA</a:t>
            </a:r>
            <a:endParaRPr lang="en-US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Rectángulo"/>
          <p:cNvSpPr>
            <a:spLocks noChangeArrowheads="1"/>
          </p:cNvSpPr>
          <p:nvPr/>
        </p:nvSpPr>
        <p:spPr bwMode="auto">
          <a:xfrm>
            <a:off x="323850" y="0"/>
            <a:ext cx="82867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440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ES" sz="44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40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ARTE NOBLE (ARTE MAYOR)</a:t>
            </a:r>
          </a:p>
          <a:p>
            <a:r>
              <a:rPr lang="es-ES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(ARQUITECTURA, ESCULTURA, PINTURA ETC.)</a:t>
            </a:r>
          </a:p>
        </p:txBody>
      </p:sp>
      <p:pic>
        <p:nvPicPr>
          <p:cNvPr id="12291" name="Picture 2" descr="C:\Documents and Settings\Admin\Escritorio\в\MAT\152_Cariat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14625"/>
            <a:ext cx="4421188" cy="331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C:\Documents and Settings\Admin\Escritorio\MATERIALES 2\PINTUR MIX\van_Cleve_St_Jerome_1524-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2362200"/>
            <a:ext cx="3186112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6423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1"/>
                </a:solidFill>
              </a:rPr>
              <a:t>El arte involucra tanto a las personas que lo practican como a quienes lo observan; la experiencia que vivimos a través del mismo puede ser del tipo intelectual, emocional, estético o bien una mezcla de todos ellos.</a:t>
            </a:r>
            <a:endParaRPr lang="en-US" sz="2000" b="1">
              <a:solidFill>
                <a:schemeClr val="accent1"/>
              </a:solidFill>
            </a:endParaRPr>
          </a:p>
        </p:txBody>
      </p:sp>
      <p:pic>
        <p:nvPicPr>
          <p:cNvPr id="13315" name="Picture 2" descr="C:\Documents and Settings\Admin\Escritorio\INTRODUC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989138"/>
            <a:ext cx="6519862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7137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accent1"/>
                </a:solidFill>
              </a:rPr>
              <a:t>Actualmente se defiende una visión de la educación en ciencias que rompa con los estrechos limites disciplinares actuales, realzando las articulaciones con otras áreas del conocimiento.</a:t>
            </a:r>
          </a:p>
          <a:p>
            <a:endParaRPr lang="es-ES" sz="2000" b="1">
              <a:solidFill>
                <a:schemeClr val="accent1"/>
              </a:solidFill>
            </a:endParaRPr>
          </a:p>
          <a:p>
            <a:r>
              <a:rPr lang="es-ES" sz="2000" b="1">
                <a:solidFill>
                  <a:schemeClr val="accent1"/>
                </a:solidFill>
              </a:rPr>
              <a:t>El neurólogo Antonio Damásio (2005) considera que tiene sentido colocar el arte y la ciencia al mismo nivel ya que nos ayudan a superar los problemas que la condición humana nos coloca.</a:t>
            </a:r>
            <a:r>
              <a:rPr lang="en-US" sz="2000" b="1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4339" name="Picture 5" descr="P1010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852738"/>
            <a:ext cx="28622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18 cuentas p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2997200"/>
            <a:ext cx="46799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1"/>
                </a:solidFill>
              </a:rPr>
              <a:t>El filosofo Bachelard (1957) consideraba que la emoción estética se halla en el encuentro entre el descubrimiento científico y la creación artística, o sea, “admira primero, comprenderás después”.</a:t>
            </a:r>
            <a:r>
              <a:rPr lang="en-US" sz="2000" b="1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15363" name="Picture 5" descr="C:\Documents and Settings\rdelgado\Configuración local\Temp\webhistciencia\mundoa4.jpg"/>
          <p:cNvPicPr>
            <a:picLocks noChangeAspect="1" noChangeArrowheads="1"/>
          </p:cNvPicPr>
          <p:nvPr/>
        </p:nvPicPr>
        <p:blipFill>
          <a:blip r:embed="rId2" r:link="rId3"/>
          <a:srcRect b="6926"/>
          <a:stretch>
            <a:fillRect/>
          </a:stretch>
        </p:blipFill>
        <p:spPr bwMode="auto">
          <a:xfrm rot="-5400000">
            <a:off x="12700" y="2732088"/>
            <a:ext cx="43656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Documents and Settings\Admin\Escritorio\ALA\1 Prehistoria\004banistaPicass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700213"/>
            <a:ext cx="3367088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1"/>
                </a:solidFill>
              </a:rPr>
              <a:t> La definición de arte hace un paralelismo con la ciencia; se asegura que tanto el arte como la ciencia requieren de habilidad técnica; tanto los artistas como los científicos tratan siempre de impartir un orden  partiendo de sus diversas experiencias vividas. Ambos pretenden comprender el universo en el que habitan y se desarrollan, hacen una valoración de él y transmiten lo que interpretan a otros individuos.</a:t>
            </a:r>
            <a:endParaRPr lang="en-US" sz="2000" b="1">
              <a:solidFill>
                <a:schemeClr val="accent1"/>
              </a:solidFill>
            </a:endParaRPr>
          </a:p>
        </p:txBody>
      </p:sp>
      <p:pic>
        <p:nvPicPr>
          <p:cNvPr id="16387" name="Picture 2" descr="E:\12 Siglos XVII,XVIII,XIX\20 Wright,Experim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276475"/>
            <a:ext cx="57594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8931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1"/>
                </a:solidFill>
              </a:rPr>
              <a:t>Arte y ciencia reflejan el potencial creativo del Hombre como hacedor de símbolos, sea una obra prima de Chagal o una ecuación de la mecánica cuántica. Ambas  ayudan a corregir la estrechez del sentido común, lo que difiere es el modo en cómo lo hacen y los productos a los que llegan.</a:t>
            </a:r>
            <a:endParaRPr lang="en-US" sz="2000" b="1">
              <a:solidFill>
                <a:schemeClr val="accent1"/>
              </a:solidFill>
            </a:endParaRPr>
          </a:p>
        </p:txBody>
      </p:sp>
      <p:pic>
        <p:nvPicPr>
          <p:cNvPr id="17411" name="Picture 5" descr="25 Fuente de la juventu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014538"/>
            <a:ext cx="7345363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Escritorio\INTRODUC\la_creacion_artist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813"/>
            <a:ext cx="9093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987675" y="1196975"/>
            <a:ext cx="59769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1"/>
                </a:solidFill>
              </a:rPr>
              <a:t>Una de las principales diferencias que separan al arte de la ciencia es la posibilidad de refutar; mientras que los científicos pueden invalidar leyes o teorías a través de investigaciones, las obras de arte poseen un valor permanente, aunque cambie el punto de vista del artista o el gusto del público.</a:t>
            </a:r>
            <a:endParaRPr lang="en-US" sz="2000" b="1">
              <a:solidFill>
                <a:schemeClr val="accent1"/>
              </a:solidFill>
            </a:endParaRPr>
          </a:p>
        </p:txBody>
      </p:sp>
      <p:pic>
        <p:nvPicPr>
          <p:cNvPr id="19459" name="Picture 2" descr="C:\Documents and Settings\Admin\Escritorio\FLAMENCO\deathandthemiserur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2238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619250" y="1628775"/>
            <a:ext cx="66262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4400">
                <a:solidFill>
                  <a:schemeClr val="accent1"/>
                </a:solidFill>
              </a:rPr>
              <a:t>MATRIMONIO ENTRE           </a:t>
            </a:r>
          </a:p>
          <a:p>
            <a:pPr>
              <a:spcBef>
                <a:spcPct val="50000"/>
              </a:spcBef>
            </a:pPr>
            <a:r>
              <a:rPr lang="es-EC" sz="4400">
                <a:solidFill>
                  <a:schemeClr val="accent1"/>
                </a:solidFill>
              </a:rPr>
              <a:t>    ARTE Y CIENCIA</a:t>
            </a:r>
            <a:endParaRPr lang="en-US" sz="4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 idx="4294967295"/>
          </p:nvPr>
        </p:nvSpPr>
        <p:spPr>
          <a:xfrm>
            <a:off x="714375" y="0"/>
            <a:ext cx="7772400" cy="1470025"/>
          </a:xfrm>
        </p:spPr>
        <p:txBody>
          <a:bodyPr/>
          <a:lstStyle/>
          <a:p>
            <a:pPr eaLnBrk="1" hangingPunct="1"/>
            <a:r>
              <a:rPr lang="es-ES" sz="6000" smtClean="0">
                <a:solidFill>
                  <a:schemeClr val="folHlink"/>
                </a:solidFill>
                <a:latin typeface="Algerian" pitchFamily="82" charset="0"/>
              </a:rPr>
              <a:t>   ARTE</a:t>
            </a:r>
          </a:p>
        </p:txBody>
      </p:sp>
      <p:pic>
        <p:nvPicPr>
          <p:cNvPr id="3075" name="4 Imagen" descr="http://upload.wikimedia.org/wikipedia/commons/5/50/Attributes_of_painting%2C_sculpture_%26_architectu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428750"/>
            <a:ext cx="65722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1010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39957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4716463" y="549275"/>
            <a:ext cx="4248150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>
                <a:solidFill>
                  <a:schemeClr val="accent1"/>
                </a:solidFill>
              </a:rPr>
              <a:t>Las obras del arte rupestre demuestran dos cosas : </a:t>
            </a:r>
          </a:p>
          <a:p>
            <a:endParaRPr lang="es-ES" sz="2000" b="1">
              <a:solidFill>
                <a:schemeClr val="accent1"/>
              </a:solidFill>
            </a:endParaRPr>
          </a:p>
          <a:p>
            <a:r>
              <a:rPr lang="es-ES" sz="2000" b="1">
                <a:solidFill>
                  <a:schemeClr val="accent1"/>
                </a:solidFill>
              </a:rPr>
              <a:t>    </a:t>
            </a:r>
            <a:r>
              <a:rPr lang="es-CO" sz="2000" b="1">
                <a:solidFill>
                  <a:schemeClr val="accent1"/>
                </a:solidFill>
              </a:rPr>
              <a:t>La búsqueda de los ocres minerales, el óxido de hierro y los óxidos del manganeso constituyó la primera actividad minera.</a:t>
            </a:r>
          </a:p>
          <a:p>
            <a:endParaRPr lang="es-CO" sz="2000" b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s-CO" sz="2000" b="1">
                <a:solidFill>
                  <a:schemeClr val="accent1"/>
                </a:solidFill>
              </a:rPr>
              <a:t>La penetración en lo profundo de las cavernas y el trabajo en su interior exigen de una iluminación artificial. Unos cuantos candiles de piedra encontrados, en cuyo interior ardieron grasas animales, así lo atestiguan.    </a:t>
            </a:r>
            <a:endParaRPr lang="en-US" sz="2000" b="1">
              <a:solidFill>
                <a:schemeClr val="accent1"/>
              </a:solidFill>
            </a:endParaRPr>
          </a:p>
          <a:p>
            <a:endParaRPr lang="es-ES" sz="2000" b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endParaRPr lang="en-US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Escritorio\PREHISTORIA\herramientas%20prehisto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357563"/>
            <a:ext cx="50403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C:\Documents and Settings\Admin\Escritorio\PREHISTORIA\300px-Pech_Merle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0350"/>
            <a:ext cx="34798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785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>
                <a:solidFill>
                  <a:schemeClr val="accent1"/>
                </a:solidFill>
              </a:rPr>
              <a:t>Sin duda, hay que recordar la figura de Leonardo, pintor y escultor del Renacimiento, pero también arquitecto, biólogo, ingeniero e inventor. </a:t>
            </a:r>
            <a:endParaRPr lang="en-US" sz="2000" b="1">
              <a:solidFill>
                <a:schemeClr val="accent1"/>
              </a:solidFill>
            </a:endParaRPr>
          </a:p>
        </p:txBody>
      </p:sp>
      <p:pic>
        <p:nvPicPr>
          <p:cNvPr id="23555" name="Picture 5" descr="leonardo-da-vinci-2010-03-11-1842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96887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g_0" descr="http://blogs.que.es/blogfiles/lacienciaenguerra/65764_e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88913"/>
            <a:ext cx="34940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C:\Documents and Settings\Admin\Escritorio\Archivos viejos\renacimiento\11 dibujo euforbio.JPG"/>
          <p:cNvPicPr>
            <a:picLocks noChangeAspect="1" noChangeArrowheads="1"/>
          </p:cNvPicPr>
          <p:nvPr/>
        </p:nvPicPr>
        <p:blipFill>
          <a:blip r:embed="rId4"/>
          <a:srcRect t="2632" b="2632"/>
          <a:stretch>
            <a:fillRect/>
          </a:stretch>
        </p:blipFill>
        <p:spPr bwMode="auto">
          <a:xfrm>
            <a:off x="6516688" y="2997200"/>
            <a:ext cx="20764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Escritorio\RENACIM\expo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8243888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Escritorio\IMPRESIONI\untitled 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60350"/>
            <a:ext cx="7616825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50825" y="5516563"/>
            <a:ext cx="8713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1"/>
                </a:solidFill>
              </a:rPr>
              <a:t>El cuadro del neoimpresionista Seurat “Un domingo por la tarde en la isla de la Grande Jatte” (1884), puede también permitir otra actitud igualmente importante relativa a la observación científica</a:t>
            </a:r>
            <a:r>
              <a:rPr lang="en-US" sz="2000" b="1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80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accent1"/>
                </a:solidFill>
              </a:rPr>
              <a:t>Curiosamente, la historia de ese cuadro es igualmente muy rica en cuanto a cruce de caminos entre el arte y la ciencia/óptica, ya que Seurat aprendió con el químico Chevreul y con el físico Rood que los colores llegan a nuestros ojos como luz con diferentes anchuras de onda, siendo mezcladas en la retina (una novedad para la época). </a:t>
            </a:r>
            <a:endParaRPr lang="en-US" sz="2000" b="1">
              <a:solidFill>
                <a:schemeClr val="accent1"/>
              </a:solidFill>
            </a:endParaRPr>
          </a:p>
        </p:txBody>
      </p:sp>
      <p:pic>
        <p:nvPicPr>
          <p:cNvPr id="26627" name="Picture 5" descr="optica2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924175"/>
            <a:ext cx="5791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Escritorio\IMPRESIONI\seura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442912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Documents and Settings\Admin\Escritorio\IMPRESIONI\seura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924175"/>
            <a:ext cx="4752975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puntillismo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341438"/>
            <a:ext cx="20161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79388" y="0"/>
            <a:ext cx="89646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accent1"/>
                </a:solidFill>
              </a:rPr>
              <a:t>Últimamente, esta imponiéndose el arte digital, las creaciones graficas hechas por computador. Los objetos matemáticos pasan a tener belleza y la tecnología ayuda a crear obras de arte.</a:t>
            </a:r>
            <a:r>
              <a:rPr lang="en-US" sz="240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28675" name="Picture 6" descr="PIR 1I 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700213"/>
            <a:ext cx="640873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esca miracle 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72009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eptimo sello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125538"/>
            <a:ext cx="7056437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1375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</a:rPr>
              <a:t>Existen muchas clasificaciones del Arte, pero veamos ahora solo la mas general, la que divide las Artes en dos categorias:</a:t>
            </a:r>
          </a:p>
          <a:p>
            <a:pPr>
              <a:spcBef>
                <a:spcPct val="50000"/>
              </a:spcBef>
            </a:pPr>
            <a:endParaRPr lang="en-US" sz="2400" b="1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1"/>
                </a:solidFill>
              </a:rPr>
              <a:t>Arte util                                                          Arte noble</a:t>
            </a:r>
          </a:p>
        </p:txBody>
      </p:sp>
      <p:pic>
        <p:nvPicPr>
          <p:cNvPr id="4099" name="Picture 4" descr="C:\Documents and Settings\Admin\Escritorio\INTRODUC\dav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3284538"/>
            <a:ext cx="3816350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C:\Documents and Settings\Admin\Escritorio\ALA\3 Grecia\040va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141663"/>
            <a:ext cx="288766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187450" y="1557338"/>
            <a:ext cx="669607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4400">
                <a:solidFill>
                  <a:schemeClr val="accent1"/>
                </a:solidFill>
              </a:rPr>
              <a:t>               ARTE</a:t>
            </a:r>
          </a:p>
          <a:p>
            <a:pPr>
              <a:spcBef>
                <a:spcPct val="50000"/>
              </a:spcBef>
            </a:pPr>
            <a:r>
              <a:rPr lang="es-EC" sz="4400">
                <a:solidFill>
                  <a:schemeClr val="accent1"/>
                </a:solidFill>
              </a:rPr>
              <a:t>          DIDACTICO</a:t>
            </a:r>
            <a:endParaRPr lang="en-US" sz="44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\Escritorio\FLAMENCO\bosco_mesa_pecados-13042003-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214313"/>
            <a:ext cx="7481887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C:\Documents and Settings\Admin\Escritorio\FLAMENCO\72 Infierno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3768" r="5121"/>
          <a:stretch>
            <a:fillRect/>
          </a:stretch>
        </p:blipFill>
        <p:spPr bwMode="auto">
          <a:xfrm>
            <a:off x="827088" y="0"/>
            <a:ext cx="741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1403350" y="1844675"/>
            <a:ext cx="72739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4000">
                <a:solidFill>
                  <a:schemeClr val="accent1"/>
                </a:solidFill>
              </a:rPr>
              <a:t>      ARTE QUE VIVE </a:t>
            </a:r>
          </a:p>
          <a:p>
            <a:pPr>
              <a:spcBef>
                <a:spcPct val="50000"/>
              </a:spcBef>
            </a:pPr>
            <a:r>
              <a:rPr lang="es-EC" sz="4000">
                <a:solidFill>
                  <a:schemeClr val="accent1"/>
                </a:solidFill>
              </a:rPr>
              <a:t>  SU PROPIA HISTORIA</a:t>
            </a:r>
            <a:endParaRPr lang="en-US" sz="4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Escritorio\AR\mald\cara_fantas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27844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Documents and Settings\Admin\Escritorio\RENACIM\leonard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-4763"/>
            <a:ext cx="455771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Escritorio\AR\mald\untitled3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6762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Documents and Settings\Admin\Escritorio\AR\mald\din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6225" y="4687888"/>
            <a:ext cx="251777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Escritorio\AR\mald\Adoration of the Magi[1]. Bruegel, Pie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765175"/>
            <a:ext cx="6107112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Documents and Settings\Admin\Escritorio\AR\mald\quiero_salir_embarazo.jpg"/>
          <p:cNvPicPr>
            <a:picLocks noChangeAspect="1" noChangeArrowheads="1"/>
          </p:cNvPicPr>
          <p:nvPr/>
        </p:nvPicPr>
        <p:blipFill>
          <a:blip r:embed="rId3"/>
          <a:srcRect l="771" b="6248"/>
          <a:stretch>
            <a:fillRect/>
          </a:stretch>
        </p:blipFill>
        <p:spPr bwMode="auto">
          <a:xfrm>
            <a:off x="6564313" y="1700213"/>
            <a:ext cx="25796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3 Rectángulo"/>
          <p:cNvSpPr>
            <a:spLocks noChangeArrowheads="1"/>
          </p:cNvSpPr>
          <p:nvPr/>
        </p:nvSpPr>
        <p:spPr bwMode="auto">
          <a:xfrm>
            <a:off x="2568575" y="2214563"/>
            <a:ext cx="400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http://blog.espol.edu.ec/vicenteriofrio/</a:t>
            </a:r>
          </a:p>
        </p:txBody>
      </p:sp>
      <p:sp>
        <p:nvSpPr>
          <p:cNvPr id="38915" name="4 Rectángulo"/>
          <p:cNvSpPr>
            <a:spLocks noChangeArrowheads="1"/>
          </p:cNvSpPr>
          <p:nvPr/>
        </p:nvSpPr>
        <p:spPr bwMode="auto">
          <a:xfrm>
            <a:off x="1143000" y="4416425"/>
            <a:ext cx="6970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FFC000"/>
                </a:solidFill>
              </a:rPr>
              <a:t>http://blog.espol.edu.ec/vicenteriofrio/</a:t>
            </a:r>
          </a:p>
        </p:txBody>
      </p:sp>
      <p:sp>
        <p:nvSpPr>
          <p:cNvPr id="38916" name="5 Rectángulo"/>
          <p:cNvSpPr>
            <a:spLocks noChangeArrowheads="1"/>
          </p:cNvSpPr>
          <p:nvPr/>
        </p:nvSpPr>
        <p:spPr bwMode="auto">
          <a:xfrm>
            <a:off x="1285875" y="2000250"/>
            <a:ext cx="6651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>
                <a:solidFill>
                  <a:srgbClr val="FFC000"/>
                </a:solidFill>
              </a:rPr>
              <a:t>http://blog.espol.edu.ec/misionnerd/</a:t>
            </a:r>
          </a:p>
        </p:txBody>
      </p:sp>
      <p:sp>
        <p:nvSpPr>
          <p:cNvPr id="38917" name="6 CuadroTexto"/>
          <p:cNvSpPr txBox="1">
            <a:spLocks noChangeArrowheads="1"/>
          </p:cNvSpPr>
          <p:nvPr/>
        </p:nvSpPr>
        <p:spPr bwMode="auto">
          <a:xfrm>
            <a:off x="1785938" y="714375"/>
            <a:ext cx="564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solidFill>
                  <a:srgbClr val="FFC000"/>
                </a:solidFill>
              </a:rPr>
              <a:t>Más (+) de Ala Kondratova</a:t>
            </a:r>
          </a:p>
        </p:txBody>
      </p:sp>
      <p:sp>
        <p:nvSpPr>
          <p:cNvPr id="38918" name="7 Rectángulo"/>
          <p:cNvSpPr>
            <a:spLocks noChangeArrowheads="1"/>
          </p:cNvSpPr>
          <p:nvPr/>
        </p:nvSpPr>
        <p:spPr bwMode="auto">
          <a:xfrm>
            <a:off x="1571625" y="3500438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800">
                <a:solidFill>
                  <a:srgbClr val="FFC000"/>
                </a:solidFill>
              </a:rPr>
              <a:t>http://www.youtube.com/vart12345/</a:t>
            </a:r>
          </a:p>
        </p:txBody>
      </p:sp>
      <p:sp>
        <p:nvSpPr>
          <p:cNvPr id="38919" name="8 CuadroTexto"/>
          <p:cNvSpPr txBox="1">
            <a:spLocks noChangeArrowheads="1"/>
          </p:cNvSpPr>
          <p:nvPr/>
        </p:nvSpPr>
        <p:spPr bwMode="auto">
          <a:xfrm>
            <a:off x="3500438" y="5786438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solidFill>
                  <a:srgbClr val="FFC000"/>
                </a:solidFill>
              </a:rPr>
              <a:t>2010.12.27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 bwMode="auto">
          <a:xfrm>
            <a:off x="1285875" y="5429250"/>
            <a:ext cx="5715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lnSpcReduction="10000"/>
          </a:bodyPr>
          <a:lstStyle/>
          <a:p>
            <a:pPr algn="ctr">
              <a:defRPr/>
            </a:pPr>
            <a:r>
              <a:rPr lang="es-ES" sz="6000" kern="0" dirty="0">
                <a:solidFill>
                  <a:schemeClr val="folHlink"/>
                </a:solidFill>
                <a:latin typeface="Algerian" pitchFamily="82" charset="0"/>
                <a:ea typeface="+mj-ea"/>
                <a:cs typeface="+mj-cs"/>
              </a:rPr>
              <a:t>   gracias</a:t>
            </a:r>
          </a:p>
        </p:txBody>
      </p:sp>
      <p:pic>
        <p:nvPicPr>
          <p:cNvPr id="39939" name="Picture 2" descr="K:\Otoñ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785813"/>
            <a:ext cx="3109912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Rectángulo"/>
          <p:cNvSpPr>
            <a:spLocks noChangeArrowheads="1"/>
          </p:cNvSpPr>
          <p:nvPr/>
        </p:nvSpPr>
        <p:spPr bwMode="auto">
          <a:xfrm>
            <a:off x="323850" y="549275"/>
            <a:ext cx="828675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s-ES" sz="44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  ARTE UTIL (ARTE MENOR)</a:t>
            </a:r>
          </a:p>
          <a:p>
            <a:r>
              <a:rPr lang="es-ES" sz="320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(ORFEBRERIA, TAPICERIA, CERAMICA ETC.)</a:t>
            </a:r>
          </a:p>
          <a:p>
            <a:endParaRPr lang="es-ES" sz="440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4 Imagen" descr="http://virtual.utm.mx/mixteca/nuevo/ORFEBRERIA/orfebreria/anill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428875"/>
            <a:ext cx="2570162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C:\Documents and Settings\Admin\Escritorio\MATERIALES 1\GRECIA\jarr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143125"/>
            <a:ext cx="2643187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Admin\Escritorio\MATERIALES 2\ARTE GOT\tpfot127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7225" y="2357438"/>
            <a:ext cx="312102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Escritorio\ALA\TODA CLASE DE PRESENTACIONES\GOGOL\spaghetti-su-682677-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33375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1979613" y="5876925"/>
            <a:ext cx="48244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3200">
                <a:solidFill>
                  <a:schemeClr val="accent1"/>
                </a:solidFill>
              </a:rPr>
              <a:t>    ARTES CULINARIAS</a:t>
            </a:r>
            <a:endParaRPr lang="en-US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Artes%20Marciales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446563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ambernewsticksyi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620713"/>
            <a:ext cx="2770187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84213" y="5589588"/>
            <a:ext cx="7991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200">
                <a:solidFill>
                  <a:schemeClr val="accent1"/>
                </a:solidFill>
              </a:rPr>
              <a:t>                ARTES MARCIALES</a:t>
            </a:r>
            <a:endParaRPr lang="en-US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Escritorio\INTRODUC\IKEBAN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20713"/>
            <a:ext cx="4824413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187450" y="5373688"/>
            <a:ext cx="7272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200">
                <a:solidFill>
                  <a:schemeClr val="accent1"/>
                </a:solidFill>
              </a:rPr>
              <a:t>   REFINAMIENTOS ORIENTALES</a:t>
            </a:r>
            <a:endParaRPr lang="en-US" sz="3200">
              <a:solidFill>
                <a:schemeClr val="accent1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187450" y="5373688"/>
            <a:ext cx="7272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200">
                <a:solidFill>
                  <a:schemeClr val="accent1"/>
                </a:solidFill>
              </a:rPr>
              <a:t>   REFINAMIENTOS ORIENTALES</a:t>
            </a:r>
            <a:endParaRPr lang="en-US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194280156_r036_izmenit_raz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3328988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051050" y="6021388"/>
            <a:ext cx="5329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200">
                <a:solidFill>
                  <a:schemeClr val="accent1"/>
                </a:solidFill>
              </a:rPr>
              <a:t>               BODY ART</a:t>
            </a:r>
            <a:endParaRPr lang="en-US" sz="3200">
              <a:solidFill>
                <a:schemeClr val="accent1"/>
              </a:solidFill>
            </a:endParaRPr>
          </a:p>
        </p:txBody>
      </p:sp>
      <p:pic>
        <p:nvPicPr>
          <p:cNvPr id="9220" name="Picture 2" descr="D:\Escritorio\AR\60451_v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765175"/>
            <a:ext cx="3836987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Admin\Escritorio\ORIENTE\kamasutra9g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549275"/>
            <a:ext cx="58324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700338" y="5734050"/>
            <a:ext cx="5040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C" sz="3200">
                <a:solidFill>
                  <a:schemeClr val="accent1"/>
                </a:solidFill>
              </a:rPr>
              <a:t>      MAS BODY ART</a:t>
            </a:r>
            <a:endParaRPr lang="en-US" sz="32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655</Words>
  <Application>Microsoft Office PowerPoint</Application>
  <PresentationFormat>Presentación en pantalla (4:3)</PresentationFormat>
  <Paragraphs>51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4" baseType="lpstr">
      <vt:lpstr>Arial</vt:lpstr>
      <vt:lpstr>Calibri</vt:lpstr>
      <vt:lpstr>Berlin Sans FB Demi</vt:lpstr>
      <vt:lpstr>Algerian</vt:lpstr>
      <vt:lpstr>Times New Roman</vt:lpstr>
      <vt:lpstr>Diseño predeterminado</vt:lpstr>
      <vt:lpstr>Diapositiva 1</vt:lpstr>
      <vt:lpstr>   ARTE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Company>Windows XP Colossus Edition 2 Reloaded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</dc:title>
  <dc:creator>E4200</dc:creator>
  <cp:lastModifiedBy>Espol</cp:lastModifiedBy>
  <cp:revision>55</cp:revision>
  <dcterms:created xsi:type="dcterms:W3CDTF">2010-12-14T00:30:57Z</dcterms:created>
  <dcterms:modified xsi:type="dcterms:W3CDTF">2010-12-27T19:27:21Z</dcterms:modified>
</cp:coreProperties>
</file>