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89" r:id="rId4"/>
    <p:sldId id="259" r:id="rId5"/>
    <p:sldId id="260" r:id="rId6"/>
    <p:sldId id="275" r:id="rId7"/>
    <p:sldId id="277" r:id="rId8"/>
    <p:sldId id="278" r:id="rId9"/>
    <p:sldId id="284" r:id="rId10"/>
    <p:sldId id="261" r:id="rId11"/>
    <p:sldId id="282" r:id="rId12"/>
    <p:sldId id="274" r:id="rId13"/>
    <p:sldId id="266" r:id="rId14"/>
    <p:sldId id="262" r:id="rId15"/>
    <p:sldId id="287" r:id="rId16"/>
    <p:sldId id="263" r:id="rId17"/>
    <p:sldId id="270" r:id="rId18"/>
    <p:sldId id="267" r:id="rId19"/>
    <p:sldId id="285" r:id="rId20"/>
    <p:sldId id="268" r:id="rId21"/>
    <p:sldId id="280" r:id="rId22"/>
    <p:sldId id="271" r:id="rId23"/>
    <p:sldId id="272" r:id="rId24"/>
    <p:sldId id="283" r:id="rId25"/>
    <p:sldId id="288" r:id="rId26"/>
    <p:sldId id="279" r:id="rId27"/>
    <p:sldId id="281" r:id="rId28"/>
    <p:sldId id="273" r:id="rId29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132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DF07-5D8A-4100-9DBC-CCDF73F3E9C4}" type="datetimeFigureOut">
              <a:rPr lang="es-EC" smtClean="0"/>
              <a:pPr/>
              <a:t>22/08/2012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85F4-59F7-4898-8D0B-21E20E606F87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DF07-5D8A-4100-9DBC-CCDF73F3E9C4}" type="datetimeFigureOut">
              <a:rPr lang="es-EC" smtClean="0"/>
              <a:pPr/>
              <a:t>22/08/2012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85F4-59F7-4898-8D0B-21E20E606F87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DF07-5D8A-4100-9DBC-CCDF73F3E9C4}" type="datetimeFigureOut">
              <a:rPr lang="es-EC" smtClean="0"/>
              <a:pPr/>
              <a:t>22/08/2012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85F4-59F7-4898-8D0B-21E20E606F87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DF07-5D8A-4100-9DBC-CCDF73F3E9C4}" type="datetimeFigureOut">
              <a:rPr lang="es-EC" smtClean="0"/>
              <a:pPr/>
              <a:t>22/08/2012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85F4-59F7-4898-8D0B-21E20E606F87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DF07-5D8A-4100-9DBC-CCDF73F3E9C4}" type="datetimeFigureOut">
              <a:rPr lang="es-EC" smtClean="0"/>
              <a:pPr/>
              <a:t>22/08/2012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85F4-59F7-4898-8D0B-21E20E606F87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DF07-5D8A-4100-9DBC-CCDF73F3E9C4}" type="datetimeFigureOut">
              <a:rPr lang="es-EC" smtClean="0"/>
              <a:pPr/>
              <a:t>22/08/2012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85F4-59F7-4898-8D0B-21E20E606F87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DF07-5D8A-4100-9DBC-CCDF73F3E9C4}" type="datetimeFigureOut">
              <a:rPr lang="es-EC" smtClean="0"/>
              <a:pPr/>
              <a:t>22/08/2012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85F4-59F7-4898-8D0B-21E20E606F87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DF07-5D8A-4100-9DBC-CCDF73F3E9C4}" type="datetimeFigureOut">
              <a:rPr lang="es-EC" smtClean="0"/>
              <a:pPr/>
              <a:t>22/08/2012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85F4-59F7-4898-8D0B-21E20E606F87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DF07-5D8A-4100-9DBC-CCDF73F3E9C4}" type="datetimeFigureOut">
              <a:rPr lang="es-EC" smtClean="0"/>
              <a:pPr/>
              <a:t>22/08/2012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85F4-59F7-4898-8D0B-21E20E606F87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DF07-5D8A-4100-9DBC-CCDF73F3E9C4}" type="datetimeFigureOut">
              <a:rPr lang="es-EC" smtClean="0"/>
              <a:pPr/>
              <a:t>22/08/2012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85F4-59F7-4898-8D0B-21E20E606F87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DF07-5D8A-4100-9DBC-CCDF73F3E9C4}" type="datetimeFigureOut">
              <a:rPr lang="es-EC" smtClean="0"/>
              <a:pPr/>
              <a:t>22/08/2012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85F4-59F7-4898-8D0B-21E20E606F87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2DF07-5D8A-4100-9DBC-CCDF73F3E9C4}" type="datetimeFigureOut">
              <a:rPr lang="es-EC" smtClean="0"/>
              <a:pPr/>
              <a:t>22/08/2012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285F4-59F7-4898-8D0B-21E20E606F87}" type="slidenum">
              <a:rPr lang="es-EC" smtClean="0"/>
              <a:pPr/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ammolinaf@corporacongpf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071546"/>
            <a:ext cx="7772400" cy="1470025"/>
          </a:xfrm>
        </p:spPr>
        <p:txBody>
          <a:bodyPr>
            <a:normAutofit/>
          </a:bodyPr>
          <a:lstStyle/>
          <a:p>
            <a:r>
              <a:rPr lang="es-EC" sz="4800" b="1" dirty="0" smtClean="0"/>
              <a:t>SEGURIDAD CIUDADANA</a:t>
            </a:r>
            <a:endParaRPr lang="es-EC" sz="4800" b="1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571744"/>
            <a:ext cx="6400800" cy="900122"/>
          </a:xfrm>
        </p:spPr>
        <p:txBody>
          <a:bodyPr>
            <a:normAutofit/>
          </a:bodyPr>
          <a:lstStyle/>
          <a:p>
            <a:r>
              <a:rPr lang="es-EC" sz="3600" b="1" i="1" dirty="0" smtClean="0">
                <a:solidFill>
                  <a:schemeClr val="tx1"/>
                </a:solidFill>
              </a:rPr>
              <a:t>¿COMPROMISO DE TODOS?</a:t>
            </a:r>
            <a:endParaRPr lang="es-EC" sz="3600" b="1" i="1" dirty="0">
              <a:solidFill>
                <a:schemeClr val="tx1"/>
              </a:solidFill>
            </a:endParaRPr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1357290" y="5172084"/>
            <a:ext cx="7535190" cy="16859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C" sz="17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Ana María Molina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C" sz="1700" b="1" i="1" dirty="0" smtClean="0">
                <a:solidFill>
                  <a:schemeClr val="tx1">
                    <a:tint val="75000"/>
                  </a:schemeClr>
                </a:solidFill>
              </a:rPr>
              <a:t>Corporación GPF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C" sz="1700" b="1" i="1" dirty="0" smtClean="0">
                <a:solidFill>
                  <a:schemeClr val="tx1">
                    <a:tint val="75000"/>
                  </a:schemeClr>
                </a:solidFill>
              </a:rPr>
              <a:t>Mesa de Seguridad Ciudadana de </a:t>
            </a:r>
            <a:r>
              <a:rPr lang="es-EC" sz="1700" b="1" i="1" dirty="0" smtClean="0">
                <a:solidFill>
                  <a:schemeClr val="tx1">
                    <a:tint val="75000"/>
                  </a:schemeClr>
                </a:solidFill>
              </a:rPr>
              <a:t>Quito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C" sz="1700" b="1" i="1" dirty="0" smtClean="0">
                <a:solidFill>
                  <a:schemeClr val="tx1">
                    <a:tint val="75000"/>
                  </a:schemeClr>
                </a:solidFill>
                <a:hlinkClick r:id="rId2"/>
              </a:rPr>
              <a:t>ammolinaf@corporacongpf.com</a:t>
            </a:r>
            <a:endParaRPr lang="es-EC" sz="1700" b="1" i="1" dirty="0" smtClean="0">
              <a:solidFill>
                <a:schemeClr val="tx1">
                  <a:tint val="75000"/>
                </a:schemeClr>
              </a:solidFill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C" sz="1700" b="1" i="1" dirty="0" smtClean="0">
                <a:solidFill>
                  <a:schemeClr val="tx1">
                    <a:tint val="75000"/>
                  </a:schemeClr>
                </a:solidFill>
              </a:rPr>
              <a:t>Cel. </a:t>
            </a:r>
            <a:r>
              <a:rPr lang="es-EC" sz="1700" b="1" i="1" smtClean="0">
                <a:solidFill>
                  <a:schemeClr val="tx1">
                    <a:tint val="75000"/>
                  </a:schemeClr>
                </a:solidFill>
              </a:rPr>
              <a:t>09-2750884</a:t>
            </a:r>
            <a:endParaRPr lang="es-EC" sz="1700" b="1" i="1" dirty="0" smtClean="0">
              <a:solidFill>
                <a:schemeClr val="tx1">
                  <a:tint val="75000"/>
                </a:schemeClr>
              </a:solidFill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EC" sz="1700" b="1" i="1" dirty="0" smtClean="0">
              <a:solidFill>
                <a:schemeClr val="tx1">
                  <a:tint val="75000"/>
                </a:schemeClr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EC" sz="2000" b="1" i="1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dirty="0" smtClean="0"/>
              <a:t/>
            </a:r>
            <a:br>
              <a:rPr lang="es-EC" dirty="0" smtClean="0"/>
            </a:br>
            <a:r>
              <a:rPr lang="es-EC" b="1" i="1" dirty="0" smtClean="0"/>
              <a:t>Algunas pistas …</a:t>
            </a:r>
            <a:br>
              <a:rPr lang="es-EC" b="1" i="1" dirty="0" smtClean="0"/>
            </a:br>
            <a:endParaRPr lang="es-EC" b="1" i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46243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es-EC" i="1" dirty="0" smtClean="0"/>
              <a:t>Incremento delincuencia común, narcotráfico y </a:t>
            </a:r>
            <a:r>
              <a:rPr lang="es-EC" i="1" dirty="0" err="1" smtClean="0"/>
              <a:t>sicariato</a:t>
            </a:r>
            <a:r>
              <a:rPr lang="es-EC" i="1" dirty="0" smtClean="0"/>
              <a:t> </a:t>
            </a:r>
          </a:p>
          <a:p>
            <a:pPr>
              <a:buFont typeface="Wingdings" pitchFamily="2" charset="2"/>
              <a:buChar char="§"/>
            </a:pPr>
            <a:r>
              <a:rPr lang="es-EC" i="1" dirty="0" smtClean="0"/>
              <a:t>Crimen organizado moviliza USD 1 Billón/ano (aprox.)</a:t>
            </a:r>
          </a:p>
          <a:p>
            <a:pPr>
              <a:buFont typeface="Wingdings" pitchFamily="2" charset="2"/>
              <a:buChar char="§"/>
            </a:pPr>
            <a:r>
              <a:rPr lang="es-EC" i="1" dirty="0" smtClean="0"/>
              <a:t>Sistema policial, fiscal, judicial y penitenciario PRECARIO</a:t>
            </a:r>
          </a:p>
          <a:p>
            <a:pPr>
              <a:buFont typeface="Wingdings" pitchFamily="2" charset="2"/>
              <a:buChar char="§"/>
            </a:pPr>
            <a:r>
              <a:rPr lang="es-EC" i="1" dirty="0" smtClean="0"/>
              <a:t>Impunidad: 2% (Fiscalía General)</a:t>
            </a:r>
          </a:p>
          <a:p>
            <a:pPr>
              <a:buFont typeface="Wingdings" pitchFamily="2" charset="2"/>
              <a:buChar char="§"/>
            </a:pPr>
            <a:r>
              <a:rPr lang="es-EC" i="1" dirty="0" smtClean="0"/>
              <a:t>5/10 ecuatoriano confía en la Policía Nacional (GFK, Estudio de Inseguridad, 2012).  </a:t>
            </a:r>
            <a:endParaRPr lang="es-EC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dirty="0" smtClean="0"/>
              <a:t/>
            </a:r>
            <a:br>
              <a:rPr lang="es-EC" dirty="0" smtClean="0"/>
            </a:br>
            <a:r>
              <a:rPr lang="es-EC" b="1" i="1" dirty="0" smtClean="0"/>
              <a:t>Algunas pistas …</a:t>
            </a:r>
            <a:br>
              <a:rPr lang="es-EC" b="1" i="1" dirty="0" smtClean="0"/>
            </a:b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069160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es-EC" sz="4600" i="1" dirty="0" smtClean="0"/>
              <a:t>Colombia, México y Venezuela son lo países con mayor violencia en la región.</a:t>
            </a:r>
          </a:p>
          <a:p>
            <a:pPr>
              <a:buFont typeface="Wingdings" pitchFamily="2" charset="2"/>
              <a:buChar char="§"/>
            </a:pPr>
            <a:endParaRPr lang="es-EC" sz="4600" i="1" dirty="0" smtClean="0"/>
          </a:p>
          <a:p>
            <a:pPr>
              <a:buFont typeface="Wingdings" pitchFamily="2" charset="2"/>
              <a:buChar char="§"/>
            </a:pPr>
            <a:r>
              <a:rPr lang="es-EC" sz="4600" i="1" dirty="0" smtClean="0"/>
              <a:t>¿Conocían que Ecuador es el país con más delitos, de asalto a mano armada en la vía pública (Ecuador 9,70% vs. Venezuela 5%)?</a:t>
            </a:r>
          </a:p>
          <a:p>
            <a:pPr>
              <a:buFont typeface="Wingdings" pitchFamily="2" charset="2"/>
              <a:buChar char="§"/>
            </a:pPr>
            <a:endParaRPr lang="es-EC" sz="4600" i="1" dirty="0" smtClean="0"/>
          </a:p>
          <a:p>
            <a:pPr>
              <a:buFont typeface="Wingdings" pitchFamily="2" charset="2"/>
              <a:buChar char="§"/>
            </a:pPr>
            <a:r>
              <a:rPr lang="es-EC" sz="4600" i="1" dirty="0" smtClean="0"/>
              <a:t>Y que el 47% incluye agresión física.</a:t>
            </a:r>
          </a:p>
          <a:p>
            <a:pPr>
              <a:buNone/>
            </a:pPr>
            <a:endParaRPr lang="es-EC" dirty="0" smtClean="0"/>
          </a:p>
          <a:p>
            <a:pPr>
              <a:buNone/>
            </a:pPr>
            <a:endParaRPr lang="es-EC" dirty="0" smtClean="0"/>
          </a:p>
          <a:p>
            <a:pPr algn="r">
              <a:buNone/>
            </a:pPr>
            <a:r>
              <a:rPr lang="es-EC" dirty="0" smtClean="0"/>
              <a:t> </a:t>
            </a:r>
          </a:p>
          <a:p>
            <a:pPr algn="r">
              <a:buNone/>
            </a:pPr>
            <a:r>
              <a:rPr lang="es-EC" dirty="0" smtClean="0"/>
              <a:t>(GFK, Estudio de Inseguridad, 2012)</a:t>
            </a:r>
            <a:endParaRPr lang="es-EC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4000" b="1" i="1" dirty="0" smtClean="0"/>
              <a:t>¿Qué dice nuestra Constitución?</a:t>
            </a:r>
            <a:endParaRPr lang="es-EC" sz="4000" b="1" i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28662" y="1500174"/>
            <a:ext cx="8215338" cy="500063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s-EC" sz="2000" b="1" i="1" dirty="0"/>
              <a:t>Art. 3.-</a:t>
            </a:r>
          </a:p>
          <a:p>
            <a:pPr>
              <a:buNone/>
            </a:pPr>
            <a:r>
              <a:rPr lang="es-EC" sz="2000" i="1" dirty="0"/>
              <a:t>Son deberes primordiales del Estado</a:t>
            </a:r>
            <a:r>
              <a:rPr lang="es-EC" sz="2000" i="1" dirty="0" smtClean="0"/>
              <a:t>:</a:t>
            </a:r>
          </a:p>
          <a:p>
            <a:endParaRPr lang="es-EC" sz="2000" i="1" dirty="0"/>
          </a:p>
          <a:p>
            <a:pPr>
              <a:buNone/>
            </a:pPr>
            <a:r>
              <a:rPr lang="es-EC" sz="2000" b="1" i="1" dirty="0" smtClean="0"/>
              <a:t>1</a:t>
            </a:r>
            <a:r>
              <a:rPr lang="es-EC" sz="2000" b="1" i="1" dirty="0"/>
              <a:t>. Garantizar sin discriminación alguna el efectivo goce de los derechos</a:t>
            </a:r>
          </a:p>
          <a:p>
            <a:pPr>
              <a:buNone/>
            </a:pPr>
            <a:r>
              <a:rPr lang="es-EC" sz="2000" b="1" i="1" dirty="0"/>
              <a:t>establecidos en la Constitución y en los instrumentos internacionales,</a:t>
            </a:r>
          </a:p>
          <a:p>
            <a:pPr>
              <a:buNone/>
            </a:pPr>
            <a:r>
              <a:rPr lang="es-EC" sz="2000" b="1" i="1" dirty="0"/>
              <a:t>en particular </a:t>
            </a:r>
            <a:r>
              <a:rPr lang="es-EC" sz="2000" i="1" dirty="0"/>
              <a:t>la educación, la salud, la alimentación</a:t>
            </a:r>
            <a:r>
              <a:rPr lang="es-EC" sz="2000" b="1" i="1" dirty="0"/>
              <a:t>, la seguridad</a:t>
            </a:r>
          </a:p>
          <a:p>
            <a:pPr>
              <a:buNone/>
            </a:pPr>
            <a:r>
              <a:rPr lang="es-EC" sz="2000" b="1" i="1" dirty="0"/>
              <a:t>social</a:t>
            </a:r>
            <a:r>
              <a:rPr lang="es-EC" sz="2000" i="1" dirty="0"/>
              <a:t> y el agua para sus habitantes</a:t>
            </a:r>
            <a:r>
              <a:rPr lang="es-EC" sz="2000" i="1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>
              <a:buNone/>
            </a:pPr>
            <a:endParaRPr lang="es-EC" sz="2000" i="1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buNone/>
            </a:pPr>
            <a:r>
              <a:rPr lang="es-EC" sz="2000" b="1" i="1" dirty="0" smtClean="0"/>
              <a:t>8</a:t>
            </a:r>
            <a:r>
              <a:rPr lang="es-EC" sz="2000" b="1" i="1" dirty="0"/>
              <a:t>. Garantizar a sus habitantes el derecho a una cultura de paz, a la</a:t>
            </a:r>
          </a:p>
          <a:p>
            <a:pPr>
              <a:buNone/>
            </a:pPr>
            <a:r>
              <a:rPr lang="es-EC" sz="2000" b="1" i="1" dirty="0"/>
              <a:t>seguridad integral y a vivir en una sociedad democrática y libre de</a:t>
            </a:r>
          </a:p>
          <a:p>
            <a:pPr>
              <a:buNone/>
            </a:pPr>
            <a:r>
              <a:rPr lang="es-EC" sz="2000" b="1" i="1" dirty="0"/>
              <a:t>corrupción.</a:t>
            </a:r>
          </a:p>
          <a:p>
            <a:pPr>
              <a:buNone/>
            </a:pPr>
            <a:endParaRPr lang="es-EC" sz="180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4000" b="1" i="1" dirty="0" smtClean="0"/>
              <a:t>Seguridad Ciudadana </a:t>
            </a:r>
            <a:r>
              <a:rPr lang="es-EC" sz="2800" i="1" dirty="0" smtClean="0"/>
              <a:t>(</a:t>
            </a:r>
            <a:r>
              <a:rPr lang="es-EC" sz="2800" dirty="0" err="1" smtClean="0"/>
              <a:t>Wikipedia</a:t>
            </a:r>
            <a:r>
              <a:rPr lang="es-EC" sz="2800" dirty="0" smtClean="0"/>
              <a:t>)</a:t>
            </a:r>
            <a:endParaRPr lang="es-EC" sz="2800" dirty="0"/>
          </a:p>
        </p:txBody>
      </p:sp>
      <p:sp>
        <p:nvSpPr>
          <p:cNvPr id="4" name="3 Rectángulo"/>
          <p:cNvSpPr/>
          <p:nvPr/>
        </p:nvSpPr>
        <p:spPr>
          <a:xfrm>
            <a:off x="1428728" y="2465856"/>
            <a:ext cx="607223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i="1" dirty="0" smtClean="0"/>
              <a:t>“…la acción integrada que desarrolla el Estado, con la colaboración de la ciudadanía, destinada a asegurar su convivencia pacífica, la erradicación de la violencia, y la utilización pacífica de las vías y espacios públicos. </a:t>
            </a:r>
          </a:p>
          <a:p>
            <a:endParaRPr lang="es-EC" sz="2400" i="1" dirty="0" smtClean="0"/>
          </a:p>
          <a:p>
            <a:r>
              <a:rPr lang="es-EC" sz="2400" i="1" dirty="0" smtClean="0"/>
              <a:t> contribuir a la prevención de la comisión de delitos y faltas”</a:t>
            </a:r>
            <a:endParaRPr lang="es-EC" sz="240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4000" b="1" i="1" dirty="0" smtClean="0"/>
              <a:t>Ley de Seguridad Nacional (2008)</a:t>
            </a:r>
            <a:endParaRPr lang="es-EC" sz="4000" b="1" i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85786" y="3357562"/>
            <a:ext cx="3900486" cy="2428892"/>
          </a:xfrm>
        </p:spPr>
        <p:txBody>
          <a:bodyPr>
            <a:normAutofit fontScale="32500" lnSpcReduction="20000"/>
          </a:bodyPr>
          <a:lstStyle/>
          <a:p>
            <a:endParaRPr lang="es-EC" dirty="0" smtClean="0"/>
          </a:p>
          <a:p>
            <a:pPr>
              <a:buNone/>
            </a:pPr>
            <a:endParaRPr lang="es-EC" i="1" dirty="0" smtClean="0"/>
          </a:p>
          <a:p>
            <a:pPr algn="ctr">
              <a:buNone/>
            </a:pPr>
            <a:endParaRPr lang="es-EC" i="1" dirty="0" smtClean="0"/>
          </a:p>
          <a:p>
            <a:pPr>
              <a:buFont typeface="Wingdings" pitchFamily="2" charset="2"/>
              <a:buChar char="q"/>
            </a:pPr>
            <a:r>
              <a:rPr lang="es-EC" sz="9600" i="1" dirty="0" smtClean="0"/>
              <a:t>FF.AA. se debe al Estado</a:t>
            </a:r>
          </a:p>
          <a:p>
            <a:pPr>
              <a:buFont typeface="Wingdings" pitchFamily="2" charset="2"/>
              <a:buChar char="q"/>
            </a:pPr>
            <a:r>
              <a:rPr lang="es-EC" sz="9600" i="1" dirty="0" smtClean="0"/>
              <a:t>Policía Nacional se debe a la ciudadanía</a:t>
            </a:r>
          </a:p>
        </p:txBody>
      </p:sp>
      <p:pic>
        <p:nvPicPr>
          <p:cNvPr id="4" name="Imagen 3" descr="SeguridadCiudadan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2" y="2786058"/>
            <a:ext cx="3766702" cy="3600400"/>
          </a:xfrm>
          <a:prstGeom prst="rect">
            <a:avLst/>
          </a:prstGeom>
        </p:spPr>
      </p:pic>
      <p:sp>
        <p:nvSpPr>
          <p:cNvPr id="5" name="2 Marcador de contenido"/>
          <p:cNvSpPr txBox="1">
            <a:spLocks/>
          </p:cNvSpPr>
          <p:nvPr/>
        </p:nvSpPr>
        <p:spPr>
          <a:xfrm>
            <a:off x="609600" y="928670"/>
            <a:ext cx="8229600" cy="17145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C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C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es-EC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Estado constitucional enfoca justicia en acciones preventivas y garantiza protección de derechos a la ciudadanía.. (debería)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EC" sz="32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b="11930"/>
          <a:stretch>
            <a:fillRect/>
          </a:stretch>
        </p:blipFill>
        <p:spPr bwMode="auto">
          <a:xfrm rot="5400000">
            <a:off x="2302875" y="1089613"/>
            <a:ext cx="4394235" cy="547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1979712" y="476672"/>
            <a:ext cx="5063822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3100" b="1" i="1" dirty="0" smtClean="0"/>
              <a:t>Policía Nacional </a:t>
            </a:r>
          </a:p>
          <a:p>
            <a:pPr algn="ctr"/>
            <a:r>
              <a:rPr lang="es-EC" sz="3100" b="1" i="1" dirty="0" smtClean="0"/>
              <a:t>con nuevo Modelo de Gestión</a:t>
            </a:r>
            <a:endParaRPr lang="es-EC" sz="3100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b="1" i="1" dirty="0" smtClean="0"/>
              <a:t>Policía Nacional: </a:t>
            </a:r>
            <a:br>
              <a:rPr lang="es-EC" b="1" i="1" dirty="0" smtClean="0"/>
            </a:br>
            <a:r>
              <a:rPr lang="es-EC" b="1" i="1" dirty="0" smtClean="0"/>
              <a:t>Nuevo Modelo de Gestión </a:t>
            </a:r>
            <a:endParaRPr lang="es-EC" b="1" i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332061"/>
            <a:ext cx="4043362" cy="3025765"/>
          </a:xfrm>
        </p:spPr>
        <p:txBody>
          <a:bodyPr>
            <a:normAutofit fontScale="92500"/>
          </a:bodyPr>
          <a:lstStyle/>
          <a:p>
            <a:r>
              <a:rPr lang="es-EC" i="1" dirty="0" smtClean="0"/>
              <a:t>Policía preventiva: Policía Comunitaria</a:t>
            </a:r>
          </a:p>
          <a:p>
            <a:r>
              <a:rPr lang="es-EC" i="1" dirty="0" smtClean="0"/>
              <a:t>Policía Judicial: Investigación Criminal</a:t>
            </a:r>
          </a:p>
          <a:p>
            <a:r>
              <a:rPr lang="es-EC" i="1" dirty="0" smtClean="0"/>
              <a:t>Inteligencia Criminal (GOE, GIR…)</a:t>
            </a:r>
            <a:endParaRPr lang="es-EC" i="1" dirty="0"/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4857752" y="2428869"/>
            <a:ext cx="3786214" cy="3500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C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218" name="Picture 2" descr="http://t0.gstatic.com/images?q=tbn:ANd9GcQ0r_a9mtLCaruiGOS6Jx63BD0Fi7rSwrdjzg3SYATdTpwoB4A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2500306"/>
            <a:ext cx="3143272" cy="321471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b="1" i="1" dirty="0" smtClean="0"/>
              <a:t>Casos de Estudio </a:t>
            </a:r>
            <a:endParaRPr lang="es-EC" b="1" i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2214578"/>
          </a:xfrm>
        </p:spPr>
        <p:txBody>
          <a:bodyPr>
            <a:normAutofit fontScale="85000" lnSpcReduction="20000"/>
          </a:bodyPr>
          <a:lstStyle/>
          <a:p>
            <a:r>
              <a:rPr lang="es-EC" i="1" dirty="0" smtClean="0"/>
              <a:t>Escalada de violencia en Colombia, Venezuela y México </a:t>
            </a:r>
          </a:p>
          <a:p>
            <a:endParaRPr lang="es-EC" i="1" dirty="0" smtClean="0"/>
          </a:p>
          <a:p>
            <a:pPr algn="ctr">
              <a:buNone/>
            </a:pPr>
            <a:r>
              <a:rPr lang="es-EC" sz="4800" i="1" dirty="0" smtClean="0"/>
              <a:t>Común denominador: </a:t>
            </a:r>
          </a:p>
          <a:p>
            <a:pPr algn="ctr">
              <a:buNone/>
            </a:pPr>
            <a:r>
              <a:rPr lang="es-EC" sz="4800" i="1" u="sng" dirty="0" smtClean="0"/>
              <a:t>indiferencia ciudadana</a:t>
            </a:r>
            <a:endParaRPr lang="es-EC" sz="4800" i="1" u="sng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3714752"/>
            <a:ext cx="2857521" cy="2857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b="1" i="1" dirty="0" smtClean="0"/>
              <a:t>La Teoría de la “ventana rota”</a:t>
            </a:r>
            <a:br>
              <a:rPr lang="es-EC" b="1" i="1" dirty="0" smtClean="0"/>
            </a:br>
            <a:r>
              <a:rPr lang="es-EC" sz="2200" i="1" dirty="0" smtClean="0"/>
              <a:t>Wilson &amp; </a:t>
            </a:r>
            <a:r>
              <a:rPr lang="es-EC" sz="2200" i="1" dirty="0" err="1" smtClean="0"/>
              <a:t>Kelling</a:t>
            </a:r>
            <a:r>
              <a:rPr lang="es-EC" sz="2200" i="1" dirty="0" smtClean="0"/>
              <a:t> 1982</a:t>
            </a:r>
            <a:endParaRPr lang="es-EC" sz="2200" i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158" y="1285860"/>
            <a:ext cx="4143404" cy="416877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dirty="0" smtClean="0"/>
              <a:t>	</a:t>
            </a:r>
          </a:p>
          <a:p>
            <a:pPr>
              <a:buNone/>
            </a:pPr>
            <a:r>
              <a:rPr lang="es-EC" sz="3000" dirty="0" smtClean="0"/>
              <a:t>	Barrios descuidados</a:t>
            </a:r>
          </a:p>
          <a:p>
            <a:pPr>
              <a:buNone/>
            </a:pPr>
            <a:r>
              <a:rPr lang="es-EC" sz="3000" dirty="0" smtClean="0"/>
              <a:t>	(sin iluminación, con basura, grafitis, áreas públicas abandonadas) son vulnerables a la delincuencia/violencia</a:t>
            </a:r>
            <a:endParaRPr lang="es-EC" sz="3000" i="1" dirty="0"/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4429124" y="1714488"/>
            <a:ext cx="454342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EC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266" name="Picture 2" descr="https://encrypted-tbn3.google.com/images?q=tbn:ANd9GcQLZiko0emR4Ho3w-nDqrF_5LhOXnyv3PxiQDdqkkIQWrYn_6Y_B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000240"/>
            <a:ext cx="3929090" cy="385765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1766"/>
          <a:stretch>
            <a:fillRect/>
          </a:stretch>
        </p:blipFill>
        <p:spPr bwMode="auto">
          <a:xfrm>
            <a:off x="714348" y="1500174"/>
            <a:ext cx="3929090" cy="4449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5072066" y="1214422"/>
            <a:ext cx="381984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sz="2800" dirty="0" smtClean="0"/>
          </a:p>
          <a:p>
            <a:pPr>
              <a:buFont typeface="Arial" pitchFamily="34" charset="0"/>
              <a:buChar char="•"/>
            </a:pPr>
            <a:r>
              <a:rPr lang="es-EC" sz="2800" i="1" dirty="0" smtClean="0"/>
              <a:t>Prevención del delito</a:t>
            </a:r>
          </a:p>
          <a:p>
            <a:pPr>
              <a:buFont typeface="Arial" pitchFamily="34" charset="0"/>
              <a:buChar char="•"/>
            </a:pPr>
            <a:r>
              <a:rPr lang="es-EC" sz="2800" i="1" dirty="0" smtClean="0"/>
              <a:t>Parar vandalismo y escalada criminal</a:t>
            </a:r>
          </a:p>
          <a:p>
            <a:pPr>
              <a:buFont typeface="Arial" pitchFamily="34" charset="0"/>
              <a:buChar char="•"/>
            </a:pPr>
            <a:r>
              <a:rPr lang="es-EC" sz="2800" i="1" dirty="0" smtClean="0"/>
              <a:t>Caso NYC /Comisario </a:t>
            </a:r>
            <a:r>
              <a:rPr lang="es-EC" sz="2800" i="1" dirty="0" err="1" smtClean="0"/>
              <a:t>Branton</a:t>
            </a:r>
            <a:endParaRPr lang="es-EC" sz="2800" i="1" dirty="0" smtClean="0"/>
          </a:p>
          <a:p>
            <a:pPr>
              <a:buFont typeface="Arial" pitchFamily="34" charset="0"/>
              <a:buChar char="•"/>
            </a:pPr>
            <a:r>
              <a:rPr lang="es-EC" sz="2800" i="1" dirty="0" smtClean="0"/>
              <a:t>Motivó la introducción de reformas criminales en NYC, Singapur, Colombia </a:t>
            </a:r>
          </a:p>
          <a:p>
            <a:endParaRPr lang="es-EC" sz="2800" dirty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s-EC" b="1" i="1" dirty="0" smtClean="0"/>
              <a:t>La Teoría de la “ventana rota”</a:t>
            </a:r>
            <a:br>
              <a:rPr lang="es-EC" b="1" i="1" dirty="0" smtClean="0"/>
            </a:br>
            <a:r>
              <a:rPr lang="es-EC" sz="2200" i="1" dirty="0" smtClean="0"/>
              <a:t>Wilson &amp; </a:t>
            </a:r>
            <a:r>
              <a:rPr lang="es-EC" sz="2200" i="1" dirty="0" err="1" smtClean="0"/>
              <a:t>Kelling</a:t>
            </a:r>
            <a:r>
              <a:rPr lang="es-EC" sz="2200" i="1" dirty="0" smtClean="0"/>
              <a:t> 1982</a:t>
            </a:r>
            <a:endParaRPr lang="es-EC" sz="2200" i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785786" y="5929330"/>
            <a:ext cx="3876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Diario El Comercio – 20 de Agosto 2012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/>
          </a:bodyPr>
          <a:lstStyle/>
          <a:p>
            <a:r>
              <a:rPr lang="es-EC" sz="4000" b="1" i="1" dirty="0" smtClean="0"/>
              <a:t>¿Quienes somos?</a:t>
            </a:r>
            <a:endParaRPr lang="es-EC" sz="4000" b="1" i="1" dirty="0"/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214422"/>
            <a:ext cx="8358246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b="1" i="1" dirty="0" smtClean="0"/>
              <a:t>Casos de Éxito </a:t>
            </a:r>
            <a:endParaRPr lang="es-EC" b="1" i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4972056" cy="4525963"/>
          </a:xfrm>
        </p:spPr>
        <p:txBody>
          <a:bodyPr>
            <a:normAutofit/>
          </a:bodyPr>
          <a:lstStyle/>
          <a:p>
            <a:r>
              <a:rPr lang="es-EC" i="1" dirty="0" smtClean="0"/>
              <a:t>Barrio Quito Tenis</a:t>
            </a:r>
          </a:p>
          <a:p>
            <a:r>
              <a:rPr lang="es-EC" i="1" dirty="0" smtClean="0"/>
              <a:t>Campaña “Por la Paz”</a:t>
            </a:r>
          </a:p>
          <a:p>
            <a:r>
              <a:rPr lang="es-EC" i="1" dirty="0" smtClean="0"/>
              <a:t>Centro de Estudios Seguridad Ciudadana: </a:t>
            </a:r>
            <a:r>
              <a:rPr lang="es-EC" i="1" dirty="0" err="1" smtClean="0"/>
              <a:t>Camara</a:t>
            </a:r>
            <a:r>
              <a:rPr lang="es-EC" i="1" dirty="0" smtClean="0"/>
              <a:t> de Comercio de Bogotá y U. de Chile</a:t>
            </a:r>
          </a:p>
          <a:p>
            <a:r>
              <a:rPr lang="es-EC" i="1" dirty="0" smtClean="0"/>
              <a:t>Alcalde A. </a:t>
            </a:r>
            <a:r>
              <a:rPr lang="es-EC" i="1" dirty="0" err="1" smtClean="0"/>
              <a:t>Mokus</a:t>
            </a:r>
            <a:r>
              <a:rPr lang="es-EC" i="1" dirty="0" smtClean="0"/>
              <a:t> “Cultura Ciudadana”</a:t>
            </a: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5253070" y="1752600"/>
            <a:ext cx="35337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C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22" name="Picture 2" descr="http://t0.gstatic.com/images?q=tbn:ANd9GcSPVd7_dKvgLVACkcULg2knhGSIx76CUsNCYX3aNc8RMikpy4iAK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1428736"/>
            <a:ext cx="2214578" cy="1066801"/>
          </a:xfrm>
          <a:prstGeom prst="rect">
            <a:avLst/>
          </a:prstGeom>
          <a:noFill/>
        </p:spPr>
      </p:pic>
      <p:sp>
        <p:nvSpPr>
          <p:cNvPr id="5124" name="AutoShape 4" descr="data:image/jpeg;base64,/9j/4AAQSkZJRgABAQAAAQABAAD/2wCEAAkGBhQSEBUUExQVFBUVGBQVFBUVFBgWFBUVFRQVFxQVFxcXHCgeFxojGRYXHy8gIycpLCwsFR4xNTAqNSYsLCkBCQoKDgwOGA8PGiwcHBwpKS0sLCwsLCksLCksLCwsKSkpLCksKSkpKSkpLCksKSksLCwpLCwpKSkpLCwsKSwpLP/AABEIAL0BCwMBIgACEQEDEQH/xAAcAAABBQEBAQAAAAAAAAAAAAADAQIEBQYHAAj/xABGEAACAQIEAwUFBQYCCQQDAAABAhEAAwQSITEFQVEGImFxgRMykaGxB0JSwdEUI2KC4fBy8RUzU4OSosLD0iRDsrMWc6P/xAAaAQADAQEBAQAAAAAAAAAAAAABAgMABAUG/8QAJxEAAgICAgIBBAIDAAAAAAAAAAECEQMhEjFBUQQiQmGREzJxocH/2gAMAwEAAhEDEQA/AOc4TGh9tD0/St92W7fFItYklk2W5uy9A34h47jxrC9oux17BNmPftzpcXl/iH3T8qi4TiM6Nv1/WjKPhmT9HYuzPDFHFXu2yChtu2moJcoAVPjrW4J3U85g1xHsr2rfBv7ue20Zl5iJgoeR122Pzrs3CeL28TaFy0wYH4q3RhuDU6pFLsl2VIEHcUHHcOS772jAEK43E7jxHUUa2TGuh6fp4USaR7CrRU8C4a1r2obcuIPIgW1AI8N6XtEk4dxyaAfWrMtuOYj5j+lVvaBv3B/xLSSVRpDp8pWwXBrz2j7C62Y722P3hHu6bHw/UVb3RpQsfhVuLlOh0KsNwY3FCweJZkKvGdDDR8jHiIMjQz6UzF8kHihhrUc3afL2Tn6gUBl1qRxP37P+N/8A6noLCovsvHoXLSgV6KcorBPAU7LSgU6KwDy0teivRRALS5aVRTwKwLPW1p6rSLRQKwBuWmXLcipAWvZKItkrAtKIfAUR1/ShYD3B4Ej51JvDvH+96suib7BgU5RMjwNeA1pmIxaWQ1y4wREkszGABRAxY0Px+dDYVzPF9s8djbrDB/ubAlQ5C5mAMZszAxpyG3WqLimKx+GYj9pvMT7zZzlPx50tofhKro7RGvnQXt71wXB9t8bh73tPbPcggujsWRhzGp7vmIru3COIJiLVu6mq3UDDw8D4gyD4g0JIVMC60OpeISo0VIqjOY9gq6gGQwggEHzB5dfOsT2m+zAOPa4OFJEmyT3SefszyPgdPKtaCwUi4SdWa2zayGglPQgRtUzDOFQuO8CwXfTbf4QPSvWkrOJHCbd57TFLikFTDIwhlPrWi7PdoruGuC7YaOTKfdYfhYf2RyrpHaLslYxykOMtxdBcX31PQ/iHgfSuT8d7NYjAXO+JQmFur/q38D+E+B9KhKNDpnc+zHa2zjE7vcuDV7ROo6sp5r4/ECr6vnDhvEyGVkYpcUyCDBB6g11vsd9oC4iLV8hL2ytslzw/hbw2PLpUXH0UTNFxND7WyUYK59qBOzwoYIw5jQnqIJG1ReM4oXMKTBUyMyt7ymDp4+BG4qP254othLDsNPbRP4GCMQfl9aZj+NJewsgjMYkDXQAmQen0qE3povBdM0xXQf4R9Kb7ITm5xBPUbj5z8aUNKoeqqfiBSudPWnZMq+Kp37X+J/8A6moD71I4p79n/E+n+6agsNalLstHoQU8U0GnigwsWKdSAUtYB4U8CmiiLRMKBTqSnCsKKoooFDWiCiBhFFPVaalFWmEHYcRmH8R+YBqRf5eQoSCCfQ/UflRbvujyNUj0I+xhrHfaqlxsNbRTFt7q+1I3yhC6j4r9K2DHSfjWX7acbwj4Z7Zv2i4GZRnB76GQNNp29aL/AAFVasw54yuHtA5eQW3bXSdOZ5CJJPnR+BceuYlvdQod45axsSTy5gVnuFcQDXG/aSpUiNJBHQA/KrvhuOspPsgqW53YwZ8jqfOuZxo71JSemScZ2OsNeW4AoEy6fdPl08tq0/ZHEG05tOdGYm3L5pMahQYIBEmOUGqj9tWNCPQzQMPjQ1wMIz2yGQnkVMjblqQeoJocjPGqaXk6NirdQSKyfCPtBvNbi+tprozghDlnKSAwXUwfL1rNX+12MLEm9kM+6E0HlptVv42zh5VoueFYprll1ddRKw3PTRvDXn4UHg+Oa2IKkoG7wMldREfE/SrwKSZJznaTuR0086CMICplFEiDBJVoACmDsdP616bjo5Uy0shbmZrbfeBbSDJExruDPyNJibKODauhWD5+6yjKUDNoZ8B8pr3AMMELAH3gkAnXu5hpVrcwwblrBAPMTp+dTehzkXar7L2tzdwcuu5szLr/APrJ94fwnXpNY/DY7k+40k6EEaQRyNfQL2GVoiVJUeQgDQDbXWs52s7A2cXLj91e5XANGjYXF+8PHcdeVI0GzOcK7Wrds/suO/eWjGS4dWTSBm6jX3tx4jYeKwV3h5kH22FfUMNSoI0M/nsayfEOG38Fc9nfSB90jVHA3KNz8tCOYFaDs52qNlcjfvbDaNbO6zuVnY+Gx+dc84WVhOjsHCL2fDWDIM2reoIP3FnbxqWRpXNcJcuYMe3wR9vhGMvY+9bPMpzU9Vrc8E4/axVr2ltpH3hsQehHI0owTH2pyn8LE/FWH51DerLEjumq16jLsrDo8lPUUwU8UBmOpaSlogFFPBodPFYzCCnCmA04VrFHrRBQgaIKYDDIaOgqNbNHSiIw33vMH5EfrWT7afaCuEi1aUXL25DGEQEGCY1J20086v8AjuKa1YZ0GZwrZR4ldPpXF8JwRrl1rmJYsSSSDzY7k+vLwplLirNGDk6QLiXaTE4uTeusyjXIoy2l/lG58TNZm7jtT9N/Kuj4kItllVFAjYCudYy1Daeo21psc+Q2XFwSB/tLdPl+tKmLYa/SmTOkD1k/U0jARBhT6fppVTnLnAdo2ylZ0+daLhWLXLmmZrn62iGOscxzB16itDwe4cuU7g/KufLBdo6sGR8qZScauF7zXRKEHuldGAB0M1Z2O1LZR7Rcz820E9DHWKmcSwsW26NIggaTsQdxry8arrOXKJA2FXg01olki1LZ2AXNBRFemZ+cRT79pwVKusEbQTv4hhy5EcpruZyoKesa/CpD405IYiCV1OjbkjX06cjUf5fWqPjnEWFxI1RCCTyLH+gNSnpDI2OFxsoS2sE66Sdeg84oWIxWkgbTmnTYxoduv9KqmudwMOmp30OoMDeCZ9KauJmy4+8AJBMaMRqCwIIOuuvOp1QwuPwa4hTbuIt22feQjvqeTAaEETowrmnaHsW+GJu4ctdtbkQTctjo4Hvr4jXw510gYgEhlE7xEjSY5HTrHgTQsS85pbKckZtlAGc5iRsdDPlWqzHNOz3aR7L5rZ3jMh1Rx/fPcVqkwgvf+qwDezvLrdsEwG66bGeux8DVTxfsp7RzlHs70F88AWrokQWy6K5kd5dDOo51n+Fcae1cBk27i7Nz8m5EH4Gozh5Q8ZVo632d7WLiVZG7l1dGtnRgecTy0qyeqDs12gtX2MqlvEEANAH7wDmp39Kv3rmn2dMao8tOFMFOBoDBBXhSClFYAtKDSV6sYeDT1agg04GsYODT1NABp6miKSAaPbNRFNSLTURGScR7nl/UfnXGMXxBLYzXW1bkNyTqYA8TXWuOXHGDvm2Mzi1cKjqwUxXCOJcOeFukst0qp05SNQOlZr2PibV12Xlritu4IVp8CCPrVVxfgQILqYO5B1Bj6UfBYQtEuSABOYzJgddRVubQy5dwRSXxejp48l9RggqgifhvPQCpeF7PM5ZmXJl+6WE67cjO/hVvZ4WUultAfu848unP4VIyMRIYnNmBHLopE6jy20qjyt9EYfHX3GK4naey7ISGA2OuxAI05aEUuExTwIcg6xHL+/zqHxjGFr9wzpmMDwGg+QFe4ZfOfw10+VdCWtnJLUnRe/6QuZIuNmGkyBOhncUN7QBif75VGLa6CPU0a3j4ABWY5/SilXQHJvs7SNpO3x0qmwXFLav7ltTMKE99JMEOh90+KjXrV012R4dKrbfZ+37QMFbQyFzEoDy0O2p5eNdkk+yMWuibjcYFGp1566geVUvsPatr5xyOvux00GvlTsTiM90gCANCYGpEgqQNgJNTMBaJuIOWZdvE6n51zTlbobouLduO7GnuxvoOXyrPYy42Q5kJKuwDCcyqBmUmDqPAz51f4e9qG66/HX86gYpwoa4QQcwLDSCcohgQY5f5VSaDHZA4LiA4UaxngdDqGAjx60r3LgdxcXPaZbhDDcDLGUOPMjX0qNfxJGINy04ZmCsLOQjMAgMZ9s/Meca7U3g6fvLjWbpIbvPZcQyszoWJU6EAZtR4Ui0PWyWMO1suof2qDu5SNUafl1kaViOJ8JKgJeQ6CEuLoV/UeBrVYvEq15wpay63bffMlHBOgBGozBSOmm9XmMwyXGh4Kga7QSSfhQqwdHJ1Z7BEnMsyrqdvzU+B9K6b2O4+2JtsHIY28oz82Bnfx0rPcf7O5EJtnunMchjcgTB9BpUj7LP9Vd/3X0eo5I6K43s3VOBplKK5joCCnTQwaeKwB9eFNmlBrGHV6kFLWNYoNPVqjYrErbttccwqAsxidAJOnOs4/wBpGFG3tW8kj6kUVFvoVtGvVqPbasBc+1KyPdtXT5lV/M1Eu/bCBtYH814fktOoSEckdG47xL2WEuv0WJ6FiFn0muScS4racd1lLDTKAZ+NHxH213IKixYIIIIZmcEdCNJrO2+LC6TcS0AzGPZ2lyopAGozHQHfzJovG/I+LIlo0OFvoV6HmDuD0owvACqGy7Ay4UTyBkjpJ26/GvXcUak1R0cmybisXrQb/EiyC2qlfxvpqOYWOvyqvF0k1OwOFa46qglmIAH5+X6UKH5aMPxLhrm6xVDlzRMaSdYnbanYTAurAxpzM1rO2DKl5cPbMrYEE/juvBuOfkvgFqpttA8a7lpbPMe3oCVoRird8CCNInx/pUc4E/hX/ipFkizpn8LPH7f0deuEA84Bjr98Lz8/pTMfiAtt8und35NmWB8yY23HUU1gCCYgKQNog55EeHhEaaxVXxDGPeNxRoqqcrKAEJUHQxvOunmdYiu2T1R5yA28O2c5h4kzHvdY0mfHeRVpwrFS/wDhkzG0Kd45TG9NsIxLaDM0ZoMhWCagEgbTHpud6mYCzBdtmCPqNY1jeOkzryOnSChsIay23lHyikxtvMrALOYRHKY+NNF0z15HT++hqYt4EZWj+GQd/T866WrQqZmFsZ7RsOhMKhJWM6MXcaE8u7y8a9w8guytaZGBtKrwSLgFxCJ6ElRJ151c8RCoBcTXUK2bQxqQNOYJ+dQ24oIkqxHhB5f3zqbURlJp2VrNcLtqmIQXQVAIZrQBMkxDAgxoZ51Y/tBHulSCZKnxJggHUb/OqnC4Bb2I9omUKl1GddQ0BVzSB4Tp51obuGUqHBAn3JGhEtl1OoaD+WtINZB4iA1knprHMRv/AJ1UfZc37u952/8Arq0xsG0xK/dJ5q2x2YaEelVH2Wf6u952/wDrqOborj7N4KUUwGnTXIdY4Glmm16a1ACBqWaYDXprGCg0oNCzU4NWAROPJmwt8dbdz/4GsL9m/YzD483zfzfu/ZwAY0YPPzWt/jRmtOOqOPiprG/Y7JvYhQYPs7TddmcbSPxCrYyOTRs8P9lPDh/7OY/xEH8qsrHYLAJthbXqoNSbuCDGW1aACR3QY8B+tO4pxI2LDMFzFQAijcnYb+GvpV+JDkwlns/hk92xaXytr+lZj7RuHWWwTHIFa0yEFQFILEKQY3BB+Qq8TEvdsJcUtMLcyxDEe9HntpVNxC5duB3CC5bKy6aZnQqMwCAnM2sRptRUAKdNHJLuIRVOvnrVemKJ8q6HxXsXg7ttVtW2s3JJZ8l67pMQuR2URzn5VgsRhRbuMgYOFYgMoIBA5wdRXPPHxOyOXm9BrK862fBrS4TDNiLnvlGKDmEiR6tp6edU3AuEdz290fux7inZyPvH+AfM+E1WdsuLs9vViS7aD+FddvOKOOHlgyZPtRmMTi2dmdjJYlifEmT9ak4C3mInbc+n9arrImrfDXAiFjp/egpsjpFfg4lkyq+lssVr1QbGKZtYAB0UfUk1IriPqYvkrR0ftFeyWlQEFTduKzT+FYy5RE6g+qiqLDsomZywcwHMbganXUaTWrw1u2+UPbVidWlQ0E7jMR4zRX4JhyZFkamDEgRPvHXbnXrNSbs+DpEHB2wV95tRHfOY7AcyZERpVnhQVVyeSgadTI5nbTz8aZZwmHQwxdTuCBKx5kb0YWx3kBkvlZSSAIGwJ5E9DQimnsH+CHQsS7AadD5SI0qReshY7waZBymcvTN0nlSWLLXEzICynp/WujkjUyJexKukNvsxG0ZhlJ6xqfSqxlyE5SWHjoR/5enTara9hnEyjeqmJ84qI6CdRB3ifD/OpygpGTILMhIaBmBGp0PjSYfiKO4UTmmQBpJXZoGh86tcRgEdM4mQCQdJHUdDrOh+VVeEVVFtyAMiXSSBEFjrqNNNoqXFp0UXRJ4veDWnC6HLB9BzBqn+ytv3d/zt/wDXVhxNhl805eRqq+yp+5iPO1/3KTMvpKYv7Bu2/F7y4i3bR3QfuyAjZS2cuN/MRr1p1t8YBKNiiQXzS9t0AB7uzGDqJnTWo/2mr/qXA73fXN5ZWUenePqam8K4m1pme0GKXFDOhbMp9qpYTl92FzMPAGuZuoorVtlUO0PEgdmPhkRo8DAqZZ7ZY0Al7cwNP3DamdRptUG/dCmA0+kFWWSBPqaDOx2JJBLKQ3uzvO2tZS/Bq/Jq+Fdrbjrmu28ugiEcd7NEEnTxrU8OcXVBBG7DTouk/GucJiGEZSQBEdCYBMnnNafgGNYr3jtqRmmNKFpjU/ZpLqZSQeVNzVUcKxrTctu0m22VSd8upXz7pX41ObEUKoZO0SHbQ+RrC/ZC8cQvJ1sv/wAl23+prWXMZWG+zvEZOMMOq4lfhDf9NVxksh2PiF1kQlEzn8MgT4y1UmNxJe5lbu5QJE6AkSdat8RiwqF25fnAA89arcJet3CTCksZOgB11jU66kjXkBXRdI5JbLfCMRlA5qvrpTOIcF9oUYGCpE88y81PLUEj1p2Ib3Y/CIHTQis12p7Yrgl5tdPupMAAaZmPSeXOt/VXZTHCU3xirZkvtO7WfsrrZQJ7cIPb3LYVCRutvMokLzI8R41m7gtX7a3k12kA96dJRxzg8+Y51m+LYpsQ73HOZ3ZixPMsZNRMNxB7LBVMKSgddCGAPjzgnUdalGfJnZnwvEkvH/TdYfG3WHsHJKiGSTqEO6mNgDsOQPSsr2ixwuXjlMqoyL4xufUz8qtu0DJhkgFlusGA2nKdGJ6bQP6VkFvE8qrLRyq2TFuhQOfgPqaLimkqnT6neoGG710fPoANfrU2yZumeVcuR2z1vhwqL9t0WVl+Q06eA608YhTtJ8QDFQrtzMcgPdXVjzPhQWxbTpoOQHSoVZ6zy8Tu+Awd1wc0Wyrc1meep5RI0oV/hWIJkMoHIFwCN+v50TDYBtSuIcAmSrLbOsAGCdRoBUz2WkkljzJ5+OlezZ8Y6Ky5hMSilmNvKASTmXQc+f8AcUWy7ftFpEuZkJIcqxIEDMJ6bfOpd3Ao6lSCQRBEkSOfOhpwwWrbi0MhYGNY7wBy1rB0DxWE1SWEw7jSTtsfTrpVFwDtCVtiyoaR7Q5jDRBmAp8yam3eH3Mlx25NKgRJVp1Mem/KaxuGxZtXC4iVzaTE5iQR49fSg9DLZtsR2uVMoZlzMwUCCNCsyYOm4qTiuMoihnZcrfeBkchAnczI9K5dxPF5jPXbUEjkPlTP3qQZP4lG4DGGHd/pSckHidP4iy+xfLAJBiO7rWas23WxlzSZIjTXM3zOsVmLGNvG/YzOWlyQCx3M7jlua2+HugLrmGU8zJ2BJMadToTv6Bo1IzTQLH4dfYAsWUhSeREkbT41Q/ZW/dxHnb/7lS+K8TDK2rGZ5iAY00PXoDVZ9l793Ef7v6XKhneimLsuvtAsZsJm/wBm6N6E5G/+VUXZ/EO3sFUZgVOYbQbLMM0naEK7a1quOWfaYe6n4kYDzgkfOKwPZ3Ftk7kZ0ujLI2F+3BP/APMf8Vcq3FlnqR0nsxjba2it4LAZjmAFyAVkSd+RHpXuO4q1dUhQEyHMGKw2YSIMciPhFVHAfYsWRmNtHBYOUOUlWM5VA1HeMEbRWgvDDENF+SFbLK5RJUhd9/rUeLe0itoyz2l2CsDHeMEgmTzEiNYMTUnh18I+pI0iCI6fqaQ6KuaNie7qpJ115DzO8eFBYjTTVhoNIk7QecR+lCxq0aew6TcjRmVHE7k2+5cA/lZDHhQbuLqEVtqto3NAtx5YbBHlA0+DEE+AqPev/wB8qonaJvTDX8b41lux2JCcdtSJBuXVj/Haf8zVpeu1msJmtcQXEfdt3FeJ1aBqB0561SLS7MsU8jqCs+iTZLQCO74gEHnquvMVEx972CF3uWbSCY7uXyWSw1rnnGPtlBtqq2biNILNnhdDqogEmRzrFce7VPiir3HLBBlAk90czrzPM1R5ElrZXF8CcpVk+lf7Nvx37XHIu28PbKhtEukjMoIAMIAdSZgzpNcv4hjy85iSTMljJJ5yetRcRiZP4o/lcevMVGv4mR189zUW3J7PSj/Hhi4w0KWMHrP6UG3eC31YjMFKsV2zQQY8JpbOI0IjX8udes25afL6Uy0cuVLKopEjivEbuIuG7cYSeSiABrCjwqXh+z/7p3uuc4XOloanKCAzOeUAnT57ihcKIOJtA7ZvSYOX/mirvh9gjEYlrnupbfNroc+ltR56RTrabZKUYxkoopgiqulBtXApY8+X9+Zp122VqMG7/wA/hUaPRm+LS6J1q3pl9W8+lHyINKiWzCzzNMLUpdTpdHRn40zG4Va5A1aFtBUEnTM4nrtroK1nZXG58MkGdWWSZ2Y+H6VRYLsvYgl7YAJBKl2YlgZUk8tCdNta0GEyIAqKAJOgGkmZJ8+te1bkuj5AtWQ+Pp+tDxFxkjuEiDqD1Ox/vnXreKIqPxjiyW0BYmNSYV2Ij/ADHnUJtpaGgrlTA3mfIVVTLKBLNoJIkRrtrWD4Utpy7Ow7rEZWgCcza6nXYfGtR/8AkyO2VVuM3eI7hEBfePfy6CdfOsBiLNnQsEYdxmaMjMSZYAk66c+fTnU4SflFZKPgucbiMKg1u5eoXvHn7oU1Bxz22t2mshlLZg7EAR3dCwG7E66a7+FVb4iwpOQJyiFLHcHfluR6UIcSIMqD8IB8CGO1M5WJxLDhgi9YJM5WGrDXnr1rXe3Zll2UnllBAAiNjOtYBeIFbqvlACkMAzcxuJHL51IudsXGzIPJSx+ZIowkktmabL7i9kZHZgJAJ370+HOoP2aPAv8A+6/7lZzF9onuaFmPwUTvstXf2fXwDfJgD934Ce/pUctVopBUzcs+lc+7Nrkx16zBOZbyADXVCWWP5QR61rcbxdLaFmOgHL6AmAfSsNiuO2/2hrtsujkh/aIYZDkAKj4bjnNc8Fdoo30bU4f2eVLrkd0lFuiGKAQFUHUDQyR4dKVuHA6AoGJ/2kkTzHOcunrWDxPam6l8X0a4SUy5rjFmZfvanUAnl4VPsdtbgYF0WeRZQSPWJFK4NFYuD7NzcwK2kDXr1u3ppq76CTDBUPrNQLnaHArB9s1wrMezw7nUzsWy6a86Ba7boV138tPjUa92mU+6ttW1ghFPzImkr2h3FeGTMd2osXF9mLN8qQy942095cpJALHlNUicWcItuQAoCg/eMeJqDxXiH/qGblcHtPVxnPwYsKp+IXSToDHXkKPGnR6WKGGMFOuTLu7xLWGLDxnQ0H2yMYDd4en13quw2KzqVfWNjzH61GxVrnM9COY/Khx9nU81K4rX6LtxKkNB+hqouKVbT4H+9RUMYphzNK+NzCG9DzFOotHNl+TCX4YRyD+nTyP60C5bPX6UE+dIaokcE8t9ocrEGj2rkTT+HYJHM3bmRegEufLkPM/Chv3XiZAJAO4idDWYkJUw9lDM+s9Oc1ocbxi9ewwGTuhszuu7sogEjkBqdNJPLaqA3BEDWdzV1w3DyghSe6WLWrkOMxYBXU93l8CKVHZJJU/RT3LxI1oKiT/fWrDEYWzmIDvbIiVuJzjqu1QcMO95A0KoPLk0HuHl0poApNzpVgmAMDSlbo6Yxc+jpuI7S4Zd79uf4CW6clB6VFu9v8OvurcbyQAfFyDXLG4uvIE/KgtxduQA+dek8zPmFBHS732kN/7dkebvPyVfzqn4n2xxF1WVmS2rAqwVd1IIIlyetYZ+IOfvH00+lBN0nepubY1JF+mNW2TFxgSCDDtJBiQcvLQfCoz8RtjZZ9B/nVQZpQkqW5DSkbCWP+lmYgAATprJor3AIz3f5UH6VX8OtqzHPsBO8c60WAxVm3tAP8Ky3x/rSuVBKnD8Ev3dQjQebd0fFomrbDdkP9pcA8EE/MwB86mvx8x3UMdW1+QNBe+X94z05D5UtsOiZYwGEtbJ7Vv4u98tF+RpmPx7MdD7NREKsKPiII9Ki3x3YXQkgTJEePPp86RLPQJ55mJ+Y/OlCRMXlKmWmR4kn1M1D7PGwmIjEqxsuCjkA57c+7dWNSVaDHMSKt73dGrIP5T/AOVVlzEJm0YT1A2j1p0KxOKcOyOUV1vBDAupORlHu5Q4BGn9moToQNZPlBgeQ51eYlbtpVc95XUNmKFQeuUz3gDoSOY6VG/0sp3B6bgj/mH501JmsiYZV0g/EEVLW1PP4Uv+kLf9r+hoWIxqNCrMnmBlIOu2prcUa2e4mpW2v8OgM6weXiKq7d5ye4Gn+GasbWEXciT1YyfnVjhyAKVpFI5JRVJlM1i+R7vr3QfjQzhLk6lR/MPyofGcQxukHQDRRyjkfGoGatxQXmn7LE4Pq9sfzU4Ya1zug+Q/zqrmvTRSQjnJlufYDnPo1DOKtAyAf+Gqya9RFss/263MhT8qjX74bZctRq9QZk2ibYu9eVG/bOm9VymjBqm4nbjzuqJN7EltWknrM/WmYa+AxmYjWN6GHNCcyayQ8sjVNGiw72lXMuvn+lR34oZ3qqAgR8a9NJwOt/KlSrQClikz143K6DwxpenrNDpwasYe10xFMLGIp6ieYoqWAfvVjEdGI2o6Yl/Gi2rInST51MtAVjAbPEH6Gp+EuMQZYrrsAI+YpoA6U4GsYNmb/aH4L+lFtIx++fgv6VFBqTYag0EpeKYJzcYyWBO58qjphT0+dae8s1AuW6yZiE/tjaVCe4pkCTueceX0pi4bSpxGleVKICIMIOlFTDQZipSpRMlCw0RbkxTFumpbW6Z7KgMkVfE2lRPXT4VXVacXSFXzP0qrooVnq9Xq9RAepYpKUVjCV6lr0VjBsOsg0oSkwpo7XOUTU32dmNJwQDNFPVxXifAUF3M0ewOXEkLbJoww1Ns3WIBC/kPnUoO/4fmP1qbOzGoNXv8ARURTctPFKFq55AwLREsTSiipWMMGHFEt2gKcKctYw5WJo6UJTRUNEwUGiAUNaItEw4Cj2jQqelBmJDHSo7rRaYaQYHkr2WnUoFEAqinRXgKcKARMlIVogr2WsMU3HV7q+Z+gqnitFxSyGyg+P5VB/YR40RH2VeWvZDVqMCvjTv2JfGtYCpyGnCyelXAwS+PxprWgOVZbMVPsjRLeAuMpZVJA3jWrAoBypM1GjFaqEHUEeYpxapja+tWWG4UixPePj+lJNpHZ8bDLK6iUAQ1IscPzCZ9IqZdthmIgQDA0/Si4pcp00jujyqbmdcfipNuW0hbShrQA1K6FTpP6VDIH4iPAg6UtrFkNNTtDqRvS9M6aU0q8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5126" name="AutoShape 6" descr="data:image/jpeg;base64,/9j/4AAQSkZJRgABAQAAAQABAAD/2wCEAAkGBhQSEBUUExQVFBUVGBQVFBUVFBgWFBUVFRQVFxQVFxcXHCgeFxojGRYXHy8gIycpLCwsFR4xNTAqNSYsLCkBCQoKDgwOGA8PGiwcHBwpKS0sLCwsLCksLCksLCwsKSkpLCksKSkpKSkpLCksKSksLCwpLCwpKSkpLCwsKSwpLP/AABEIAL0BCwMBIgACEQEDEQH/xAAcAAABBQEBAQAAAAAAAAAAAAADAQIEBQYHAAj/xABGEAACAQIEAwUFBQYCCQQDAAABAhEAAwQSITEFQVEGImFxgRMykaGxB0JSwdEUI2KC4fBy8RUzU4OSosLD0iRDsrMWc6P/xAAaAQADAQEBAQAAAAAAAAAAAAABAgMABAUG/8QAJxEAAgICAgIBBAIDAAAAAAAAAAECEQMhEjFBUQQiQmGREzJxocH/2gAMAwEAAhEDEQA/AOc4TGh9tD0/St92W7fFItYklk2W5uy9A34h47jxrC9oux17BNmPftzpcXl/iH3T8qi4TiM6Nv1/WjKPhmT9HYuzPDFHFXu2yChtu2moJcoAVPjrW4J3U85g1xHsr2rfBv7ue20Zl5iJgoeR122Pzrs3CeL28TaFy0wYH4q3RhuDU6pFLsl2VIEHcUHHcOS772jAEK43E7jxHUUa2TGuh6fp4USaR7CrRU8C4a1r2obcuIPIgW1AI8N6XtEk4dxyaAfWrMtuOYj5j+lVvaBv3B/xLSSVRpDp8pWwXBrz2j7C62Y722P3hHu6bHw/UVb3RpQsfhVuLlOh0KsNwY3FCweJZkKvGdDDR8jHiIMjQz6UzF8kHihhrUc3afL2Tn6gUBl1qRxP37P+N/8A6noLCovsvHoXLSgV6KcorBPAU7LSgU6KwDy0teivRRALS5aVRTwKwLPW1p6rSLRQKwBuWmXLcipAWvZKItkrAtKIfAUR1/ShYD3B4Ej51JvDvH+96suib7BgU5RMjwNeA1pmIxaWQ1y4wREkszGABRAxY0Px+dDYVzPF9s8djbrDB/ubAlQ5C5mAMZszAxpyG3WqLimKx+GYj9pvMT7zZzlPx50tofhKro7RGvnQXt71wXB9t8bh73tPbPcggujsWRhzGp7vmIru3COIJiLVu6mq3UDDw8D4gyD4g0JIVMC60OpeISo0VIqjOY9gq6gGQwggEHzB5dfOsT2m+zAOPa4OFJEmyT3SefszyPgdPKtaCwUi4SdWa2zayGglPQgRtUzDOFQuO8CwXfTbf4QPSvWkrOJHCbd57TFLikFTDIwhlPrWi7PdoruGuC7YaOTKfdYfhYf2RyrpHaLslYxykOMtxdBcX31PQ/iHgfSuT8d7NYjAXO+JQmFur/q38D+E+B9KhKNDpnc+zHa2zjE7vcuDV7ROo6sp5r4/ECr6vnDhvEyGVkYpcUyCDBB6g11vsd9oC4iLV8hL2ytslzw/hbw2PLpUXH0UTNFxND7WyUYK59qBOzwoYIw5jQnqIJG1ReM4oXMKTBUyMyt7ymDp4+BG4qP254othLDsNPbRP4GCMQfl9aZj+NJewsgjMYkDXQAmQen0qE3povBdM0xXQf4R9Kb7ITm5xBPUbj5z8aUNKoeqqfiBSudPWnZMq+Kp37X+J/8A6moD71I4p79n/E+n+6agsNalLstHoQU8U0GnigwsWKdSAUtYB4U8CmiiLRMKBTqSnCsKKoooFDWiCiBhFFPVaalFWmEHYcRmH8R+YBqRf5eQoSCCfQ/UflRbvujyNUj0I+xhrHfaqlxsNbRTFt7q+1I3yhC6j4r9K2DHSfjWX7acbwj4Z7Zv2i4GZRnB76GQNNp29aL/AAFVasw54yuHtA5eQW3bXSdOZ5CJJPnR+BceuYlvdQod45axsSTy5gVnuFcQDXG/aSpUiNJBHQA/KrvhuOspPsgqW53YwZ8jqfOuZxo71JSemScZ2OsNeW4AoEy6fdPl08tq0/ZHEG05tOdGYm3L5pMahQYIBEmOUGqj9tWNCPQzQMPjQ1wMIz2yGQnkVMjblqQeoJocjPGqaXk6NirdQSKyfCPtBvNbi+tprozghDlnKSAwXUwfL1rNX+12MLEm9kM+6E0HlptVv42zh5VoueFYprll1ddRKw3PTRvDXn4UHg+Oa2IKkoG7wMldREfE/SrwKSZJznaTuR0086CMICplFEiDBJVoACmDsdP616bjo5Uy0shbmZrbfeBbSDJExruDPyNJibKODauhWD5+6yjKUDNoZ8B8pr3AMMELAH3gkAnXu5hpVrcwwblrBAPMTp+dTehzkXar7L2tzdwcuu5szLr/APrJ94fwnXpNY/DY7k+40k6EEaQRyNfQL2GVoiVJUeQgDQDbXWs52s7A2cXLj91e5XANGjYXF+8PHcdeVI0GzOcK7Wrds/suO/eWjGS4dWTSBm6jX3tx4jYeKwV3h5kH22FfUMNSoI0M/nsayfEOG38Fc9nfSB90jVHA3KNz8tCOYFaDs52qNlcjfvbDaNbO6zuVnY+Gx+dc84WVhOjsHCL2fDWDIM2reoIP3FnbxqWRpXNcJcuYMe3wR9vhGMvY+9bPMpzU9Vrc8E4/axVr2ltpH3hsQehHI0owTH2pyn8LE/FWH51DerLEjumq16jLsrDo8lPUUwU8UBmOpaSlogFFPBodPFYzCCnCmA04VrFHrRBQgaIKYDDIaOgqNbNHSiIw33vMH5EfrWT7afaCuEi1aUXL25DGEQEGCY1J20086v8AjuKa1YZ0GZwrZR4ldPpXF8JwRrl1rmJYsSSSDzY7k+vLwplLirNGDk6QLiXaTE4uTeusyjXIoy2l/lG58TNZm7jtT9N/Kuj4kItllVFAjYCudYy1Daeo21psc+Q2XFwSB/tLdPl+tKmLYa/SmTOkD1k/U0jARBhT6fppVTnLnAdo2ylZ0+daLhWLXLmmZrn62iGOscxzB16itDwe4cuU7g/KufLBdo6sGR8qZScauF7zXRKEHuldGAB0M1Z2O1LZR7Rcz820E9DHWKmcSwsW26NIggaTsQdxry8arrOXKJA2FXg01olki1LZ2AXNBRFemZ+cRT79pwVKusEbQTv4hhy5EcpruZyoKesa/CpD405IYiCV1OjbkjX06cjUf5fWqPjnEWFxI1RCCTyLH+gNSnpDI2OFxsoS2sE66Sdeg84oWIxWkgbTmnTYxoduv9KqmudwMOmp30OoMDeCZ9KauJmy4+8AJBMaMRqCwIIOuuvOp1QwuPwa4hTbuIt22feQjvqeTAaEETowrmnaHsW+GJu4ctdtbkQTctjo4Hvr4jXw510gYgEhlE7xEjSY5HTrHgTQsS85pbKckZtlAGc5iRsdDPlWqzHNOz3aR7L5rZ3jMh1Rx/fPcVqkwgvf+qwDezvLrdsEwG66bGeux8DVTxfsp7RzlHs70F88AWrokQWy6K5kd5dDOo51n+Fcae1cBk27i7Nz8m5EH4Gozh5Q8ZVo632d7WLiVZG7l1dGtnRgecTy0qyeqDs12gtX2MqlvEEANAH7wDmp39Kv3rmn2dMao8tOFMFOBoDBBXhSClFYAtKDSV6sYeDT1agg04GsYODT1NABp6miKSAaPbNRFNSLTURGScR7nl/UfnXGMXxBLYzXW1bkNyTqYA8TXWuOXHGDvm2Mzi1cKjqwUxXCOJcOeFukst0qp05SNQOlZr2PibV12Xlritu4IVp8CCPrVVxfgQILqYO5B1Bj6UfBYQtEuSABOYzJgddRVubQy5dwRSXxejp48l9RggqgifhvPQCpeF7PM5ZmXJl+6WE67cjO/hVvZ4WUultAfu848unP4VIyMRIYnNmBHLopE6jy20qjyt9EYfHX3GK4naey7ISGA2OuxAI05aEUuExTwIcg6xHL+/zqHxjGFr9wzpmMDwGg+QFe4ZfOfw10+VdCWtnJLUnRe/6QuZIuNmGkyBOhncUN7QBif75VGLa6CPU0a3j4ABWY5/SilXQHJvs7SNpO3x0qmwXFLav7ltTMKE99JMEOh90+KjXrV012R4dKrbfZ+37QMFbQyFzEoDy0O2p5eNdkk+yMWuibjcYFGp1566geVUvsPatr5xyOvux00GvlTsTiM90gCANCYGpEgqQNgJNTMBaJuIOWZdvE6n51zTlbobouLduO7GnuxvoOXyrPYy42Q5kJKuwDCcyqBmUmDqPAz51f4e9qG66/HX86gYpwoa4QQcwLDSCcohgQY5f5VSaDHZA4LiA4UaxngdDqGAjx60r3LgdxcXPaZbhDDcDLGUOPMjX0qNfxJGINy04ZmCsLOQjMAgMZ9s/Meca7U3g6fvLjWbpIbvPZcQyszoWJU6EAZtR4Ui0PWyWMO1suof2qDu5SNUafl1kaViOJ8JKgJeQ6CEuLoV/UeBrVYvEq15wpay63bffMlHBOgBGozBSOmm9XmMwyXGh4Kga7QSSfhQqwdHJ1Z7BEnMsyrqdvzU+B9K6b2O4+2JtsHIY28oz82Bnfx0rPcf7O5EJtnunMchjcgTB9BpUj7LP9Vd/3X0eo5I6K43s3VOBplKK5joCCnTQwaeKwB9eFNmlBrGHV6kFLWNYoNPVqjYrErbttccwqAsxidAJOnOs4/wBpGFG3tW8kj6kUVFvoVtGvVqPbasBc+1KyPdtXT5lV/M1Eu/bCBtYH814fktOoSEckdG47xL2WEuv0WJ6FiFn0muScS4racd1lLDTKAZ+NHxH213IKixYIIIIZmcEdCNJrO2+LC6TcS0AzGPZ2lyopAGozHQHfzJovG/I+LIlo0OFvoV6HmDuD0owvACqGy7Ay4UTyBkjpJ26/GvXcUak1R0cmybisXrQb/EiyC2qlfxvpqOYWOvyqvF0k1OwOFa46qglmIAH5+X6UKH5aMPxLhrm6xVDlzRMaSdYnbanYTAurAxpzM1rO2DKl5cPbMrYEE/juvBuOfkvgFqpttA8a7lpbPMe3oCVoRird8CCNInx/pUc4E/hX/ipFkizpn8LPH7f0deuEA84Bjr98Lz8/pTMfiAtt8und35NmWB8yY23HUU1gCCYgKQNog55EeHhEaaxVXxDGPeNxRoqqcrKAEJUHQxvOunmdYiu2T1R5yA28O2c5h4kzHvdY0mfHeRVpwrFS/wDhkzG0Kd45TG9NsIxLaDM0ZoMhWCagEgbTHpud6mYCzBdtmCPqNY1jeOkzryOnSChsIay23lHyikxtvMrALOYRHKY+NNF0z15HT++hqYt4EZWj+GQd/T866WrQqZmFsZ7RsOhMKhJWM6MXcaE8u7y8a9w8guytaZGBtKrwSLgFxCJ6ElRJ151c8RCoBcTXUK2bQxqQNOYJ+dQ24oIkqxHhB5f3zqbURlJp2VrNcLtqmIQXQVAIZrQBMkxDAgxoZ51Y/tBHulSCZKnxJggHUb/OqnC4Bb2I9omUKl1GddQ0BVzSB4Tp51obuGUqHBAn3JGhEtl1OoaD+WtINZB4iA1knprHMRv/AJ1UfZc37u952/8Arq0xsG0xK/dJ5q2x2YaEelVH2Wf6u952/wDrqOborj7N4KUUwGnTXIdY4Glmm16a1ACBqWaYDXprGCg0oNCzU4NWAROPJmwt8dbdz/4GsL9m/YzD483zfzfu/ZwAY0YPPzWt/jRmtOOqOPiprG/Y7JvYhQYPs7TddmcbSPxCrYyOTRs8P9lPDh/7OY/xEH8qsrHYLAJthbXqoNSbuCDGW1aACR3QY8B+tO4pxI2LDMFzFQAijcnYb+GvpV+JDkwlns/hk92xaXytr+lZj7RuHWWwTHIFa0yEFQFILEKQY3BB+Qq8TEvdsJcUtMLcyxDEe9HntpVNxC5duB3CC5bKy6aZnQqMwCAnM2sRptRUAKdNHJLuIRVOvnrVemKJ8q6HxXsXg7ttVtW2s3JJZ8l67pMQuR2URzn5VgsRhRbuMgYOFYgMoIBA5wdRXPPHxOyOXm9BrK862fBrS4TDNiLnvlGKDmEiR6tp6edU3AuEdz290fux7inZyPvH+AfM+E1WdsuLs9vViS7aD+FddvOKOOHlgyZPtRmMTi2dmdjJYlifEmT9ak4C3mInbc+n9arrImrfDXAiFjp/egpsjpFfg4lkyq+lssVr1QbGKZtYAB0UfUk1IriPqYvkrR0ftFeyWlQEFTduKzT+FYy5RE6g+qiqLDsomZywcwHMbganXUaTWrw1u2+UPbVidWlQ0E7jMR4zRX4JhyZFkamDEgRPvHXbnXrNSbs+DpEHB2wV95tRHfOY7AcyZERpVnhQVVyeSgadTI5nbTz8aZZwmHQwxdTuCBKx5kb0YWx3kBkvlZSSAIGwJ5E9DQimnsH+CHQsS7AadD5SI0qReshY7waZBymcvTN0nlSWLLXEzICynp/WujkjUyJexKukNvsxG0ZhlJ6xqfSqxlyE5SWHjoR/5enTara9hnEyjeqmJ84qI6CdRB3ifD/OpygpGTILMhIaBmBGp0PjSYfiKO4UTmmQBpJXZoGh86tcRgEdM4mQCQdJHUdDrOh+VVeEVVFtyAMiXSSBEFjrqNNNoqXFp0UXRJ4veDWnC6HLB9BzBqn+ytv3d/zt/wDXVhxNhl805eRqq+yp+5iPO1/3KTMvpKYv7Bu2/F7y4i3bR3QfuyAjZS2cuN/MRr1p1t8YBKNiiQXzS9t0AB7uzGDqJnTWo/2mr/qXA73fXN5ZWUenePqam8K4m1pme0GKXFDOhbMp9qpYTl92FzMPAGuZuoorVtlUO0PEgdmPhkRo8DAqZZ7ZY0Al7cwNP3DamdRptUG/dCmA0+kFWWSBPqaDOx2JJBLKQ3uzvO2tZS/Bq/Jq+Fdrbjrmu28ugiEcd7NEEnTxrU8OcXVBBG7DTouk/GucJiGEZSQBEdCYBMnnNafgGNYr3jtqRmmNKFpjU/ZpLqZSQeVNzVUcKxrTctu0m22VSd8upXz7pX41ObEUKoZO0SHbQ+RrC/ZC8cQvJ1sv/wAl23+prWXMZWG+zvEZOMMOq4lfhDf9NVxksh2PiF1kQlEzn8MgT4y1UmNxJe5lbu5QJE6AkSdat8RiwqF25fnAA89arcJet3CTCksZOgB11jU66kjXkBXRdI5JbLfCMRlA5qvrpTOIcF9oUYGCpE88y81PLUEj1p2Ib3Y/CIHTQis12p7Yrgl5tdPupMAAaZmPSeXOt/VXZTHCU3xirZkvtO7WfsrrZQJ7cIPb3LYVCRutvMokLzI8R41m7gtX7a3k12kA96dJRxzg8+Y51m+LYpsQ73HOZ3ZixPMsZNRMNxB7LBVMKSgddCGAPjzgnUdalGfJnZnwvEkvH/TdYfG3WHsHJKiGSTqEO6mNgDsOQPSsr2ixwuXjlMqoyL4xufUz8qtu0DJhkgFlusGA2nKdGJ6bQP6VkFvE8qrLRyq2TFuhQOfgPqaLimkqnT6neoGG710fPoANfrU2yZumeVcuR2z1vhwqL9t0WVl+Q06eA608YhTtJ8QDFQrtzMcgPdXVjzPhQWxbTpoOQHSoVZ6zy8Tu+Awd1wc0Wyrc1meep5RI0oV/hWIJkMoHIFwCN+v50TDYBtSuIcAmSrLbOsAGCdRoBUz2WkkljzJ5+OlezZ8Y6Ky5hMSilmNvKASTmXQc+f8AcUWy7ftFpEuZkJIcqxIEDMJ6bfOpd3Ao6lSCQRBEkSOfOhpwwWrbi0MhYGNY7wBy1rB0DxWE1SWEw7jSTtsfTrpVFwDtCVtiyoaR7Q5jDRBmAp8yam3eH3Mlx25NKgRJVp1Mem/KaxuGxZtXC4iVzaTE5iQR49fSg9DLZtsR2uVMoZlzMwUCCNCsyYOm4qTiuMoihnZcrfeBkchAnczI9K5dxPF5jPXbUEjkPlTP3qQZP4lG4DGGHd/pSckHidP4iy+xfLAJBiO7rWas23WxlzSZIjTXM3zOsVmLGNvG/YzOWlyQCx3M7jlua2+HugLrmGU8zJ2BJMadToTv6Bo1IzTQLH4dfYAsWUhSeREkbT41Q/ZW/dxHnb/7lS+K8TDK2rGZ5iAY00PXoDVZ9l793Ef7v6XKhneimLsuvtAsZsJm/wBm6N6E5G/+VUXZ/EO3sFUZgVOYbQbLMM0naEK7a1quOWfaYe6n4kYDzgkfOKwPZ3Ftk7kZ0ujLI2F+3BP/APMf8Vcq3FlnqR0nsxjba2it4LAZjmAFyAVkSd+RHpXuO4q1dUhQEyHMGKw2YSIMciPhFVHAfYsWRmNtHBYOUOUlWM5VA1HeMEbRWgvDDENF+SFbLK5RJUhd9/rUeLe0itoyz2l2CsDHeMEgmTzEiNYMTUnh18I+pI0iCI6fqaQ6KuaNie7qpJ115DzO8eFBYjTTVhoNIk7QecR+lCxq0aew6TcjRmVHE7k2+5cA/lZDHhQbuLqEVtqto3NAtx5YbBHlA0+DEE+AqPev/wB8qonaJvTDX8b41lux2JCcdtSJBuXVj/Haf8zVpeu1msJmtcQXEfdt3FeJ1aBqB0561SLS7MsU8jqCs+iTZLQCO74gEHnquvMVEx972CF3uWbSCY7uXyWSw1rnnGPtlBtqq2biNILNnhdDqogEmRzrFce7VPiir3HLBBlAk90czrzPM1R5ElrZXF8CcpVk+lf7Nvx37XHIu28PbKhtEukjMoIAMIAdSZgzpNcv4hjy85iSTMljJJ5yetRcRiZP4o/lcevMVGv4mR189zUW3J7PSj/Hhi4w0KWMHrP6UG3eC31YjMFKsV2zQQY8JpbOI0IjX8udes25afL6Uy0cuVLKopEjivEbuIuG7cYSeSiABrCjwqXh+z/7p3uuc4XOloanKCAzOeUAnT57ihcKIOJtA7ZvSYOX/mirvh9gjEYlrnupbfNroc+ltR56RTrabZKUYxkoopgiqulBtXApY8+X9+Zp122VqMG7/wA/hUaPRm+LS6J1q3pl9W8+lHyINKiWzCzzNMLUpdTpdHRn40zG4Va5A1aFtBUEnTM4nrtroK1nZXG58MkGdWWSZ2Y+H6VRYLsvYgl7YAJBKl2YlgZUk8tCdNta0GEyIAqKAJOgGkmZJ8+te1bkuj5AtWQ+Pp+tDxFxkjuEiDqD1Ox/vnXreKIqPxjiyW0BYmNSYV2Ij/ADHnUJtpaGgrlTA3mfIVVTLKBLNoJIkRrtrWD4Utpy7Ow7rEZWgCcza6nXYfGtR/8AkyO2VVuM3eI7hEBfePfy6CdfOsBiLNnQsEYdxmaMjMSZYAk66c+fTnU4SflFZKPgucbiMKg1u5eoXvHn7oU1Bxz22t2mshlLZg7EAR3dCwG7E66a7+FVb4iwpOQJyiFLHcHfluR6UIcSIMqD8IB8CGO1M5WJxLDhgi9YJM5WGrDXnr1rXe3Zll2UnllBAAiNjOtYBeIFbqvlACkMAzcxuJHL51IudsXGzIPJSx+ZIowkktmabL7i9kZHZgJAJ370+HOoP2aPAv8A+6/7lZzF9onuaFmPwUTvstXf2fXwDfJgD934Ce/pUctVopBUzcs+lc+7Nrkx16zBOZbyADXVCWWP5QR61rcbxdLaFmOgHL6AmAfSsNiuO2/2hrtsujkh/aIYZDkAKj4bjnNc8Fdoo30bU4f2eVLrkd0lFuiGKAQFUHUDQyR4dKVuHA6AoGJ/2kkTzHOcunrWDxPam6l8X0a4SUy5rjFmZfvanUAnl4VPsdtbgYF0WeRZQSPWJFK4NFYuD7NzcwK2kDXr1u3ppq76CTDBUPrNQLnaHArB9s1wrMezw7nUzsWy6a86Ba7boV138tPjUa92mU+6ttW1ghFPzImkr2h3FeGTMd2osXF9mLN8qQy942095cpJALHlNUicWcItuQAoCg/eMeJqDxXiH/qGblcHtPVxnPwYsKp+IXSToDHXkKPGnR6WKGGMFOuTLu7xLWGLDxnQ0H2yMYDd4en13quw2KzqVfWNjzH61GxVrnM9COY/Khx9nU81K4rX6LtxKkNB+hqouKVbT4H+9RUMYphzNK+NzCG9DzFOotHNl+TCX4YRyD+nTyP60C5bPX6UE+dIaokcE8t9ocrEGj2rkTT+HYJHM3bmRegEufLkPM/Chv3XiZAJAO4idDWYkJUw9lDM+s9Oc1ocbxi9ewwGTuhszuu7sogEjkBqdNJPLaqA3BEDWdzV1w3DyghSe6WLWrkOMxYBXU93l8CKVHZJJU/RT3LxI1oKiT/fWrDEYWzmIDvbIiVuJzjqu1QcMO95A0KoPLk0HuHl0poApNzpVgmAMDSlbo6Yxc+jpuI7S4Zd79uf4CW6clB6VFu9v8OvurcbyQAfFyDXLG4uvIE/KgtxduQA+dek8zPmFBHS732kN/7dkebvPyVfzqn4n2xxF1WVmS2rAqwVd1IIIlyetYZ+IOfvH00+lBN0nepubY1JF+mNW2TFxgSCDDtJBiQcvLQfCoz8RtjZZ9B/nVQZpQkqW5DSkbCWP+lmYgAATprJor3AIz3f5UH6VX8OtqzHPsBO8c60WAxVm3tAP8Ky3x/rSuVBKnD8Ev3dQjQebd0fFomrbDdkP9pcA8EE/MwB86mvx8x3UMdW1+QNBe+X94z05D5UtsOiZYwGEtbJ7Vv4u98tF+RpmPx7MdD7NREKsKPiII9Ki3x3YXQkgTJEePPp86RLPQJ55mJ+Y/OlCRMXlKmWmR4kn1M1D7PGwmIjEqxsuCjkA57c+7dWNSVaDHMSKt73dGrIP5T/AOVVlzEJm0YT1A2j1p0KxOKcOyOUV1vBDAupORlHu5Q4BGn9moToQNZPlBgeQ51eYlbtpVc95XUNmKFQeuUz3gDoSOY6VG/0sp3B6bgj/mH501JmsiYZV0g/EEVLW1PP4Uv+kLf9r+hoWIxqNCrMnmBlIOu2prcUa2e4mpW2v8OgM6weXiKq7d5ye4Gn+GasbWEXciT1YyfnVjhyAKVpFI5JRVJlM1i+R7vr3QfjQzhLk6lR/MPyofGcQxukHQDRRyjkfGoGatxQXmn7LE4Pq9sfzU4Ya1zug+Q/zqrmvTRSQjnJlufYDnPo1DOKtAyAf+Gqya9RFss/263MhT8qjX74bZctRq9QZk2ibYu9eVG/bOm9VymjBqm4nbjzuqJN7EltWknrM/WmYa+AxmYjWN6GHNCcyayQ8sjVNGiw72lXMuvn+lR34oZ3qqAgR8a9NJwOt/KlSrQClikz143K6DwxpenrNDpwasYe10xFMLGIp6ieYoqWAfvVjEdGI2o6Yl/Gi2rInST51MtAVjAbPEH6Gp+EuMQZYrrsAI+YpoA6U4GsYNmb/aH4L+lFtIx++fgv6VFBqTYag0EpeKYJzcYyWBO58qjphT0+dae8s1AuW6yZiE/tjaVCe4pkCTueceX0pi4bSpxGleVKICIMIOlFTDQZipSpRMlCw0RbkxTFumpbW6Z7KgMkVfE2lRPXT4VXVacXSFXzP0qrooVnq9Xq9RAepYpKUVjCV6lr0VjBsOsg0oSkwpo7XOUTU32dmNJwQDNFPVxXifAUF3M0ewOXEkLbJoww1Ns3WIBC/kPnUoO/4fmP1qbOzGoNXv8ARURTctPFKFq55AwLREsTSiipWMMGHFEt2gKcKctYw5WJo6UJTRUNEwUGiAUNaItEw4Cj2jQqelBmJDHSo7rRaYaQYHkr2WnUoFEAqinRXgKcKARMlIVogr2WsMU3HV7q+Z+gqnitFxSyGyg+P5VB/YR40RH2VeWvZDVqMCvjTv2JfGtYCpyGnCyelXAwS+PxprWgOVZbMVPsjRLeAuMpZVJA3jWrAoBypM1GjFaqEHUEeYpxapja+tWWG4UixPePj+lJNpHZ8bDLK6iUAQ1IscPzCZ9IqZdthmIgQDA0/Si4pcp00jujyqbmdcfipNuW0hbShrQA1K6FTpP6VDIH4iPAg6UtrFkNNTtDqRvS9M6aU0q8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5128" name="AutoShape 8" descr="data:image/jpeg;base64,/9j/4AAQSkZJRgABAQAAAQABAAD/2wCEAAkGBhQSEBUUExQVFBUVGBQVFBUVFBgWFBUVFRQVFxQVFxcXHCgeFxojGRYXHy8gIycpLCwsFR4xNTAqNSYsLCkBCQoKDgwOGA8PGiwcHBwpKS0sLCwsLCksLCksLCwsKSkpLCksKSkpKSkpLCksKSksLCwpLCwpKSkpLCwsKSwpLP/AABEIAL0BCwMBIgACEQEDEQH/xAAcAAABBQEBAQAAAAAAAAAAAAADAQIEBQYHAAj/xABGEAACAQIEAwUFBQYCCQQDAAABAhEAAwQSITEFQVEGImFxgRMykaGxB0JSwdEUI2KC4fBy8RUzU4OSosLD0iRDsrMWc6P/xAAaAQADAQEBAQAAAAAAAAAAAAABAgMABAUG/8QAJxEAAgICAgIBBAIDAAAAAAAAAAECEQMhEjFBUQQiQmGREzJxocH/2gAMAwEAAhEDEQA/AOc4TGh9tD0/St92W7fFItYklk2W5uy9A34h47jxrC9oux17BNmPftzpcXl/iH3T8qi4TiM6Nv1/WjKPhmT9HYuzPDFHFXu2yChtu2moJcoAVPjrW4J3U85g1xHsr2rfBv7ue20Zl5iJgoeR122Pzrs3CeL28TaFy0wYH4q3RhuDU6pFLsl2VIEHcUHHcOS772jAEK43E7jxHUUa2TGuh6fp4USaR7CrRU8C4a1r2obcuIPIgW1AI8N6XtEk4dxyaAfWrMtuOYj5j+lVvaBv3B/xLSSVRpDp8pWwXBrz2j7C62Y722P3hHu6bHw/UVb3RpQsfhVuLlOh0KsNwY3FCweJZkKvGdDDR8jHiIMjQz6UzF8kHihhrUc3afL2Tn6gUBl1qRxP37P+N/8A6noLCovsvHoXLSgV6KcorBPAU7LSgU6KwDy0teivRRALS5aVRTwKwLPW1p6rSLRQKwBuWmXLcipAWvZKItkrAtKIfAUR1/ShYD3B4Ej51JvDvH+96suib7BgU5RMjwNeA1pmIxaWQ1y4wREkszGABRAxY0Px+dDYVzPF9s8djbrDB/ubAlQ5C5mAMZszAxpyG3WqLimKx+GYj9pvMT7zZzlPx50tofhKro7RGvnQXt71wXB9t8bh73tPbPcggujsWRhzGp7vmIru3COIJiLVu6mq3UDDw8D4gyD4g0JIVMC60OpeISo0VIqjOY9gq6gGQwggEHzB5dfOsT2m+zAOPa4OFJEmyT3SefszyPgdPKtaCwUi4SdWa2zayGglPQgRtUzDOFQuO8CwXfTbf4QPSvWkrOJHCbd57TFLikFTDIwhlPrWi7PdoruGuC7YaOTKfdYfhYf2RyrpHaLslYxykOMtxdBcX31PQ/iHgfSuT8d7NYjAXO+JQmFur/q38D+E+B9KhKNDpnc+zHa2zjE7vcuDV7ROo6sp5r4/ECr6vnDhvEyGVkYpcUyCDBB6g11vsd9oC4iLV8hL2ytslzw/hbw2PLpUXH0UTNFxND7WyUYK59qBOzwoYIw5jQnqIJG1ReM4oXMKTBUyMyt7ymDp4+BG4qP254othLDsNPbRP4GCMQfl9aZj+NJewsgjMYkDXQAmQen0qE3povBdM0xXQf4R9Kb7ITm5xBPUbj5z8aUNKoeqqfiBSudPWnZMq+Kp37X+J/8A6moD71I4p79n/E+n+6agsNalLstHoQU8U0GnigwsWKdSAUtYB4U8CmiiLRMKBTqSnCsKKoooFDWiCiBhFFPVaalFWmEHYcRmH8R+YBqRf5eQoSCCfQ/UflRbvujyNUj0I+xhrHfaqlxsNbRTFt7q+1I3yhC6j4r9K2DHSfjWX7acbwj4Z7Zv2i4GZRnB76GQNNp29aL/AAFVasw54yuHtA5eQW3bXSdOZ5CJJPnR+BceuYlvdQod45axsSTy5gVnuFcQDXG/aSpUiNJBHQA/KrvhuOspPsgqW53YwZ8jqfOuZxo71JSemScZ2OsNeW4AoEy6fdPl08tq0/ZHEG05tOdGYm3L5pMahQYIBEmOUGqj9tWNCPQzQMPjQ1wMIz2yGQnkVMjblqQeoJocjPGqaXk6NirdQSKyfCPtBvNbi+tprozghDlnKSAwXUwfL1rNX+12MLEm9kM+6E0HlptVv42zh5VoueFYprll1ddRKw3PTRvDXn4UHg+Oa2IKkoG7wMldREfE/SrwKSZJznaTuR0086CMICplFEiDBJVoACmDsdP616bjo5Uy0shbmZrbfeBbSDJExruDPyNJibKODauhWD5+6yjKUDNoZ8B8pr3AMMELAH3gkAnXu5hpVrcwwblrBAPMTp+dTehzkXar7L2tzdwcuu5szLr/APrJ94fwnXpNY/DY7k+40k6EEaQRyNfQL2GVoiVJUeQgDQDbXWs52s7A2cXLj91e5XANGjYXF+8PHcdeVI0GzOcK7Wrds/suO/eWjGS4dWTSBm6jX3tx4jYeKwV3h5kH22FfUMNSoI0M/nsayfEOG38Fc9nfSB90jVHA3KNz8tCOYFaDs52qNlcjfvbDaNbO6zuVnY+Gx+dc84WVhOjsHCL2fDWDIM2reoIP3FnbxqWRpXNcJcuYMe3wR9vhGMvY+9bPMpzU9Vrc8E4/axVr2ltpH3hsQehHI0owTH2pyn8LE/FWH51DerLEjumq16jLsrDo8lPUUwU8UBmOpaSlogFFPBodPFYzCCnCmA04VrFHrRBQgaIKYDDIaOgqNbNHSiIw33vMH5EfrWT7afaCuEi1aUXL25DGEQEGCY1J20086v8AjuKa1YZ0GZwrZR4ldPpXF8JwRrl1rmJYsSSSDzY7k+vLwplLirNGDk6QLiXaTE4uTeusyjXIoy2l/lG58TNZm7jtT9N/Kuj4kItllVFAjYCudYy1Daeo21psc+Q2XFwSB/tLdPl+tKmLYa/SmTOkD1k/U0jARBhT6fppVTnLnAdo2ylZ0+daLhWLXLmmZrn62iGOscxzB16itDwe4cuU7g/KufLBdo6sGR8qZScauF7zXRKEHuldGAB0M1Z2O1LZR7Rcz820E9DHWKmcSwsW26NIggaTsQdxry8arrOXKJA2FXg01olki1LZ2AXNBRFemZ+cRT79pwVKusEbQTv4hhy5EcpruZyoKesa/CpD405IYiCV1OjbkjX06cjUf5fWqPjnEWFxI1RCCTyLH+gNSnpDI2OFxsoS2sE66Sdeg84oWIxWkgbTmnTYxoduv9KqmudwMOmp30OoMDeCZ9KauJmy4+8AJBMaMRqCwIIOuuvOp1QwuPwa4hTbuIt22feQjvqeTAaEETowrmnaHsW+GJu4ctdtbkQTctjo4Hvr4jXw510gYgEhlE7xEjSY5HTrHgTQsS85pbKckZtlAGc5iRsdDPlWqzHNOz3aR7L5rZ3jMh1Rx/fPcVqkwgvf+qwDezvLrdsEwG66bGeux8DVTxfsp7RzlHs70F88AWrokQWy6K5kd5dDOo51n+Fcae1cBk27i7Nz8m5EH4Gozh5Q8ZVo632d7WLiVZG7l1dGtnRgecTy0qyeqDs12gtX2MqlvEEANAH7wDmp39Kv3rmn2dMao8tOFMFOBoDBBXhSClFYAtKDSV6sYeDT1agg04GsYODT1NABp6miKSAaPbNRFNSLTURGScR7nl/UfnXGMXxBLYzXW1bkNyTqYA8TXWuOXHGDvm2Mzi1cKjqwUxXCOJcOeFukst0qp05SNQOlZr2PibV12Xlritu4IVp8CCPrVVxfgQILqYO5B1Bj6UfBYQtEuSABOYzJgddRVubQy5dwRSXxejp48l9RggqgifhvPQCpeF7PM5ZmXJl+6WE67cjO/hVvZ4WUultAfu848unP4VIyMRIYnNmBHLopE6jy20qjyt9EYfHX3GK4naey7ISGA2OuxAI05aEUuExTwIcg6xHL+/zqHxjGFr9wzpmMDwGg+QFe4ZfOfw10+VdCWtnJLUnRe/6QuZIuNmGkyBOhncUN7QBif75VGLa6CPU0a3j4ABWY5/SilXQHJvs7SNpO3x0qmwXFLav7ltTMKE99JMEOh90+KjXrV012R4dKrbfZ+37QMFbQyFzEoDy0O2p5eNdkk+yMWuibjcYFGp1566geVUvsPatr5xyOvux00GvlTsTiM90gCANCYGpEgqQNgJNTMBaJuIOWZdvE6n51zTlbobouLduO7GnuxvoOXyrPYy42Q5kJKuwDCcyqBmUmDqPAz51f4e9qG66/HX86gYpwoa4QQcwLDSCcohgQY5f5VSaDHZA4LiA4UaxngdDqGAjx60r3LgdxcXPaZbhDDcDLGUOPMjX0qNfxJGINy04ZmCsLOQjMAgMZ9s/Meca7U3g6fvLjWbpIbvPZcQyszoWJU6EAZtR4Ui0PWyWMO1suof2qDu5SNUafl1kaViOJ8JKgJeQ6CEuLoV/UeBrVYvEq15wpay63bffMlHBOgBGozBSOmm9XmMwyXGh4Kga7QSSfhQqwdHJ1Z7BEnMsyrqdvzU+B9K6b2O4+2JtsHIY28oz82Bnfx0rPcf7O5EJtnunMchjcgTB9BpUj7LP9Vd/3X0eo5I6K43s3VOBplKK5joCCnTQwaeKwB9eFNmlBrGHV6kFLWNYoNPVqjYrErbttccwqAsxidAJOnOs4/wBpGFG3tW8kj6kUVFvoVtGvVqPbasBc+1KyPdtXT5lV/M1Eu/bCBtYH814fktOoSEckdG47xL2WEuv0WJ6FiFn0muScS4racd1lLDTKAZ+NHxH213IKixYIIIIZmcEdCNJrO2+LC6TcS0AzGPZ2lyopAGozHQHfzJovG/I+LIlo0OFvoV6HmDuD0owvACqGy7Ay4UTyBkjpJ26/GvXcUak1R0cmybisXrQb/EiyC2qlfxvpqOYWOvyqvF0k1OwOFa46qglmIAH5+X6UKH5aMPxLhrm6xVDlzRMaSdYnbanYTAurAxpzM1rO2DKl5cPbMrYEE/juvBuOfkvgFqpttA8a7lpbPMe3oCVoRird8CCNInx/pUc4E/hX/ipFkizpn8LPH7f0deuEA84Bjr98Lz8/pTMfiAtt8und35NmWB8yY23HUU1gCCYgKQNog55EeHhEaaxVXxDGPeNxRoqqcrKAEJUHQxvOunmdYiu2T1R5yA28O2c5h4kzHvdY0mfHeRVpwrFS/wDhkzG0Kd45TG9NsIxLaDM0ZoMhWCagEgbTHpud6mYCzBdtmCPqNY1jeOkzryOnSChsIay23lHyikxtvMrALOYRHKY+NNF0z15HT++hqYt4EZWj+GQd/T866WrQqZmFsZ7RsOhMKhJWM6MXcaE8u7y8a9w8guytaZGBtKrwSLgFxCJ6ElRJ151c8RCoBcTXUK2bQxqQNOYJ+dQ24oIkqxHhB5f3zqbURlJp2VrNcLtqmIQXQVAIZrQBMkxDAgxoZ51Y/tBHulSCZKnxJggHUb/OqnC4Bb2I9omUKl1GddQ0BVzSB4Tp51obuGUqHBAn3JGhEtl1OoaD+WtINZB4iA1knprHMRv/AJ1UfZc37u952/8Arq0xsG0xK/dJ5q2x2YaEelVH2Wf6u952/wDrqOborj7N4KUUwGnTXIdY4Glmm16a1ACBqWaYDXprGCg0oNCzU4NWAROPJmwt8dbdz/4GsL9m/YzD483zfzfu/ZwAY0YPPzWt/jRmtOOqOPiprG/Y7JvYhQYPs7TddmcbSPxCrYyOTRs8P9lPDh/7OY/xEH8qsrHYLAJthbXqoNSbuCDGW1aACR3QY8B+tO4pxI2LDMFzFQAijcnYb+GvpV+JDkwlns/hk92xaXytr+lZj7RuHWWwTHIFa0yEFQFILEKQY3BB+Qq8TEvdsJcUtMLcyxDEe9HntpVNxC5duB3CC5bKy6aZnQqMwCAnM2sRptRUAKdNHJLuIRVOvnrVemKJ8q6HxXsXg7ttVtW2s3JJZ8l67pMQuR2URzn5VgsRhRbuMgYOFYgMoIBA5wdRXPPHxOyOXm9BrK862fBrS4TDNiLnvlGKDmEiR6tp6edU3AuEdz290fux7inZyPvH+AfM+E1WdsuLs9vViS7aD+FddvOKOOHlgyZPtRmMTi2dmdjJYlifEmT9ak4C3mInbc+n9arrImrfDXAiFjp/egpsjpFfg4lkyq+lssVr1QbGKZtYAB0UfUk1IriPqYvkrR0ftFeyWlQEFTduKzT+FYy5RE6g+qiqLDsomZywcwHMbganXUaTWrw1u2+UPbVidWlQ0E7jMR4zRX4JhyZFkamDEgRPvHXbnXrNSbs+DpEHB2wV95tRHfOY7AcyZERpVnhQVVyeSgadTI5nbTz8aZZwmHQwxdTuCBKx5kb0YWx3kBkvlZSSAIGwJ5E9DQimnsH+CHQsS7AadD5SI0qReshY7waZBymcvTN0nlSWLLXEzICynp/WujkjUyJexKukNvsxG0ZhlJ6xqfSqxlyE5SWHjoR/5enTara9hnEyjeqmJ84qI6CdRB3ifD/OpygpGTILMhIaBmBGp0PjSYfiKO4UTmmQBpJXZoGh86tcRgEdM4mQCQdJHUdDrOh+VVeEVVFtyAMiXSSBEFjrqNNNoqXFp0UXRJ4veDWnC6HLB9BzBqn+ytv3d/zt/wDXVhxNhl805eRqq+yp+5iPO1/3KTMvpKYv7Bu2/F7y4i3bR3QfuyAjZS2cuN/MRr1p1t8YBKNiiQXzS9t0AB7uzGDqJnTWo/2mr/qXA73fXN5ZWUenePqam8K4m1pme0GKXFDOhbMp9qpYTl92FzMPAGuZuoorVtlUO0PEgdmPhkRo8DAqZZ7ZY0Al7cwNP3DamdRptUG/dCmA0+kFWWSBPqaDOx2JJBLKQ3uzvO2tZS/Bq/Jq+Fdrbjrmu28ugiEcd7NEEnTxrU8OcXVBBG7DTouk/GucJiGEZSQBEdCYBMnnNafgGNYr3jtqRmmNKFpjU/ZpLqZSQeVNzVUcKxrTctu0m22VSd8upXz7pX41ObEUKoZO0SHbQ+RrC/ZC8cQvJ1sv/wAl23+prWXMZWG+zvEZOMMOq4lfhDf9NVxksh2PiF1kQlEzn8MgT4y1UmNxJe5lbu5QJE6AkSdat8RiwqF25fnAA89arcJet3CTCksZOgB11jU66kjXkBXRdI5JbLfCMRlA5qvrpTOIcF9oUYGCpE88y81PLUEj1p2Ib3Y/CIHTQis12p7Yrgl5tdPupMAAaZmPSeXOt/VXZTHCU3xirZkvtO7WfsrrZQJ7cIPb3LYVCRutvMokLzI8R41m7gtX7a3k12kA96dJRxzg8+Y51m+LYpsQ73HOZ3ZixPMsZNRMNxB7LBVMKSgddCGAPjzgnUdalGfJnZnwvEkvH/TdYfG3WHsHJKiGSTqEO6mNgDsOQPSsr2ixwuXjlMqoyL4xufUz8qtu0DJhkgFlusGA2nKdGJ6bQP6VkFvE8qrLRyq2TFuhQOfgPqaLimkqnT6neoGG710fPoANfrU2yZumeVcuR2z1vhwqL9t0WVl+Q06eA608YhTtJ8QDFQrtzMcgPdXVjzPhQWxbTpoOQHSoVZ6zy8Tu+Awd1wc0Wyrc1meep5RI0oV/hWIJkMoHIFwCN+v50TDYBtSuIcAmSrLbOsAGCdRoBUz2WkkljzJ5+OlezZ8Y6Ky5hMSilmNvKASTmXQc+f8AcUWy7ftFpEuZkJIcqxIEDMJ6bfOpd3Ao6lSCQRBEkSOfOhpwwWrbi0MhYGNY7wBy1rB0DxWE1SWEw7jSTtsfTrpVFwDtCVtiyoaR7Q5jDRBmAp8yam3eH3Mlx25NKgRJVp1Mem/KaxuGxZtXC4iVzaTE5iQR49fSg9DLZtsR2uVMoZlzMwUCCNCsyYOm4qTiuMoihnZcrfeBkchAnczI9K5dxPF5jPXbUEjkPlTP3qQZP4lG4DGGHd/pSckHidP4iy+xfLAJBiO7rWas23WxlzSZIjTXM3zOsVmLGNvG/YzOWlyQCx3M7jlua2+HugLrmGU8zJ2BJMadToTv6Bo1IzTQLH4dfYAsWUhSeREkbT41Q/ZW/dxHnb/7lS+K8TDK2rGZ5iAY00PXoDVZ9l793Ef7v6XKhneimLsuvtAsZsJm/wBm6N6E5G/+VUXZ/EO3sFUZgVOYbQbLMM0naEK7a1quOWfaYe6n4kYDzgkfOKwPZ3Ftk7kZ0ujLI2F+3BP/APMf8Vcq3FlnqR0nsxjba2it4LAZjmAFyAVkSd+RHpXuO4q1dUhQEyHMGKw2YSIMciPhFVHAfYsWRmNtHBYOUOUlWM5VA1HeMEbRWgvDDENF+SFbLK5RJUhd9/rUeLe0itoyz2l2CsDHeMEgmTzEiNYMTUnh18I+pI0iCI6fqaQ6KuaNie7qpJ115DzO8eFBYjTTVhoNIk7QecR+lCxq0aew6TcjRmVHE7k2+5cA/lZDHhQbuLqEVtqto3NAtx5YbBHlA0+DEE+AqPev/wB8qonaJvTDX8b41lux2JCcdtSJBuXVj/Haf8zVpeu1msJmtcQXEfdt3FeJ1aBqB0561SLS7MsU8jqCs+iTZLQCO74gEHnquvMVEx972CF3uWbSCY7uXyWSw1rnnGPtlBtqq2biNILNnhdDqogEmRzrFce7VPiir3HLBBlAk90czrzPM1R5ElrZXF8CcpVk+lf7Nvx37XHIu28PbKhtEukjMoIAMIAdSZgzpNcv4hjy85iSTMljJJ5yetRcRiZP4o/lcevMVGv4mR189zUW3J7PSj/Hhi4w0KWMHrP6UG3eC31YjMFKsV2zQQY8JpbOI0IjX8udes25afL6Uy0cuVLKopEjivEbuIuG7cYSeSiABrCjwqXh+z/7p3uuc4XOloanKCAzOeUAnT57ihcKIOJtA7ZvSYOX/mirvh9gjEYlrnupbfNroc+ltR56RTrabZKUYxkoopgiqulBtXApY8+X9+Zp122VqMG7/wA/hUaPRm+LS6J1q3pl9W8+lHyINKiWzCzzNMLUpdTpdHRn40zG4Va5A1aFtBUEnTM4nrtroK1nZXG58MkGdWWSZ2Y+H6VRYLsvYgl7YAJBKl2YlgZUk8tCdNta0GEyIAqKAJOgGkmZJ8+te1bkuj5AtWQ+Pp+tDxFxkjuEiDqD1Ox/vnXreKIqPxjiyW0BYmNSYV2Ij/ADHnUJtpaGgrlTA3mfIVVTLKBLNoJIkRrtrWD4Utpy7Ow7rEZWgCcza6nXYfGtR/8AkyO2VVuM3eI7hEBfePfy6CdfOsBiLNnQsEYdxmaMjMSZYAk66c+fTnU4SflFZKPgucbiMKg1u5eoXvHn7oU1Bxz22t2mshlLZg7EAR3dCwG7E66a7+FVb4iwpOQJyiFLHcHfluR6UIcSIMqD8IB8CGO1M5WJxLDhgi9YJM5WGrDXnr1rXe3Zll2UnllBAAiNjOtYBeIFbqvlACkMAzcxuJHL51IudsXGzIPJSx+ZIowkktmabL7i9kZHZgJAJ370+HOoP2aPAv8A+6/7lZzF9onuaFmPwUTvstXf2fXwDfJgD934Ce/pUctVopBUzcs+lc+7Nrkx16zBOZbyADXVCWWP5QR61rcbxdLaFmOgHL6AmAfSsNiuO2/2hrtsujkh/aIYZDkAKj4bjnNc8Fdoo30bU4f2eVLrkd0lFuiGKAQFUHUDQyR4dKVuHA6AoGJ/2kkTzHOcunrWDxPam6l8X0a4SUy5rjFmZfvanUAnl4VPsdtbgYF0WeRZQSPWJFK4NFYuD7NzcwK2kDXr1u3ppq76CTDBUPrNQLnaHArB9s1wrMezw7nUzsWy6a86Ba7boV138tPjUa92mU+6ttW1ghFPzImkr2h3FeGTMd2osXF9mLN8qQy942095cpJALHlNUicWcItuQAoCg/eMeJqDxXiH/qGblcHtPVxnPwYsKp+IXSToDHXkKPGnR6WKGGMFOuTLu7xLWGLDxnQ0H2yMYDd4en13quw2KzqVfWNjzH61GxVrnM9COY/Khx9nU81K4rX6LtxKkNB+hqouKVbT4H+9RUMYphzNK+NzCG9DzFOotHNl+TCX4YRyD+nTyP60C5bPX6UE+dIaokcE8t9ocrEGj2rkTT+HYJHM3bmRegEufLkPM/Chv3XiZAJAO4idDWYkJUw9lDM+s9Oc1ocbxi9ewwGTuhszuu7sogEjkBqdNJPLaqA3BEDWdzV1w3DyghSe6WLWrkOMxYBXU93l8CKVHZJJU/RT3LxI1oKiT/fWrDEYWzmIDvbIiVuJzjqu1QcMO95A0KoPLk0HuHl0poApNzpVgmAMDSlbo6Yxc+jpuI7S4Zd79uf4CW6clB6VFu9v8OvurcbyQAfFyDXLG4uvIE/KgtxduQA+dek8zPmFBHS732kN/7dkebvPyVfzqn4n2xxF1WVmS2rAqwVd1IIIlyetYZ+IOfvH00+lBN0nepubY1JF+mNW2TFxgSCDDtJBiQcvLQfCoz8RtjZZ9B/nVQZpQkqW5DSkbCWP+lmYgAATprJor3AIz3f5UH6VX8OtqzHPsBO8c60WAxVm3tAP8Ky3x/rSuVBKnD8Ev3dQjQebd0fFomrbDdkP9pcA8EE/MwB86mvx8x3UMdW1+QNBe+X94z05D5UtsOiZYwGEtbJ7Vv4u98tF+RpmPx7MdD7NREKsKPiII9Ki3x3YXQkgTJEePPp86RLPQJ55mJ+Y/OlCRMXlKmWmR4kn1M1D7PGwmIjEqxsuCjkA57c+7dWNSVaDHMSKt73dGrIP5T/AOVVlzEJm0YT1A2j1p0KxOKcOyOUV1vBDAupORlHu5Q4BGn9moToQNZPlBgeQ51eYlbtpVc95XUNmKFQeuUz3gDoSOY6VG/0sp3B6bgj/mH501JmsiYZV0g/EEVLW1PP4Uv+kLf9r+hoWIxqNCrMnmBlIOu2prcUa2e4mpW2v8OgM6weXiKq7d5ye4Gn+GasbWEXciT1YyfnVjhyAKVpFI5JRVJlM1i+R7vr3QfjQzhLk6lR/MPyofGcQxukHQDRRyjkfGoGatxQXmn7LE4Pq9sfzU4Ya1zug+Q/zqrmvTRSQjnJlufYDnPo1DOKtAyAf+Gqya9RFss/263MhT8qjX74bZctRq9QZk2ibYu9eVG/bOm9VymjBqm4nbjzuqJN7EltWknrM/WmYa+AxmYjWN6GHNCcyayQ8sjVNGiw72lXMuvn+lR34oZ3qqAgR8a9NJwOt/KlSrQClikz143K6DwxpenrNDpwasYe10xFMLGIp6ieYoqWAfvVjEdGI2o6Yl/Gi2rInST51MtAVjAbPEH6Gp+EuMQZYrrsAI+YpoA6U4GsYNmb/aH4L+lFtIx++fgv6VFBqTYag0EpeKYJzcYyWBO58qjphT0+dae8s1AuW6yZiE/tjaVCe4pkCTueceX0pi4bSpxGleVKICIMIOlFTDQZipSpRMlCw0RbkxTFumpbW6Z7KgMkVfE2lRPXT4VXVacXSFXzP0qrooVnq9Xq9RAepYpKUVjCV6lr0VjBsOsg0oSkwpo7XOUTU32dmNJwQDNFPVxXifAUF3M0ewOXEkLbJoww1Ns3WIBC/kPnUoO/4fmP1qbOzGoNXv8ARURTctPFKFq55AwLREsTSiipWMMGHFEt2gKcKctYw5WJo6UJTRUNEwUGiAUNaItEw4Cj2jQqelBmJDHSo7rRaYaQYHkr2WnUoFEAqinRXgKcKARMlIVogr2WsMU3HV7q+Z+gqnitFxSyGyg+P5VB/YR40RH2VeWvZDVqMCvjTv2JfGtYCpyGnCyelXAwS+PxprWgOVZbMVPsjRLeAuMpZVJA3jWrAoBypM1GjFaqEHUEeYpxapja+tWWG4UixPePj+lJNpHZ8bDLK6iUAQ1IscPzCZ9IqZdthmIgQDA0/Si4pcp00jujyqbmdcfipNuW0hbShrQA1K6FTpP6VDIH4iPAg6UtrFkNNTtDqRvS9M6aU0q8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5130" name="AutoShape 10" descr="data:image/jpeg;base64,/9j/4AAQSkZJRgABAQAAAQABAAD/2wCEAAkGBhQSEBUUExQVFBUVGBQVFBUVFBgWFBUVFRQVFxQVFxcXHCgeFxojGRYXHy8gIycpLCwsFR4xNTAqNSYsLCkBCQoKDgwOGA8PGiwcHBwpKS0sLCwsLCksLCksLCwsKSkpLCksKSkpKSkpLCksKSksLCwpLCwpKSkpLCwsKSwpLP/AABEIAL0BCwMBIgACEQEDEQH/xAAcAAABBQEBAQAAAAAAAAAAAAADAQIEBQYHAAj/xABGEAACAQIEAwUFBQYCCQQDAAABAhEAAwQSITEFQVEGImFxgRMykaGxB0JSwdEUI2KC4fBy8RUzU4OSosLD0iRDsrMWc6P/xAAaAQADAQEBAQAAAAAAAAAAAAABAgMABAUG/8QAJxEAAgICAgIBBAIDAAAAAAAAAAECEQMhEjFBUQQiQmGREzJxocH/2gAMAwEAAhEDEQA/AOc4TGh9tD0/St92W7fFItYklk2W5uy9A34h47jxrC9oux17BNmPftzpcXl/iH3T8qi4TiM6Nv1/WjKPhmT9HYuzPDFHFXu2yChtu2moJcoAVPjrW4J3U85g1xHsr2rfBv7ue20Zl5iJgoeR122Pzrs3CeL28TaFy0wYH4q3RhuDU6pFLsl2VIEHcUHHcOS772jAEK43E7jxHUUa2TGuh6fp4USaR7CrRU8C4a1r2obcuIPIgW1AI8N6XtEk4dxyaAfWrMtuOYj5j+lVvaBv3B/xLSSVRpDp8pWwXBrz2j7C62Y722P3hHu6bHw/UVb3RpQsfhVuLlOh0KsNwY3FCweJZkKvGdDDR8jHiIMjQz6UzF8kHihhrUc3afL2Tn6gUBl1qRxP37P+N/8A6noLCovsvHoXLSgV6KcorBPAU7LSgU6KwDy0teivRRALS5aVRTwKwLPW1p6rSLRQKwBuWmXLcipAWvZKItkrAtKIfAUR1/ShYD3B4Ej51JvDvH+96suib7BgU5RMjwNeA1pmIxaWQ1y4wREkszGABRAxY0Px+dDYVzPF9s8djbrDB/ubAlQ5C5mAMZszAxpyG3WqLimKx+GYj9pvMT7zZzlPx50tofhKro7RGvnQXt71wXB9t8bh73tPbPcggujsWRhzGp7vmIru3COIJiLVu6mq3UDDw8D4gyD4g0JIVMC60OpeISo0VIqjOY9gq6gGQwggEHzB5dfOsT2m+zAOPa4OFJEmyT3SefszyPgdPKtaCwUi4SdWa2zayGglPQgRtUzDOFQuO8CwXfTbf4QPSvWkrOJHCbd57TFLikFTDIwhlPrWi7PdoruGuC7YaOTKfdYfhYf2RyrpHaLslYxykOMtxdBcX31PQ/iHgfSuT8d7NYjAXO+JQmFur/q38D+E+B9KhKNDpnc+zHa2zjE7vcuDV7ROo6sp5r4/ECr6vnDhvEyGVkYpcUyCDBB6g11vsd9oC4iLV8hL2ytslzw/hbw2PLpUXH0UTNFxND7WyUYK59qBOzwoYIw5jQnqIJG1ReM4oXMKTBUyMyt7ymDp4+BG4qP254othLDsNPbRP4GCMQfl9aZj+NJewsgjMYkDXQAmQen0qE3povBdM0xXQf4R9Kb7ITm5xBPUbj5z8aUNKoeqqfiBSudPWnZMq+Kp37X+J/8A6moD71I4p79n/E+n+6agsNalLstHoQU8U0GnigwsWKdSAUtYB4U8CmiiLRMKBTqSnCsKKoooFDWiCiBhFFPVaalFWmEHYcRmH8R+YBqRf5eQoSCCfQ/UflRbvujyNUj0I+xhrHfaqlxsNbRTFt7q+1I3yhC6j4r9K2DHSfjWX7acbwj4Z7Zv2i4GZRnB76GQNNp29aL/AAFVasw54yuHtA5eQW3bXSdOZ5CJJPnR+BceuYlvdQod45axsSTy5gVnuFcQDXG/aSpUiNJBHQA/KrvhuOspPsgqW53YwZ8jqfOuZxo71JSemScZ2OsNeW4AoEy6fdPl08tq0/ZHEG05tOdGYm3L5pMahQYIBEmOUGqj9tWNCPQzQMPjQ1wMIz2yGQnkVMjblqQeoJocjPGqaXk6NirdQSKyfCPtBvNbi+tprozghDlnKSAwXUwfL1rNX+12MLEm9kM+6E0HlptVv42zh5VoueFYprll1ddRKw3PTRvDXn4UHg+Oa2IKkoG7wMldREfE/SrwKSZJznaTuR0086CMICplFEiDBJVoACmDsdP616bjo5Uy0shbmZrbfeBbSDJExruDPyNJibKODauhWD5+6yjKUDNoZ8B8pr3AMMELAH3gkAnXu5hpVrcwwblrBAPMTp+dTehzkXar7L2tzdwcuu5szLr/APrJ94fwnXpNY/DY7k+40k6EEaQRyNfQL2GVoiVJUeQgDQDbXWs52s7A2cXLj91e5XANGjYXF+8PHcdeVI0GzOcK7Wrds/suO/eWjGS4dWTSBm6jX3tx4jYeKwV3h5kH22FfUMNSoI0M/nsayfEOG38Fc9nfSB90jVHA3KNz8tCOYFaDs52qNlcjfvbDaNbO6zuVnY+Gx+dc84WVhOjsHCL2fDWDIM2reoIP3FnbxqWRpXNcJcuYMe3wR9vhGMvY+9bPMpzU9Vrc8E4/axVr2ltpH3hsQehHI0owTH2pyn8LE/FWH51DerLEjumq16jLsrDo8lPUUwU8UBmOpaSlogFFPBodPFYzCCnCmA04VrFHrRBQgaIKYDDIaOgqNbNHSiIw33vMH5EfrWT7afaCuEi1aUXL25DGEQEGCY1J20086v8AjuKa1YZ0GZwrZR4ldPpXF8JwRrl1rmJYsSSSDzY7k+vLwplLirNGDk6QLiXaTE4uTeusyjXIoy2l/lG58TNZm7jtT9N/Kuj4kItllVFAjYCudYy1Daeo21psc+Q2XFwSB/tLdPl+tKmLYa/SmTOkD1k/U0jARBhT6fppVTnLnAdo2ylZ0+daLhWLXLmmZrn62iGOscxzB16itDwe4cuU7g/KufLBdo6sGR8qZScauF7zXRKEHuldGAB0M1Z2O1LZR7Rcz820E9DHWKmcSwsW26NIggaTsQdxry8arrOXKJA2FXg01olki1LZ2AXNBRFemZ+cRT79pwVKusEbQTv4hhy5EcpruZyoKesa/CpD405IYiCV1OjbkjX06cjUf5fWqPjnEWFxI1RCCTyLH+gNSnpDI2OFxsoS2sE66Sdeg84oWIxWkgbTmnTYxoduv9KqmudwMOmp30OoMDeCZ9KauJmy4+8AJBMaMRqCwIIOuuvOp1QwuPwa4hTbuIt22feQjvqeTAaEETowrmnaHsW+GJu4ctdtbkQTctjo4Hvr4jXw510gYgEhlE7xEjSY5HTrHgTQsS85pbKckZtlAGc5iRsdDPlWqzHNOz3aR7L5rZ3jMh1Rx/fPcVqkwgvf+qwDezvLrdsEwG66bGeux8DVTxfsp7RzlHs70F88AWrokQWy6K5kd5dDOo51n+Fcae1cBk27i7Nz8m5EH4Gozh5Q8ZVo632d7WLiVZG7l1dGtnRgecTy0qyeqDs12gtX2MqlvEEANAH7wDmp39Kv3rmn2dMao8tOFMFOBoDBBXhSClFYAtKDSV6sYeDT1agg04GsYODT1NABp6miKSAaPbNRFNSLTURGScR7nl/UfnXGMXxBLYzXW1bkNyTqYA8TXWuOXHGDvm2Mzi1cKjqwUxXCOJcOeFukst0qp05SNQOlZr2PibV12Xlritu4IVp8CCPrVVxfgQILqYO5B1Bj6UfBYQtEuSABOYzJgddRVubQy5dwRSXxejp48l9RggqgifhvPQCpeF7PM5ZmXJl+6WE67cjO/hVvZ4WUultAfu848unP4VIyMRIYnNmBHLopE6jy20qjyt9EYfHX3GK4naey7ISGA2OuxAI05aEUuExTwIcg6xHL+/zqHxjGFr9wzpmMDwGg+QFe4ZfOfw10+VdCWtnJLUnRe/6QuZIuNmGkyBOhncUN7QBif75VGLa6CPU0a3j4ABWY5/SilXQHJvs7SNpO3x0qmwXFLav7ltTMKE99JMEOh90+KjXrV012R4dKrbfZ+37QMFbQyFzEoDy0O2p5eNdkk+yMWuibjcYFGp1566geVUvsPatr5xyOvux00GvlTsTiM90gCANCYGpEgqQNgJNTMBaJuIOWZdvE6n51zTlbobouLduO7GnuxvoOXyrPYy42Q5kJKuwDCcyqBmUmDqPAz51f4e9qG66/HX86gYpwoa4QQcwLDSCcohgQY5f5VSaDHZA4LiA4UaxngdDqGAjx60r3LgdxcXPaZbhDDcDLGUOPMjX0qNfxJGINy04ZmCsLOQjMAgMZ9s/Meca7U3g6fvLjWbpIbvPZcQyszoWJU6EAZtR4Ui0PWyWMO1suof2qDu5SNUafl1kaViOJ8JKgJeQ6CEuLoV/UeBrVYvEq15wpay63bffMlHBOgBGozBSOmm9XmMwyXGh4Kga7QSSfhQqwdHJ1Z7BEnMsyrqdvzU+B9K6b2O4+2JtsHIY28oz82Bnfx0rPcf7O5EJtnunMchjcgTB9BpUj7LP9Vd/3X0eo5I6K43s3VOBplKK5joCCnTQwaeKwB9eFNmlBrGHV6kFLWNYoNPVqjYrErbttccwqAsxidAJOnOs4/wBpGFG3tW8kj6kUVFvoVtGvVqPbasBc+1KyPdtXT5lV/M1Eu/bCBtYH814fktOoSEckdG47xL2WEuv0WJ6FiFn0muScS4racd1lLDTKAZ+NHxH213IKixYIIIIZmcEdCNJrO2+LC6TcS0AzGPZ2lyopAGozHQHfzJovG/I+LIlo0OFvoV6HmDuD0owvACqGy7Ay4UTyBkjpJ26/GvXcUak1R0cmybisXrQb/EiyC2qlfxvpqOYWOvyqvF0k1OwOFa46qglmIAH5+X6UKH5aMPxLhrm6xVDlzRMaSdYnbanYTAurAxpzM1rO2DKl5cPbMrYEE/juvBuOfkvgFqpttA8a7lpbPMe3oCVoRird8CCNInx/pUc4E/hX/ipFkizpn8LPH7f0deuEA84Bjr98Lz8/pTMfiAtt8und35NmWB8yY23HUU1gCCYgKQNog55EeHhEaaxVXxDGPeNxRoqqcrKAEJUHQxvOunmdYiu2T1R5yA28O2c5h4kzHvdY0mfHeRVpwrFS/wDhkzG0Kd45TG9NsIxLaDM0ZoMhWCagEgbTHpud6mYCzBdtmCPqNY1jeOkzryOnSChsIay23lHyikxtvMrALOYRHKY+NNF0z15HT++hqYt4EZWj+GQd/T866WrQqZmFsZ7RsOhMKhJWM6MXcaE8u7y8a9w8guytaZGBtKrwSLgFxCJ6ElRJ151c8RCoBcTXUK2bQxqQNOYJ+dQ24oIkqxHhB5f3zqbURlJp2VrNcLtqmIQXQVAIZrQBMkxDAgxoZ51Y/tBHulSCZKnxJggHUb/OqnC4Bb2I9omUKl1GddQ0BVzSB4Tp51obuGUqHBAn3JGhEtl1OoaD+WtINZB4iA1knprHMRv/AJ1UfZc37u952/8Arq0xsG0xK/dJ5q2x2YaEelVH2Wf6u952/wDrqOborj7N4KUUwGnTXIdY4Glmm16a1ACBqWaYDXprGCg0oNCzU4NWAROPJmwt8dbdz/4GsL9m/YzD483zfzfu/ZwAY0YPPzWt/jRmtOOqOPiprG/Y7JvYhQYPs7TddmcbSPxCrYyOTRs8P9lPDh/7OY/xEH8qsrHYLAJthbXqoNSbuCDGW1aACR3QY8B+tO4pxI2LDMFzFQAijcnYb+GvpV+JDkwlns/hk92xaXytr+lZj7RuHWWwTHIFa0yEFQFILEKQY3BB+Qq8TEvdsJcUtMLcyxDEe9HntpVNxC5duB3CC5bKy6aZnQqMwCAnM2sRptRUAKdNHJLuIRVOvnrVemKJ8q6HxXsXg7ttVtW2s3JJZ8l67pMQuR2URzn5VgsRhRbuMgYOFYgMoIBA5wdRXPPHxOyOXm9BrK862fBrS4TDNiLnvlGKDmEiR6tp6edU3AuEdz290fux7inZyPvH+AfM+E1WdsuLs9vViS7aD+FddvOKOOHlgyZPtRmMTi2dmdjJYlifEmT9ak4C3mInbc+n9arrImrfDXAiFjp/egpsjpFfg4lkyq+lssVr1QbGKZtYAB0UfUk1IriPqYvkrR0ftFeyWlQEFTduKzT+FYy5RE6g+qiqLDsomZywcwHMbganXUaTWrw1u2+UPbVidWlQ0E7jMR4zRX4JhyZFkamDEgRPvHXbnXrNSbs+DpEHB2wV95tRHfOY7AcyZERpVnhQVVyeSgadTI5nbTz8aZZwmHQwxdTuCBKx5kb0YWx3kBkvlZSSAIGwJ5E9DQimnsH+CHQsS7AadD5SI0qReshY7waZBymcvTN0nlSWLLXEzICynp/WujkjUyJexKukNvsxG0ZhlJ6xqfSqxlyE5SWHjoR/5enTara9hnEyjeqmJ84qI6CdRB3ifD/OpygpGTILMhIaBmBGp0PjSYfiKO4UTmmQBpJXZoGh86tcRgEdM4mQCQdJHUdDrOh+VVeEVVFtyAMiXSSBEFjrqNNNoqXFp0UXRJ4veDWnC6HLB9BzBqn+ytv3d/zt/wDXVhxNhl805eRqq+yp+5iPO1/3KTMvpKYv7Bu2/F7y4i3bR3QfuyAjZS2cuN/MRr1p1t8YBKNiiQXzS9t0AB7uzGDqJnTWo/2mr/qXA73fXN5ZWUenePqam8K4m1pme0GKXFDOhbMp9qpYTl92FzMPAGuZuoorVtlUO0PEgdmPhkRo8DAqZZ7ZY0Al7cwNP3DamdRptUG/dCmA0+kFWWSBPqaDOx2JJBLKQ3uzvO2tZS/Bq/Jq+Fdrbjrmu28ugiEcd7NEEnTxrU8OcXVBBG7DTouk/GucJiGEZSQBEdCYBMnnNafgGNYr3jtqRmmNKFpjU/ZpLqZSQeVNzVUcKxrTctu0m22VSd8upXz7pX41ObEUKoZO0SHbQ+RrC/ZC8cQvJ1sv/wAl23+prWXMZWG+zvEZOMMOq4lfhDf9NVxksh2PiF1kQlEzn8MgT4y1UmNxJe5lbu5QJE6AkSdat8RiwqF25fnAA89arcJet3CTCksZOgB11jU66kjXkBXRdI5JbLfCMRlA5qvrpTOIcF9oUYGCpE88y81PLUEj1p2Ib3Y/CIHTQis12p7Yrgl5tdPupMAAaZmPSeXOt/VXZTHCU3xirZkvtO7WfsrrZQJ7cIPb3LYVCRutvMokLzI8R41m7gtX7a3k12kA96dJRxzg8+Y51m+LYpsQ73HOZ3ZixPMsZNRMNxB7LBVMKSgddCGAPjzgnUdalGfJnZnwvEkvH/TdYfG3WHsHJKiGSTqEO6mNgDsOQPSsr2ixwuXjlMqoyL4xufUz8qtu0DJhkgFlusGA2nKdGJ6bQP6VkFvE8qrLRyq2TFuhQOfgPqaLimkqnT6neoGG710fPoANfrU2yZumeVcuR2z1vhwqL9t0WVl+Q06eA608YhTtJ8QDFQrtzMcgPdXVjzPhQWxbTpoOQHSoVZ6zy8Tu+Awd1wc0Wyrc1meep5RI0oV/hWIJkMoHIFwCN+v50TDYBtSuIcAmSrLbOsAGCdRoBUz2WkkljzJ5+OlezZ8Y6Ky5hMSilmNvKASTmXQc+f8AcUWy7ftFpEuZkJIcqxIEDMJ6bfOpd3Ao6lSCQRBEkSOfOhpwwWrbi0MhYGNY7wBy1rB0DxWE1SWEw7jSTtsfTrpVFwDtCVtiyoaR7Q5jDRBmAp8yam3eH3Mlx25NKgRJVp1Mem/KaxuGxZtXC4iVzaTE5iQR49fSg9DLZtsR2uVMoZlzMwUCCNCsyYOm4qTiuMoihnZcrfeBkchAnczI9K5dxPF5jPXbUEjkPlTP3qQZP4lG4DGGHd/pSckHidP4iy+xfLAJBiO7rWas23WxlzSZIjTXM3zOsVmLGNvG/YzOWlyQCx3M7jlua2+HugLrmGU8zJ2BJMadToTv6Bo1IzTQLH4dfYAsWUhSeREkbT41Q/ZW/dxHnb/7lS+K8TDK2rGZ5iAY00PXoDVZ9l793Ef7v6XKhneimLsuvtAsZsJm/wBm6N6E5G/+VUXZ/EO3sFUZgVOYbQbLMM0naEK7a1quOWfaYe6n4kYDzgkfOKwPZ3Ftk7kZ0ujLI2F+3BP/APMf8Vcq3FlnqR0nsxjba2it4LAZjmAFyAVkSd+RHpXuO4q1dUhQEyHMGKw2YSIMciPhFVHAfYsWRmNtHBYOUOUlWM5VA1HeMEbRWgvDDENF+SFbLK5RJUhd9/rUeLe0itoyz2l2CsDHeMEgmTzEiNYMTUnh18I+pI0iCI6fqaQ6KuaNie7qpJ115DzO8eFBYjTTVhoNIk7QecR+lCxq0aew6TcjRmVHE7k2+5cA/lZDHhQbuLqEVtqto3NAtx5YbBHlA0+DEE+AqPev/wB8qonaJvTDX8b41lux2JCcdtSJBuXVj/Haf8zVpeu1msJmtcQXEfdt3FeJ1aBqB0561SLS7MsU8jqCs+iTZLQCO74gEHnquvMVEx972CF3uWbSCY7uXyWSw1rnnGPtlBtqq2biNILNnhdDqogEmRzrFce7VPiir3HLBBlAk90czrzPM1R5ElrZXF8CcpVk+lf7Nvx37XHIu28PbKhtEukjMoIAMIAdSZgzpNcv4hjy85iSTMljJJ5yetRcRiZP4o/lcevMVGv4mR189zUW3J7PSj/Hhi4w0KWMHrP6UG3eC31YjMFKsV2zQQY8JpbOI0IjX8udes25afL6Uy0cuVLKopEjivEbuIuG7cYSeSiABrCjwqXh+z/7p3uuc4XOloanKCAzOeUAnT57ihcKIOJtA7ZvSYOX/mirvh9gjEYlrnupbfNroc+ltR56RTrabZKUYxkoopgiqulBtXApY8+X9+Zp122VqMG7/wA/hUaPRm+LS6J1q3pl9W8+lHyINKiWzCzzNMLUpdTpdHRn40zG4Va5A1aFtBUEnTM4nrtroK1nZXG58MkGdWWSZ2Y+H6VRYLsvYgl7YAJBKl2YlgZUk8tCdNta0GEyIAqKAJOgGkmZJ8+te1bkuj5AtWQ+Pp+tDxFxkjuEiDqD1Ox/vnXreKIqPxjiyW0BYmNSYV2Ij/ADHnUJtpaGgrlTA3mfIVVTLKBLNoJIkRrtrWD4Utpy7Ow7rEZWgCcza6nXYfGtR/8AkyO2VVuM3eI7hEBfePfy6CdfOsBiLNnQsEYdxmaMjMSZYAk66c+fTnU4SflFZKPgucbiMKg1u5eoXvHn7oU1Bxz22t2mshlLZg7EAR3dCwG7E66a7+FVb4iwpOQJyiFLHcHfluR6UIcSIMqD8IB8CGO1M5WJxLDhgi9YJM5WGrDXnr1rXe3Zll2UnllBAAiNjOtYBeIFbqvlACkMAzcxuJHL51IudsXGzIPJSx+ZIowkktmabL7i9kZHZgJAJ370+HOoP2aPAv8A+6/7lZzF9onuaFmPwUTvstXf2fXwDfJgD934Ce/pUctVopBUzcs+lc+7Nrkx16zBOZbyADXVCWWP5QR61rcbxdLaFmOgHL6AmAfSsNiuO2/2hrtsujkh/aIYZDkAKj4bjnNc8Fdoo30bU4f2eVLrkd0lFuiGKAQFUHUDQyR4dKVuHA6AoGJ/2kkTzHOcunrWDxPam6l8X0a4SUy5rjFmZfvanUAnl4VPsdtbgYF0WeRZQSPWJFK4NFYuD7NzcwK2kDXr1u3ppq76CTDBUPrNQLnaHArB9s1wrMezw7nUzsWy6a86Ba7boV138tPjUa92mU+6ttW1ghFPzImkr2h3FeGTMd2osXF9mLN8qQy942095cpJALHlNUicWcItuQAoCg/eMeJqDxXiH/qGblcHtPVxnPwYsKp+IXSToDHXkKPGnR6WKGGMFOuTLu7xLWGLDxnQ0H2yMYDd4en13quw2KzqVfWNjzH61GxVrnM9COY/Khx9nU81K4rX6LtxKkNB+hqouKVbT4H+9RUMYphzNK+NzCG9DzFOotHNl+TCX4YRyD+nTyP60C5bPX6UE+dIaokcE8t9ocrEGj2rkTT+HYJHM3bmRegEufLkPM/Chv3XiZAJAO4idDWYkJUw9lDM+s9Oc1ocbxi9ewwGTuhszuu7sogEjkBqdNJPLaqA3BEDWdzV1w3DyghSe6WLWrkOMxYBXU93l8CKVHZJJU/RT3LxI1oKiT/fWrDEYWzmIDvbIiVuJzjqu1QcMO95A0KoPLk0HuHl0poApNzpVgmAMDSlbo6Yxc+jpuI7S4Zd79uf4CW6clB6VFu9v8OvurcbyQAfFyDXLG4uvIE/KgtxduQA+dek8zPmFBHS732kN/7dkebvPyVfzqn4n2xxF1WVmS2rAqwVd1IIIlyetYZ+IOfvH00+lBN0nepubY1JF+mNW2TFxgSCDDtJBiQcvLQfCoz8RtjZZ9B/nVQZpQkqW5DSkbCWP+lmYgAATprJor3AIz3f5UH6VX8OtqzHPsBO8c60WAxVm3tAP8Ky3x/rSuVBKnD8Ev3dQjQebd0fFomrbDdkP9pcA8EE/MwB86mvx8x3UMdW1+QNBe+X94z05D5UtsOiZYwGEtbJ7Vv4u98tF+RpmPx7MdD7NREKsKPiII9Ki3x3YXQkgTJEePPp86RLPQJ55mJ+Y/OlCRMXlKmWmR4kn1M1D7PGwmIjEqxsuCjkA57c+7dWNSVaDHMSKt73dGrIP5T/AOVVlzEJm0YT1A2j1p0KxOKcOyOUV1vBDAupORlHu5Q4BGn9moToQNZPlBgeQ51eYlbtpVc95XUNmKFQeuUz3gDoSOY6VG/0sp3B6bgj/mH501JmsiYZV0g/EEVLW1PP4Uv+kLf9r+hoWIxqNCrMnmBlIOu2prcUa2e4mpW2v8OgM6weXiKq7d5ye4Gn+GasbWEXciT1YyfnVjhyAKVpFI5JRVJlM1i+R7vr3QfjQzhLk6lR/MPyofGcQxukHQDRRyjkfGoGatxQXmn7LE4Pq9sfzU4Ya1zug+Q/zqrmvTRSQjnJlufYDnPo1DOKtAyAf+Gqya9RFss/263MhT8qjX74bZctRq9QZk2ibYu9eVG/bOm9VymjBqm4nbjzuqJN7EltWknrM/WmYa+AxmYjWN6GHNCcyayQ8sjVNGiw72lXMuvn+lR34oZ3qqAgR8a9NJwOt/KlSrQClikz143K6DwxpenrNDpwasYe10xFMLGIp6ieYoqWAfvVjEdGI2o6Yl/Gi2rInST51MtAVjAbPEH6Gp+EuMQZYrrsAI+YpoA6U4GsYNmb/aH4L+lFtIx++fgv6VFBqTYag0EpeKYJzcYyWBO58qjphT0+dae8s1AuW6yZiE/tjaVCe4pkCTueceX0pi4bSpxGleVKICIMIOlFTDQZipSpRMlCw0RbkxTFumpbW6Z7KgMkVfE2lRPXT4VXVacXSFXzP0qrooVnq9Xq9RAepYpKUVjCV6lr0VjBsOsg0oSkwpo7XOUTU32dmNJwQDNFPVxXifAUF3M0ewOXEkLbJoww1Ns3WIBC/kPnUoO/4fmP1qbOzGoNXv8ARURTctPFKFq55AwLREsTSiipWMMGHFEt2gKcKctYw5WJo6UJTRUNEwUGiAUNaItEw4Cj2jQqelBmJDHSo7rRaYaQYHkr2WnUoFEAqinRXgKcKARMlIVogr2WsMU3HV7q+Z+gqnitFxSyGyg+P5VB/YR40RH2VeWvZDVqMCvjTv2JfGtYCpyGnCyelXAwS+PxprWgOVZbMVPsjRLeAuMpZVJA3jWrAoBypM1GjFaqEHUEeYpxapja+tWWG4UixPePj+lJNpHZ8bDLK6iUAQ1IscPzCZ9IqZdthmIgQDA0/Si4pcp00jujyqbmdcfipNuW0hbShrQA1K6FTpP6VDIH4iPAg6UtrFkNNTtDqRvS9M6aU0q8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5132" name="Picture 12" descr="http://ww1.elcomercio.com/seguridad/UPC-Quito-Tenis-Augusto-Barrera_ECMIMA20120211_0047_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2928934"/>
            <a:ext cx="2286016" cy="1571636"/>
          </a:xfrm>
          <a:prstGeom prst="rect">
            <a:avLst/>
          </a:prstGeom>
          <a:noFill/>
        </p:spPr>
      </p:pic>
      <p:pic>
        <p:nvPicPr>
          <p:cNvPr id="5134" name="Picture 14" descr="http://www3.eltiempo.com/100/separatas/bogota_100/IMAGEN/IMAGEN-8327862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2942" y="5000636"/>
            <a:ext cx="2525271" cy="15001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4000" b="1" i="1" dirty="0" smtClean="0"/>
              <a:t>Mesa de Seguridad Ciudadana DMQ</a:t>
            </a:r>
            <a:endParaRPr lang="es-EC" sz="4000" b="1" i="1" dirty="0"/>
          </a:p>
        </p:txBody>
      </p:sp>
      <p:sp>
        <p:nvSpPr>
          <p:cNvPr id="4" name="3 Rectángulo"/>
          <p:cNvSpPr/>
          <p:nvPr/>
        </p:nvSpPr>
        <p:spPr>
          <a:xfrm>
            <a:off x="357158" y="1500174"/>
            <a:ext cx="835824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s-EC" sz="2400" b="1" dirty="0" smtClean="0"/>
              <a:t>Objetivos:</a:t>
            </a:r>
          </a:p>
          <a:p>
            <a:pPr marL="457200" indent="-457200">
              <a:buFont typeface="+mj-lt"/>
              <a:buAutoNum type="arabicPeriod"/>
            </a:pPr>
            <a:r>
              <a:rPr lang="es-EC" i="1" dirty="0" smtClean="0"/>
              <a:t>Despertar interés ciudadano </a:t>
            </a:r>
            <a:r>
              <a:rPr lang="es-EC" b="1" i="1" dirty="0" smtClean="0"/>
              <a:t>seguridad, compromiso colectivo </a:t>
            </a:r>
          </a:p>
          <a:p>
            <a:pPr marL="457200" indent="-457200">
              <a:buFont typeface="+mj-lt"/>
              <a:buAutoNum type="arabicPeriod"/>
            </a:pPr>
            <a:r>
              <a:rPr lang="es-EC" i="1" dirty="0" smtClean="0"/>
              <a:t>Replicar buenas prácticas</a:t>
            </a:r>
          </a:p>
          <a:p>
            <a:pPr marL="457200" indent="-457200">
              <a:buFont typeface="+mj-lt"/>
              <a:buAutoNum type="arabicPeriod"/>
            </a:pPr>
            <a:r>
              <a:rPr lang="es-EC" i="1" dirty="0" smtClean="0"/>
              <a:t>Promover alianzas autoridades y sociedad civil.</a:t>
            </a:r>
          </a:p>
          <a:p>
            <a:pPr>
              <a:buNone/>
            </a:pPr>
            <a:endParaRPr lang="es-EC" i="1" dirty="0" smtClean="0"/>
          </a:p>
          <a:p>
            <a:pPr>
              <a:buNone/>
            </a:pPr>
            <a:r>
              <a:rPr lang="es-EC" sz="2400" b="1" i="1" dirty="0" smtClean="0"/>
              <a:t>Miembros : </a:t>
            </a:r>
          </a:p>
          <a:p>
            <a:pPr>
              <a:buFont typeface="Wingdings" pitchFamily="2" charset="2"/>
              <a:buChar char="Ø"/>
            </a:pPr>
            <a:r>
              <a:rPr lang="es-EC" i="1" dirty="0" smtClean="0"/>
              <a:t>Apolíticos y voluntarios. Comprometidos con la seguridad. Experiencia diversa en activismo comunitario. Construyendo credibilidad. Relacionarnos con </a:t>
            </a:r>
            <a:r>
              <a:rPr lang="es-EC" i="1" dirty="0" err="1" smtClean="0"/>
              <a:t>autoridae</a:t>
            </a:r>
            <a:r>
              <a:rPr lang="es-EC" i="1" dirty="0" smtClean="0"/>
              <a:t> </a:t>
            </a:r>
          </a:p>
          <a:p>
            <a:pPr>
              <a:buNone/>
            </a:pPr>
            <a:endParaRPr lang="es-EC" i="1" dirty="0" smtClean="0"/>
          </a:p>
          <a:p>
            <a:pPr>
              <a:buFont typeface="Wingdings" pitchFamily="2" charset="2"/>
              <a:buChar char="Ø"/>
            </a:pPr>
            <a:r>
              <a:rPr lang="es-EC" i="1" dirty="0" smtClean="0"/>
              <a:t>Secretaria de Seguridad DMQ, Comandante Policía DMQ, BURO Centro Histórico,   representantes barrios distritos (8), </a:t>
            </a:r>
            <a:r>
              <a:rPr lang="es-EC" i="1" dirty="0" err="1" smtClean="0"/>
              <a:t>Asoc</a:t>
            </a:r>
            <a:r>
              <a:rPr lang="es-EC" i="1" dirty="0" smtClean="0"/>
              <a:t>. Centros Comerciales, Judicatura, Fiscalía, Cámara de Industrias Quito, FYBECA</a:t>
            </a:r>
          </a:p>
          <a:p>
            <a:pPr>
              <a:buFont typeface="Wingdings" pitchFamily="2" charset="2"/>
              <a:buChar char="Ø"/>
            </a:pPr>
            <a:endParaRPr lang="es-EC" i="1" dirty="0" smtClean="0"/>
          </a:p>
          <a:p>
            <a:pPr>
              <a:buNone/>
            </a:pPr>
            <a:r>
              <a:rPr lang="es-EC" sz="2400" b="1" i="1" dirty="0" smtClean="0"/>
              <a:t>Logística:</a:t>
            </a:r>
          </a:p>
          <a:p>
            <a:pPr>
              <a:buFont typeface="Wingdings" pitchFamily="2" charset="2"/>
              <a:buChar char="Ø"/>
            </a:pPr>
            <a:r>
              <a:rPr lang="es-EC" i="1" dirty="0" smtClean="0"/>
              <a:t> Reuniones semanales con agenda previa. Coordinación Fundación ESQUEL.  </a:t>
            </a:r>
            <a:endParaRPr lang="es-EC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4000" b="1" i="1" dirty="0" smtClean="0"/>
              <a:t>Aprendizajes…</a:t>
            </a:r>
            <a:endParaRPr lang="es-EC" sz="4000" b="1" i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5043494" cy="4525963"/>
          </a:xfrm>
        </p:spPr>
        <p:txBody>
          <a:bodyPr>
            <a:normAutofit fontScale="92500" lnSpcReduction="20000"/>
          </a:bodyPr>
          <a:lstStyle/>
          <a:p>
            <a:r>
              <a:rPr lang="es-EC" i="1" dirty="0" smtClean="0"/>
              <a:t>Fortalecimiento Policía</a:t>
            </a:r>
          </a:p>
          <a:p>
            <a:r>
              <a:rPr lang="es-EC" i="1" dirty="0" smtClean="0"/>
              <a:t>Recuperación espacios públicos (iluminación, recolección basura, cumplir ordenanzas, parques… )</a:t>
            </a:r>
          </a:p>
          <a:p>
            <a:r>
              <a:rPr lang="es-EC" i="1" dirty="0" smtClean="0"/>
              <a:t>Atención a grupos vulnerables</a:t>
            </a:r>
          </a:p>
          <a:p>
            <a:r>
              <a:rPr lang="es-EC" i="1" dirty="0" smtClean="0"/>
              <a:t>Acercamiento justicia a ciudadanía</a:t>
            </a:r>
          </a:p>
          <a:p>
            <a:r>
              <a:rPr lang="es-EC" i="1" dirty="0" smtClean="0"/>
              <a:t>Comunidad organizada (veeduría)</a:t>
            </a:r>
            <a:endParaRPr lang="es-EC" i="1" dirty="0"/>
          </a:p>
        </p:txBody>
      </p:sp>
      <p:pic>
        <p:nvPicPr>
          <p:cNvPr id="4098" name="Picture 2" descr="http://www.in-quito.com/pictures/carolina-par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3357562"/>
            <a:ext cx="3476625" cy="2552703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5429256" y="6000768"/>
            <a:ext cx="2579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Parque La Carolina -Quito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785818"/>
          </a:xfrm>
        </p:spPr>
        <p:txBody>
          <a:bodyPr/>
          <a:lstStyle/>
          <a:p>
            <a:r>
              <a:rPr lang="es-EC" b="1" i="1" dirty="0" smtClean="0"/>
              <a:t>Nos hace falta…</a:t>
            </a:r>
            <a:endParaRPr lang="es-EC" b="1" i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28670"/>
            <a:ext cx="7901014" cy="1928826"/>
          </a:xfrm>
        </p:spPr>
        <p:txBody>
          <a:bodyPr>
            <a:normAutofit fontScale="85000" lnSpcReduction="20000"/>
          </a:bodyPr>
          <a:lstStyle/>
          <a:p>
            <a:r>
              <a:rPr lang="es-EC" i="1" dirty="0" smtClean="0"/>
              <a:t>Legitimar nuestros derechos ciudadanos</a:t>
            </a:r>
          </a:p>
          <a:p>
            <a:r>
              <a:rPr lang="es-EC" i="1" dirty="0" smtClean="0"/>
              <a:t>Ejercer una </a:t>
            </a:r>
            <a:r>
              <a:rPr lang="es-EC" i="1" dirty="0" err="1" smtClean="0"/>
              <a:t>veeduria</a:t>
            </a:r>
            <a:r>
              <a:rPr lang="es-EC" i="1" dirty="0" smtClean="0"/>
              <a:t> responsable, comprometida, apolítica</a:t>
            </a:r>
          </a:p>
          <a:p>
            <a:r>
              <a:rPr lang="es-EC" i="1" dirty="0" smtClean="0"/>
              <a:t>Promover la participación de organizaciones empresariales y cultura de PAZ </a:t>
            </a:r>
          </a:p>
          <a:p>
            <a:pPr>
              <a:buNone/>
            </a:pPr>
            <a:endParaRPr lang="es-EC" dirty="0" smtClean="0"/>
          </a:p>
          <a:p>
            <a:pPr>
              <a:buNone/>
            </a:pPr>
            <a:endParaRPr lang="es-EC" dirty="0"/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609600" y="3571876"/>
            <a:ext cx="7901014" cy="3071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C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6" name="Picture 4" descr="http://especiales.elcomercio.com/2012/07/marcha-manabi/images/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2857496"/>
            <a:ext cx="5286412" cy="3143272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2428860" y="6072206"/>
            <a:ext cx="3976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Marcha por la Paz- Manta –17 julio 2012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i="1" dirty="0" smtClean="0"/>
              <a:t>¿Qué podemos hacer?</a:t>
            </a:r>
            <a:endParaRPr lang="es-EC" b="1" i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s-EC" b="1" i="1" dirty="0" smtClean="0"/>
              <a:t>Desde lo práctico (personal/familiar)</a:t>
            </a:r>
          </a:p>
          <a:p>
            <a:pPr>
              <a:buFont typeface="Wingdings" pitchFamily="2" charset="2"/>
              <a:buChar char="§"/>
            </a:pPr>
            <a:r>
              <a:rPr lang="es-EC" i="1" dirty="0" smtClean="0"/>
              <a:t>Conozcamos a nuestros vecinos</a:t>
            </a:r>
          </a:p>
          <a:p>
            <a:pPr>
              <a:buFont typeface="Wingdings" pitchFamily="2" charset="2"/>
              <a:buChar char="§"/>
            </a:pPr>
            <a:r>
              <a:rPr lang="es-EC" i="1" dirty="0" smtClean="0"/>
              <a:t>ID UPC/Policía más cercana. Desarrollemos una relación con su oficial a cargo, conozcamos su plan de seguridad.</a:t>
            </a:r>
          </a:p>
          <a:p>
            <a:pPr>
              <a:buFont typeface="Wingdings" pitchFamily="2" charset="2"/>
              <a:buChar char="§"/>
            </a:pPr>
            <a:r>
              <a:rPr lang="es-EC" i="1" dirty="0" smtClean="0"/>
              <a:t>¿Qué hacer en caso de una emergencia?</a:t>
            </a:r>
          </a:p>
          <a:p>
            <a:pPr>
              <a:buFont typeface="Wingdings" pitchFamily="2" charset="2"/>
              <a:buChar char="§"/>
            </a:pPr>
            <a:r>
              <a:rPr lang="es-EC" i="1" dirty="0" smtClean="0"/>
              <a:t>Organicemos comités de seguridad.</a:t>
            </a:r>
          </a:p>
          <a:p>
            <a:endParaRPr lang="es-EC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i="1" dirty="0" smtClean="0"/>
              <a:t>¿Qué podemos hacer?</a:t>
            </a:r>
            <a:endParaRPr lang="es-EC" b="1" i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s-EC" b="1" i="1" dirty="0" smtClean="0"/>
              <a:t>Desde los práctico (como empresarios)</a:t>
            </a:r>
          </a:p>
          <a:p>
            <a:pPr>
              <a:buFont typeface="Wingdings" pitchFamily="2" charset="2"/>
              <a:buChar char="§"/>
            </a:pPr>
            <a:r>
              <a:rPr lang="es-EC" i="1" dirty="0" smtClean="0"/>
              <a:t>Seguridad sea una ESTRATEGIA DE NEGOCIO.</a:t>
            </a:r>
          </a:p>
          <a:p>
            <a:pPr>
              <a:buFont typeface="Wingdings" pitchFamily="2" charset="2"/>
              <a:buChar char="§"/>
            </a:pPr>
            <a:r>
              <a:rPr lang="es-EC" i="1" dirty="0" smtClean="0"/>
              <a:t>Aunar esfuerzos con otros gremios (CCG, Cámara de Industria, sectoriales)…</a:t>
            </a:r>
          </a:p>
          <a:p>
            <a:pPr>
              <a:buFont typeface="Wingdings" pitchFamily="2" charset="2"/>
              <a:buChar char="§"/>
            </a:pPr>
            <a:r>
              <a:rPr lang="es-EC" i="1" dirty="0" smtClean="0"/>
              <a:t> Replicar buenas prácticas organizacionales (Mesa de Seguridad de Quito, botones de pánico, crear vínculos con autoridades /Policía, eliminar la “ventana rota” en los alrededores de nuestros establecimientos).</a:t>
            </a:r>
          </a:p>
          <a:p>
            <a:pPr>
              <a:buFont typeface="Wingdings" pitchFamily="2" charset="2"/>
              <a:buChar char="§"/>
            </a:pPr>
            <a:r>
              <a:rPr lang="es-EC" i="1" dirty="0" smtClean="0"/>
              <a:t>Crear “sentido de urgencia” ante las autoridades . </a:t>
            </a:r>
          </a:p>
          <a:p>
            <a:pPr>
              <a:buFont typeface="Wingdings" pitchFamily="2" charset="2"/>
              <a:buChar char="§"/>
            </a:pPr>
            <a:endParaRPr lang="es-EC" i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i="1" dirty="0" smtClean="0"/>
              <a:t>Desafíos para todos…</a:t>
            </a:r>
            <a:endParaRPr lang="es-EC" b="1" i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28794" y="1974871"/>
            <a:ext cx="6758006" cy="3311517"/>
          </a:xfrm>
        </p:spPr>
        <p:txBody>
          <a:bodyPr>
            <a:normAutofit/>
          </a:bodyPr>
          <a:lstStyle/>
          <a:p>
            <a:r>
              <a:rPr lang="es-EC" i="1" dirty="0" smtClean="0"/>
              <a:t>No a la violencia</a:t>
            </a:r>
          </a:p>
          <a:p>
            <a:r>
              <a:rPr lang="es-EC" i="1" dirty="0" smtClean="0"/>
              <a:t>No a la indiferencia</a:t>
            </a:r>
          </a:p>
          <a:p>
            <a:r>
              <a:rPr lang="es-EC" i="1" dirty="0" smtClean="0"/>
              <a:t>Demandemos respuestas  </a:t>
            </a:r>
          </a:p>
          <a:p>
            <a:r>
              <a:rPr lang="es-EC" i="1" dirty="0" smtClean="0"/>
              <a:t>Involucrémonos!! </a:t>
            </a:r>
          </a:p>
          <a:p>
            <a:r>
              <a:rPr lang="es-EC" i="1" dirty="0" smtClean="0"/>
              <a:t>Comprometámonos!!</a:t>
            </a:r>
          </a:p>
          <a:p>
            <a:endParaRPr lang="es-EC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689251"/>
            <a:ext cx="8229600" cy="2239947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es-EC" sz="4000" b="1" i="1" dirty="0" smtClean="0"/>
              <a:t>“Ninguna empresa es exitosa en </a:t>
            </a:r>
          </a:p>
          <a:p>
            <a:pPr algn="ctr">
              <a:buNone/>
            </a:pPr>
            <a:r>
              <a:rPr lang="es-EC" sz="4000" b="1" i="1" dirty="0" smtClean="0"/>
              <a:t>una sociedad en crisis”. </a:t>
            </a:r>
          </a:p>
          <a:p>
            <a:pPr>
              <a:buNone/>
            </a:pPr>
            <a:r>
              <a:rPr lang="es-EC" sz="4000" dirty="0" smtClean="0"/>
              <a:t>						</a:t>
            </a:r>
          </a:p>
          <a:p>
            <a:pPr>
              <a:buNone/>
            </a:pPr>
            <a:r>
              <a:rPr lang="es-EC" sz="4000" b="1" i="1" dirty="0" smtClean="0"/>
              <a:t>						</a:t>
            </a:r>
            <a:r>
              <a:rPr lang="es-EC" sz="3500" i="1" dirty="0" smtClean="0"/>
              <a:t>Henry Ford</a:t>
            </a:r>
          </a:p>
          <a:p>
            <a:endParaRPr lang="es-EC" sz="4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 smtClean="0"/>
          </a:p>
          <a:p>
            <a:endParaRPr lang="es-EC" dirty="0" smtClean="0"/>
          </a:p>
          <a:p>
            <a:pPr>
              <a:buNone/>
            </a:pPr>
            <a:r>
              <a:rPr lang="es-EC" dirty="0" smtClean="0"/>
              <a:t>                              </a:t>
            </a:r>
            <a:r>
              <a:rPr lang="es-EC" sz="4800" i="1" dirty="0" smtClean="0"/>
              <a:t>GRACIAS!!</a:t>
            </a:r>
            <a:endParaRPr lang="es-EC" sz="480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/>
          </a:bodyPr>
          <a:lstStyle/>
          <a:p>
            <a:r>
              <a:rPr lang="es-EC" sz="4000" b="1" i="1" dirty="0" smtClean="0"/>
              <a:t>¿Quienes somos?</a:t>
            </a:r>
            <a:endParaRPr lang="es-EC" sz="4000" b="1" i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195143"/>
            <a:ext cx="8358246" cy="5305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4000" b="1" i="1" dirty="0" smtClean="0"/>
              <a:t>¿Por qué estamos aquí? </a:t>
            </a:r>
            <a:endParaRPr lang="es-EC" sz="4000" b="1" i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00100" y="1600200"/>
            <a:ext cx="7686700" cy="4525963"/>
          </a:xfrm>
        </p:spPr>
        <p:txBody>
          <a:bodyPr/>
          <a:lstStyle/>
          <a:p>
            <a:r>
              <a:rPr lang="es-EC" i="1" dirty="0" smtClean="0"/>
              <a:t>Interés estratégico de negocio</a:t>
            </a:r>
          </a:p>
          <a:p>
            <a:r>
              <a:rPr lang="es-EC" i="1" dirty="0" smtClean="0"/>
              <a:t>Responsabilidad social/comunitario</a:t>
            </a:r>
          </a:p>
          <a:p>
            <a:r>
              <a:rPr lang="es-EC" i="1" dirty="0" smtClean="0"/>
              <a:t>600 puntos de ventas en 100 ciudades (2012)</a:t>
            </a:r>
          </a:p>
          <a:p>
            <a:r>
              <a:rPr lang="es-EC" i="1" dirty="0" smtClean="0"/>
              <a:t>8/10 colaboradores trabajan en puntos de ventas </a:t>
            </a:r>
          </a:p>
          <a:p>
            <a:r>
              <a:rPr lang="es-EC" i="1" dirty="0" smtClean="0"/>
              <a:t>4.000 padres/madres de familia </a:t>
            </a:r>
          </a:p>
          <a:p>
            <a:r>
              <a:rPr lang="es-EC" i="1" dirty="0" smtClean="0"/>
              <a:t>Seguridad: Un compromiso de todos!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4000" b="1" i="1" dirty="0" smtClean="0"/>
              <a:t>¿Qué estamos haciendo? </a:t>
            </a:r>
            <a:endParaRPr lang="es-EC" sz="4000" b="1" i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42994" y="1803407"/>
            <a:ext cx="7729534" cy="3911609"/>
          </a:xfrm>
        </p:spPr>
        <p:txBody>
          <a:bodyPr>
            <a:normAutofit/>
          </a:bodyPr>
          <a:lstStyle/>
          <a:p>
            <a:r>
              <a:rPr lang="es-EC" i="1" dirty="0" err="1" smtClean="0"/>
              <a:t>Proactividad</a:t>
            </a:r>
            <a:r>
              <a:rPr lang="es-EC" i="1" dirty="0" smtClean="0"/>
              <a:t> en buscar soluciones </a:t>
            </a:r>
          </a:p>
          <a:p>
            <a:r>
              <a:rPr lang="es-EC" i="1" dirty="0" smtClean="0"/>
              <a:t>Entender problemática, procesos y competencias interinstitucionales.</a:t>
            </a:r>
          </a:p>
          <a:p>
            <a:r>
              <a:rPr lang="es-EC" i="1" dirty="0" smtClean="0"/>
              <a:t>Tender puentes con autoridades</a:t>
            </a:r>
          </a:p>
          <a:p>
            <a:r>
              <a:rPr lang="es-EC" i="1" dirty="0" smtClean="0"/>
              <a:t>Estimular participación empresarial </a:t>
            </a:r>
          </a:p>
          <a:p>
            <a:r>
              <a:rPr lang="es-EC" i="1" dirty="0" smtClean="0"/>
              <a:t>Seguridad ciudadana en agenda  de debate </a:t>
            </a:r>
          </a:p>
          <a:p>
            <a:endParaRPr lang="es-EC" dirty="0" smtClean="0"/>
          </a:p>
          <a:p>
            <a:endParaRPr lang="es-EC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b="1" i="1" dirty="0" smtClean="0"/>
              <a:t>Titulares recientes…</a:t>
            </a:r>
            <a:br>
              <a:rPr lang="es-EC" b="1" i="1" dirty="0" smtClean="0"/>
            </a:br>
            <a:endParaRPr lang="es-EC" b="1" i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142984"/>
            <a:ext cx="6062691" cy="4338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08" y="3066883"/>
            <a:ext cx="6000792" cy="3791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357430"/>
            <a:ext cx="3000396" cy="354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dirty="0" smtClean="0"/>
              <a:t/>
            </a:r>
            <a:br>
              <a:rPr lang="es-EC" dirty="0" smtClean="0"/>
            </a:br>
            <a:endParaRPr lang="es-EC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14422"/>
            <a:ext cx="6706543" cy="223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643290"/>
            <a:ext cx="7495424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Imagen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643050"/>
            <a:ext cx="3033716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857232"/>
            <a:ext cx="5429288" cy="314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567968"/>
            <a:ext cx="5286412" cy="2932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6778" y="1928802"/>
            <a:ext cx="3802940" cy="3452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l="31861" t="971" r="4876" b="8759"/>
          <a:stretch>
            <a:fillRect/>
          </a:stretch>
        </p:blipFill>
        <p:spPr bwMode="auto">
          <a:xfrm>
            <a:off x="1259632" y="188641"/>
            <a:ext cx="6984776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Rectángulo"/>
          <p:cNvSpPr/>
          <p:nvPr/>
        </p:nvSpPr>
        <p:spPr>
          <a:xfrm>
            <a:off x="5580112" y="6237312"/>
            <a:ext cx="3375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s-EC" dirty="0" smtClean="0"/>
              <a:t>(Revista Vanguardia, Agosto 2012)</a:t>
            </a:r>
            <a:endParaRPr lang="es-EC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1479</TotalTime>
  <Words>864</Words>
  <Application>Microsoft Office PowerPoint</Application>
  <PresentationFormat>Presentación en pantalla (4:3)</PresentationFormat>
  <Paragraphs>142</Paragraphs>
  <Slides>28</Slides>
  <Notes>0</Notes>
  <HiddenSlides>1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29" baseType="lpstr">
      <vt:lpstr>Tema de Office</vt:lpstr>
      <vt:lpstr>SEGURIDAD CIUDADANA</vt:lpstr>
      <vt:lpstr>¿Quienes somos?</vt:lpstr>
      <vt:lpstr>¿Quienes somos?</vt:lpstr>
      <vt:lpstr>¿Por qué estamos aquí? </vt:lpstr>
      <vt:lpstr>¿Qué estamos haciendo? </vt:lpstr>
      <vt:lpstr>Titulares recientes… </vt:lpstr>
      <vt:lpstr> </vt:lpstr>
      <vt:lpstr>Presentación de PowerPoint</vt:lpstr>
      <vt:lpstr>Presentación de PowerPoint</vt:lpstr>
      <vt:lpstr> Algunas pistas … </vt:lpstr>
      <vt:lpstr> Algunas pistas … </vt:lpstr>
      <vt:lpstr>¿Qué dice nuestra Constitución?</vt:lpstr>
      <vt:lpstr>Seguridad Ciudadana (Wikipedia)</vt:lpstr>
      <vt:lpstr>Ley de Seguridad Nacional (2008)</vt:lpstr>
      <vt:lpstr>Presentación de PowerPoint</vt:lpstr>
      <vt:lpstr>Policía Nacional:  Nuevo Modelo de Gestión </vt:lpstr>
      <vt:lpstr>Casos de Estudio </vt:lpstr>
      <vt:lpstr>La Teoría de la “ventana rota” Wilson &amp; Kelling 1982</vt:lpstr>
      <vt:lpstr>La Teoría de la “ventana rota” Wilson &amp; Kelling 1982</vt:lpstr>
      <vt:lpstr>Casos de Éxito </vt:lpstr>
      <vt:lpstr>Mesa de Seguridad Ciudadana DMQ</vt:lpstr>
      <vt:lpstr>Aprendizajes…</vt:lpstr>
      <vt:lpstr>Nos hace falta…</vt:lpstr>
      <vt:lpstr>¿Qué podemos hacer?</vt:lpstr>
      <vt:lpstr>¿Qué podemos hacer?</vt:lpstr>
      <vt:lpstr>Desafíos para todos…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SEGURIDAD CIUDADANA</dc:title>
  <dc:creator>ammolinaf</dc:creator>
  <cp:lastModifiedBy>ACE</cp:lastModifiedBy>
  <cp:revision>53</cp:revision>
  <dcterms:created xsi:type="dcterms:W3CDTF">2012-08-14T19:46:14Z</dcterms:created>
  <dcterms:modified xsi:type="dcterms:W3CDTF">2012-08-22T14:44:00Z</dcterms:modified>
</cp:coreProperties>
</file>