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4" r:id="rId15"/>
    <p:sldId id="269" r:id="rId16"/>
    <p:sldId id="295" r:id="rId17"/>
    <p:sldId id="270" r:id="rId18"/>
    <p:sldId id="296" r:id="rId19"/>
    <p:sldId id="297" r:id="rId20"/>
    <p:sldId id="298" r:id="rId21"/>
    <p:sldId id="299" r:id="rId22"/>
    <p:sldId id="272" r:id="rId23"/>
    <p:sldId id="300" r:id="rId24"/>
    <p:sldId id="273" r:id="rId25"/>
    <p:sldId id="301" r:id="rId26"/>
    <p:sldId id="274" r:id="rId27"/>
    <p:sldId id="302" r:id="rId28"/>
    <p:sldId id="275" r:id="rId29"/>
    <p:sldId id="303" r:id="rId30"/>
    <p:sldId id="276" r:id="rId31"/>
    <p:sldId id="304" r:id="rId32"/>
    <p:sldId id="277" r:id="rId33"/>
    <p:sldId id="278" r:id="rId34"/>
    <p:sldId id="279" r:id="rId35"/>
    <p:sldId id="280" r:id="rId36"/>
    <p:sldId id="281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305" r:id="rId4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576" autoAdjust="0"/>
  </p:normalViewPr>
  <p:slideViewPr>
    <p:cSldViewPr>
      <p:cViewPr>
        <p:scale>
          <a:sx n="40" d="100"/>
          <a:sy n="40" d="100"/>
        </p:scale>
        <p:origin x="-227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-500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7C8FC-DE87-4843-A0AE-E2C2F4C9F7C2}" type="datetimeFigureOut">
              <a:rPr lang="es-EC" smtClean="0"/>
              <a:pPr/>
              <a:t>09/05/2013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8F35A-5FA8-415B-96A0-6D10E7756D2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8250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8B03D2-46FB-4129-AAEC-BC5571DD2157}" type="datetimeFigureOut">
              <a:rPr lang="es-EC" smtClean="0"/>
              <a:pPr/>
              <a:t>09/05/2013</a:t>
            </a:fld>
            <a:endParaRPr lang="es-EC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04044F-8F75-4F87-9873-5E7DE3D46502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03D2-46FB-4129-AAEC-BC5571DD2157}" type="datetimeFigureOut">
              <a:rPr lang="es-EC" smtClean="0"/>
              <a:pPr/>
              <a:t>09/05/2013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44F-8F75-4F87-9873-5E7DE3D4650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03D2-46FB-4129-AAEC-BC5571DD2157}" type="datetimeFigureOut">
              <a:rPr lang="es-EC" smtClean="0"/>
              <a:pPr/>
              <a:t>09/05/2013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44F-8F75-4F87-9873-5E7DE3D4650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03D2-46FB-4129-AAEC-BC5571DD2157}" type="datetimeFigureOut">
              <a:rPr lang="es-EC" smtClean="0"/>
              <a:pPr/>
              <a:t>09/05/2013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44F-8F75-4F87-9873-5E7DE3D4650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03D2-46FB-4129-AAEC-BC5571DD2157}" type="datetimeFigureOut">
              <a:rPr lang="es-EC" smtClean="0"/>
              <a:pPr/>
              <a:t>09/05/2013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44F-8F75-4F87-9873-5E7DE3D4650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03D2-46FB-4129-AAEC-BC5571DD2157}" type="datetimeFigureOut">
              <a:rPr lang="es-EC" smtClean="0"/>
              <a:pPr/>
              <a:t>09/05/2013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44F-8F75-4F87-9873-5E7DE3D46502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03D2-46FB-4129-AAEC-BC5571DD2157}" type="datetimeFigureOut">
              <a:rPr lang="es-EC" smtClean="0"/>
              <a:pPr/>
              <a:t>09/05/2013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44F-8F75-4F87-9873-5E7DE3D4650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03D2-46FB-4129-AAEC-BC5571DD2157}" type="datetimeFigureOut">
              <a:rPr lang="es-EC" smtClean="0"/>
              <a:pPr/>
              <a:t>09/05/2013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44F-8F75-4F87-9873-5E7DE3D4650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03D2-46FB-4129-AAEC-BC5571DD2157}" type="datetimeFigureOut">
              <a:rPr lang="es-EC" smtClean="0"/>
              <a:pPr/>
              <a:t>09/05/2013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44F-8F75-4F87-9873-5E7DE3D4650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03D2-46FB-4129-AAEC-BC5571DD2157}" type="datetimeFigureOut">
              <a:rPr lang="es-EC" smtClean="0"/>
              <a:pPr/>
              <a:t>09/05/2013</a:t>
            </a:fld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44F-8F75-4F87-9873-5E7DE3D46502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03D2-46FB-4129-AAEC-BC5571DD2157}" type="datetimeFigureOut">
              <a:rPr lang="es-EC" smtClean="0"/>
              <a:pPr/>
              <a:t>09/05/2013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044F-8F75-4F87-9873-5E7DE3D4650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38B03D2-46FB-4129-AAEC-BC5571DD2157}" type="datetimeFigureOut">
              <a:rPr lang="es-EC" smtClean="0"/>
              <a:pPr/>
              <a:t>09/05/2013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04044F-8F75-4F87-9873-5E7DE3D4650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LIDERAZGO IGNACIANO</a:t>
            </a:r>
            <a:endParaRPr lang="es-EC" b="1" dirty="0"/>
          </a:p>
        </p:txBody>
      </p:sp>
      <p:sp>
        <p:nvSpPr>
          <p:cNvPr id="3" name="2 Subtítul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JESÚS EL BUEN PASTOR</a:t>
            </a:r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7" name="Marcador de posición de imagen 6" descr="jesus_el_buen_pastor_159465_t0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2" r="625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961176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P</a:t>
            </a:r>
            <a:r>
              <a:rPr lang="es-EC" sz="3200" b="1" dirty="0" smtClean="0"/>
              <a:t>ara ser eficaz: flexibilidad</a:t>
            </a:r>
            <a:endParaRPr lang="es-EC" sz="3200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4211960" y="2323652"/>
            <a:ext cx="3608849" cy="3841652"/>
          </a:xfrm>
        </p:spPr>
        <p:txBody>
          <a:bodyPr>
            <a:normAutofit fontScale="92500" lnSpcReduction="10000"/>
          </a:bodyPr>
          <a:lstStyle/>
          <a:p>
            <a:r>
              <a:rPr lang="es-EC" dirty="0" smtClean="0"/>
              <a:t>Ser flexibles </a:t>
            </a:r>
            <a:r>
              <a:rPr lang="es-EC" b="1" dirty="0" smtClean="0"/>
              <a:t>=</a:t>
            </a:r>
            <a:r>
              <a:rPr lang="es-EC" dirty="0" smtClean="0"/>
              <a:t> no ser rígidos. Es decir, saber tratar de una manera amable. El ideal de la Compañía de Jesús como organismo  de amor y unión de corazones  (Polanco, </a:t>
            </a:r>
            <a:r>
              <a:rPr lang="es-EC" dirty="0" err="1" smtClean="0"/>
              <a:t>Chron</a:t>
            </a:r>
            <a:r>
              <a:rPr lang="es-EC" dirty="0" smtClean="0"/>
              <a:t> 1:455)</a:t>
            </a:r>
          </a:p>
          <a:p>
            <a:r>
              <a:rPr lang="es-EC" dirty="0" smtClean="0"/>
              <a:t>El estilo jesuita: tratable, amistoso, familiariter</a:t>
            </a:r>
            <a:endParaRPr lang="es-EC" dirty="0"/>
          </a:p>
        </p:txBody>
      </p:sp>
      <p:sp>
        <p:nvSpPr>
          <p:cNvPr id="37890" name="AutoShape 2" descr="data:image/jpeg;base64,/9j/4AAQSkZJRgABAQAAAQABAAD/2wCEAAkGBhQSERQUEhQUFBQUFxcVFxYUFBUVFRQUFhcWFxcXFRQXHCYeGBolGRYUHy8gJCcqLCwsFR4xNTAqNSYrLCkBCQoKDgwOGg8PGCkkHyQqLCwtLCwsKSwpLCkqLCwsLCwpLCwsLCwsKSkpLCwpLCwsLCksKSwpLCwsLCksLCwsLP/AABEIANkA6QMBIgACEQEDEQH/xAAcAAAABwEBAAAAAAAAAAAAAAAAAgMEBQYHAQj/xABKEAACAQICBgYFCQMLAwUAAAABAgMAEQQhBQYSMUFRBxMiYXGBFDJykaEjQlJigpKiscEVM/AIJDRDU2ODo7LC0XPh8RZkk8PT/8QAGgEAAwEBAQEAAAAAAAAAAAAAAQIDAAQFBv/EACoRAAICAgIBBAEEAgMAAAAAAAABAhEDIRIxQQQTIlFxMmGBkRTwBbHh/9oADAMBAAIRAxEAPwC5adVpCI1fY599LaA0PHhkKoANq1yBa+yuyKi5sTtNcNtjg2Wfup7g8dY2O6vnV6ipNHsOFompHsKh5NKiQdkBr+dgbqf1F6eYyDrIyoYi/h/xlUdhtEdWSQRmCbC/DcTn/BvTZpyl0CCpjLBaNhi7KxKAb3IW17czxpjp3R8boFSO2YNxuFu7yHuqc6qSxJ4DhRZMQAM0uSN3iMszXG5STtnQ0migejlVEQ7RW4N7qAD6ovY52y8uFTei4wYluu9mFmA+rutlx30tHgu3tsLMQRbZuPA07w+A9S5tv7uI/QUZ5U0JGIlpHQkUwO2obM2tvFxbsngbU60XoGOH1BYb95PxPjup9BhyAKcrHauN5JNVeiixxT5VsSfDjj9bwtlvHlRjCAv6UtObWGQPayJAJy3AcaqelcXiy+ysUli2wNlSRb6RI4VaOGU3RbFDn5SLFB2WyyB3jh4il2cXqq6RwGORlKWceNveDUlq/jmdnRxaSIgOpOYvmCO40JYpKN3ZSWJJck0ybK5UXCLcZjfc+FGxOIMezaGaXieqVWtbmCwPuvTVdYkQnrIMYgsc2wkxA80DV0YvRZJVKtHFLNFJoeYeI9rLcBTWdzeyi+WZ4A8B/HdSuG1swTghcRGrH5shMTfdlCmjSpcXWwB3Ece8c6X1PpvZijY8vNjXDIxdC4yVgRmLE7s+dTcSLY25CorCRkMCxBFxYC+/nUrHbgLHdVfRfvQuYI8XG1q6I+dGlUjfXVAyzrr9tcnony0KPFkK5s24UZxkKDk2FdkopN6I2xJosu6kOpN7hiO7Ij3H9LU9b1aUQC1L/jqUu/A3PQzw8zDfY+Fx8D/zTiPEg767CovXBFT445IJUwNpi4NCkZEFt5XvU2/7Uh/jP92L/wDOuz3Uv1NCU/BWEgUEheGXuyo4SlJoCpBJG0R2iMgTztXLV8hkVPR6C6oXSU7vKn2Ej3X+PGmuGS2+pGI7rDn8a6/T42/lJiSaWkKNECpAG+msuDa+7+N1PUexseFHeXOu6eHHOO3RFTlF9FW09gpWYKEsgs10BLFlIIuLZC9hvzF6f6NwbLCol3i4uxu1rnNjc38aUx+sYV+qhQzT79hfmjnK57MY8c+QpqujHlb+ct17Aj5GK64dOPyjHNzb6X3Kn/iRlqOxVNp8mEbTSsSuGjbEMMrrZYlP1pj2fJbmlRoueZCssgS5B/m20rBbeoZXzI7woNWBcGuWWQ4DJR4AcKWVbDKu3F/xqXYHlshdG6qQw5oihiM2Pbcm97l2u1/OnGkmjgiaWVmCILki5O8DIDPeRUnaq5r+6DBOsjFA5Vbqu0b32gLX3dmuqXpMcVdX+RsNzyRj9vwS+GSN0V0zVlDKc81YAg591qrGrLmfHY1mVQsTCJSFAJ2Wb1mHrbh4Xq04CARwxrkAiKPDZUXqA6Poj6HtkdqaSWUn6W05sT7qWWGN/pX9FoS448j/AAl/P/iLMYh4eBI/KumPvI/jvooFcLnxq6yJLaOETxeAWRNlwrrlk6hwbEHcfCoCfU+GM3iRoCTvwztEL98YIQ+amrDHNfKknvXJ6iUJwtL+ikVT2VHrMdC3Y6nFx39Un0fEgX4m3VvbwWpLC604cukcrGCZxcRzKY2vmNlWI2HPsk1INhw+Vr24H+PGq9pnSuB6wYbEywXGZjxBuO1uuWyB45nlurysLt04/wBf7Rael2WqUd9KIgI41VoNCy4ZQcDN1sRzGHxDlkI/9viRcr4HaHhUrobWOOV+pdHw+JAuYJrK5H0oyDsyrl6yk99q9COF87pEXPVEw6dmi7WVONgVwoLbq7Jenff7CWIBuzR4myopHvrmzlUE5Rf8Buw43j+OFGANqITc58P0o4NVg1szOSfrROpHKlga7TPEpOwqVFVne7E0eCK9JEZ1JYDD3r5rHD3J0drdIXgwwAz8qWThS+zkRTWUhRvzJAFetLHwqjnuxYjifjVZn0g+Mdkw7mKBMpMQPWfeNjD3y4EF+HC5p3IhxpK3K4RTZiCQ2JYb0UjMRg5EjMnLnaawmjwpvYAAKqKosqBQRkBlu5bqtHA8njRLlsbaJ0QkUYSNOrTeR89zxZ2OZJ5nPvG6pNQBkBYchuFAV21d2OHFaFZ2u0KFdNCgqpdJcZOEQgEqkyM9uC2YX95A86ttFdAQQQCDkQRcEciDvpZx5Ki+DL7WSM6uisaza1Rph2MTpIJUdE2GDN1rABBYcLFz9m3GpnQWEMWGgjIsUiRSORCi/wAb01xugYIwZo4I1kiIkBVFBsh2mGQ4rtDzqZ8P/NIoNO2xsmSHDhBPu9/9fwEZqhW1ji9JOHuQ6qHJ2ewA17KX+lYXtyI5036QNaFwGDeY2MjHYiX6UhH+kC7HwtxrEItAaYnw3WrHPJDJ1jZFSziWxdurvtsrWGdrZZVyzxylKn0jlc+J6B0VpaGfOGWOUZj5N1a3jY5U8kTPxryKwlgkzDxSKfrI6n4EVYtGdKGkYLAYl3ABAEoEtr97Z/Gt7dR4ie99mudIGuUmHZMJgkMmMnHZCdoxi+TFeJyNgcrC5yrOcR0T6QEolxUckiOdqZoHjmmAObHYLAs3her10K4QSwz42VutxMsxRnbNlRQpsDwvtcOAUbhWoVTBhjFOhn89s8o6M1jxOAlYQSSIAxvHIOy1j/WQtle3mOBrZNVdcsLpmIQYlFXEJ2gm0Q4I/rMLL6wYb7X2h9YVZNcuj/DaRQ9YuxMBZJkA2xyDfTXuPkRXnbT+gcRo3FdXJdJEIdJEJAYXurxtv/UHKqOPFk9w/Bvken59HkLjW67CFthMaPXjvkq4tBuPDrALX3gVcEkDAFSCCAQQQQQdxBG8VUej7T40lgBJIFaTOKdSoKuwAzZd1mUqfMjcKZvDJohjJGGk0aTeWLNpMCTvePi0PNeG8caVSlRVa34Lw9cWiQ4lJEV0YOjgMrKbqynMEEbxR+NSl+ocDLe1J9YRSkm6kjeoZXT0PFX2dTEHlS23TTbINLbVJjzOqbGlFEDFASanIItkCuxRAClRuoen9MsewznZ0Lvppi9HCVlv6qnMDjlbf50pipGyC72NvDmacRR7IAHCvQjCMn10RtnI4AtgAAFFgBuA7hSlChXSkkKVnXbXZdHLGTC8plLAWIRF2AGO25BsbXsLZ2NZPpLp5xzXEUcEI4HZZ2Hmxt+Gt9YA77edeYukTTh0hpKVorugIhhCgnaRMrqBv2m2m+1UZ6ZPI2vJpPRt0wekMMPj2VZSfk5rBFkJ+Y4GStyOQO7I79Vrxtatd6Mel7Y2MLjmumSxzsfU4BZSfm8m4ccsw0Z+GLCfhm2UK4DXaqWARTPRRtHsHfETF5J6h80KHzp5TROziCOEqhvtxkK3vVk+5QMYxrLiv2nrFFhXO1BDL1Wxc2IjBeb7xVgTyArcFQAAAAACwAyAA3ACvO2rvWw6dGIeNwgxUu25BCKrs6Mxc2FgGJvfhXosGpw3ZOG7Y00homHELszxRyrykRX920MvKvOfSpqcMBjT1a7MEw6yLkv00z+i3wZa9L1VekjVEY/BOoW80V5Ie9wM0PcwFvHZPCjKOtBnG0ZL0J60+j43qHa0WJ7IuchMP3Z7r5r9oV6Erx9hMfJC4eNijjcy2DKRyO8GvUWous4x+Ciny27bEoHzZVttZcAcmHcwoY34Fxy8E/Wb9OmjEfR4lI7cUibJ42fssvgcj9mtIrOenjFbOjVTjJOg8lWRj+Qppq0PLpkZ/J+ithsS2dmlUDl2Uubd/a/KtVlivyva2eYI5MOIqpdFGi1g0VhyLXkUzOe9ySLnuUKPKrdDMrqGUhlYXBUggg7iCMiKTGvsMdJFFdDomQugP7Okb5SPMnAyMfXTnAxOYG69x33SJ9oAqQQQCCDcEHMEEbxRsVAGUgqGBBVlIuHU5FSDkcify41VdCyfs/EJg2JOFnJODdjfq23thWY+9CeFxvqMsWw9FsdcqSU5U5pvFvqeaFSVeR10Nxvp1s10xUfZFRx+ncbsaU7AsYodUK6gsBRq9PhH6JiQgHupQCu0KKil0YFChQpgFO6UtZWwuBZYgzT4i8UYUElQR23y5KbeLCqX0Iakssj4zERshT5OFXUqdojtyAML5A7IP1m5VVekzWyTE6SlVJmSGJhCuyzhQENney7+1tG4F7AVf8J0waOwkEcMJxOI6tQt9ixduLM0jA3JJO7jUU03bJWnK2K9IfQ+uMcz4QpFOfXVriOU/SuoOy/M2sfHM4/i9AYeBmSbF3dSVZYsPMxUjeD13VZ1rR6W8ZN/Q9FTuDuZ+sYe5EA/FVX09qfpfS0qyzYOGBgLbV1iJHAPdyzW3C4oSp9CySfSHWoPStBhAmFkbESQXsJZQg6gcgiFiUv9Y24DhW2Qyq6hlIZWAKspBDA5ggjeLV5D0romXDStFOhjkQ2Kt8CDuIO8EZGrl0b9J8mj3EUxaTCMc13tCT86Pu4lePCx3mMq0zRnWmejaZ6TyUSf2TBz7GayfgZj5CmOJ11wUcQlbFQbBXaFpFLMLX7KDtE91r1KxsJEBIIDqCVYWYBhmGHA2NiKr2X7PO/TNoFsPpF3NzHiPlUJJIBOUii+6z3NuTCr70R9JK4iNMHiWCzxgLExP75ALBb/ANoALW+cO8GrFrTqiuk8B1LkLNESEkPzZY7pduOy4AJ9oHgK84aT0ZLhZmilVo5YzmNxB3ggjeNxBHcak/i7RB3B2evaFY50adL8kjxYTGBpGchI5lBLljkqyqPW9sZ875mtjqilZZSUkedOmTVL0TGmVFtDibyC25ZP6xe7M7Q7m7qc9B+sUkOO9HAZosQDtAC+w6AlZO4Wup9ocq2DX7VUY/BSQ2HWAbcJOVpVGWfAEXU9zd1Mujzo+j0bDnZ8RIB1knAcdhPqg8eJz5AJxd6J8GpWi31lPTfovFYo4aHDYeWVV25GZELKGayhSRuICk/aFatQqjVqiklaow/VDolx0yBcbNLh8MD+4EjFn422AdlBfic+7jW1YTDLGiogCqihVA3BVFgB5ClqKRU+PHaNFUGqG1k1fXFwPAx2drtRuN8Uy9pHU8LHP7w41MUnINoWz8eXIjzrTkGiB1O1hfEQss42cTh26nEL/eL88fVcWYHdmbbqmV33qKfQjDGJiU7JdOqnXhIguY39pWuAfosRUs4NcE5N7+hop9CsjcKT6mupmb0tVlH3fkw3QKbYXHB3kUf1ZCk99rml5JAASdwzPgKgNR4icOZmvtYiR5jfgGY7I91dLl8kkKWKhQoVUAKrXSFrQMBgZZb2kYdXEOcrg2P2Rdvs1ZaxfXhZNM6YTAwtaHC3EjjMK2XWueZHZjA5jvNJN6oWTpCnQ10fxSwPi8XEsokOzEsi7Q2VPaksd5LZD2TzrWsLoqGL93DElvoRov8ApAo2j8AkESRRjZSNQijkqiw86cUUqCopIBNChQphita76iQaSh2ZOxKoPVzAXZDyP0kPFfMWNZInQJjy1jJhgOfWOcudhHXoChSOKYjgmZnqT0LR4SRZsU6zyIboqqREhG5jfNyOF7Ad9aZQoUySXQUkuhnENmZxwkUSD2lsj/Dqj5monXHUTDaSj2Zl2ZFBCSp66d31lv8ANPlY51LaQOz1cn0HAPsSfJn3Flb7FPKFeA1ZnvRz0ULo+RppnWWe7LGVB2UQ5bQvntsPcCRnetCoUKKVASS0gUKFJzzqgu7Kg5sQo95ohFKFMhpdD+7Dyf8ATjZl/wDkICfirvXzN6sap3yPc/djBH4hQsw8oEUz9FkPrTEd0SKnxfbPxFD9kxn1l6w85WaT4OSB5Cs9mFBilYlUZWK+sFYMVvuuActxpcCuIgUWAAHIAAeQFc2sr1LUXbCGNEbdRGNr8Mqg8LpB0x0sLZpLEmJiO/IERTL5N1bf4hqE81+BqLCoru1SSSXruzTxyWviahHSp+Rk9hh+E0fR0ISKNRuVQPhRsYl0Ycxb35UqBVUvk2xTtChQqoCla8a9mE+iYIddj5eyiJ2upv8APc7gQMwDu3mw3vdQNTBo/DkMQ+IlO3PJv2n+iCcyoufEknjU3gNCQQFmhhjjZ/WZEUM3i28+FPaVLdsFbtgoUKFMEFChQrGBQoU3l0hGpsXW/wBEHab7q3PwrGHFCmgxrH1IpD3vaIe5u3+Gu7Mx3mNPZDOfvHZH4aFmFsRAHRkO5wV8Li16b4bSK9WjSMqsRZgSAdtTsvYe0Go/oIPrvI/cW2R91Nke+kNH4dYpZUVVW+zKLADJhssL+2hP+JWML+nX9RJG+zsD3ybPwvXCZjuEaDvLSH3DZHxNOqFYwz9AJ9eWRu5SIh/lgN+KjwaNiQ3WNdr6RF3++12+NOaLJIFBLEAAXJJAAA4kncKxgxNCs/1k6asFhrrDtYqQf2ZAjB75Tv8Asg1lmsfS9j8XdQ4w8Z+ZBdSR9aS+0fIgd1K5pCPIkbjrB0g4HBHZnnXbG+OMGSQe0q+r9oipHQOsMGNiE2GkEiXKnIgqw3qynNTmPfXlSLQ07xPOsUjRJ68oRiik83tb/wA16G6H9Cej6LiLCzTkznwewT8CqfOljJtgjJtl1IoWrtcNO15KhbVT9bn6h8BiP7HE+juf7jEAxm/cCIj5VcqqnSPg9vRuNA3oizL3GMq//wBZ99Qlj1oDeiwxtajdcaaYHFiWKOQbpEVx4OoYfnTivNU5R0mXpPYppA2ie2+1LqbgUHW4sa6K9mtkQUKFCmAChQpKWJicnKjkoW/vYGsYVpq2ko9wbbPKMGQ+ewDbzrv7PTey7Z5uS/uDEgeVOAMrcOXCgYa+kyH1YiO+R1T4LtN7wKAhlPrSBe6NBf7zlvyFO6FYw1/ZqH19qT/qMWH3D2fcKcRoFFlAUcgAB7hRqTkxCqwVmUMdylgGPgDmaxhShQIoUTApnjBsyRSciY29mWwH+YsXvp5SOMw/WRsgyLAgHk3zT5NY+VAwtQpHB4nrI1fdtAG3InePI3HlS1EwKwjpv1xaXEehxORFDbrQDk8xzs3MKLC3MnkKvvSJ0mx6PtBGpkxLgEKCAIg2QZjY9o7wtu85b3ernRnhMN8q8ZmxDHbeTEESsHObWyC3Bv2tm5pJb0hJfLSMO1W6Ncbj7NHHsRH+tluifZyu/wBkGtg1W6F8HhbNMPSpRxkFogfqxbj9onyrQKFZQSNGCQ0x2jI5YHgZbRyI0ZVbLZWUqdnKw35Uvh4AiKiiyooUDkFAAHuFcxWLSJGkkZURBtMzEBVA4kmst1l6eoY7rgojMd3Wy3SO/NUHaYeOzRbSGbUezV6FY70YdKs+JxrQ4xwROPkrKqLHItzsADgwvvubqOdbFWTs0ZJ9CRBqJ1jh28Pik+lhpB57EoH6VN0yxzC0t9whJPh2/wDg1F468jEFqHNt6NwZ/uIx90bP+2p6q90aIP2Vgz/d/wC9qtHUVwvBJt0UjJcUK0KFFLi4F8zur1SQahQoUTAoUKFYwKFChWMUvT3S5gMLI8bO8kkZKssUZNmGRUs1luDlvqF0L0vPpDEjDYSGOFnVikmJdnBKjaI6uMDPZBPrcKoHTXofqdJu4HZxCLKPatsP+JSftVVtV9LnC4zDz/2Uise9b2YeakiouTsg5u6Nl1p1W09PcpjYtn+zgZ8N8bZ+b1jmn9AYvCyfzuKVGJ9Z7kMfqyZhvImvWYPLd+lJYzBpKjRyosiNkyuoZT4g0zhY8sdnmLQHSTj8JYRzsyD+rl+VTwAbNfskVsmpHS/h8bsxz2w+IOVmPyUh+o53E/RbyJqmdI3Q51CtiMCGaIXZ4blmjHFozvdRxBzG/MbsnpLcSdygz2VQrDOi3pWeORMLjHLxMQkcrG7RMclVm4pwz9Xw3bnVYuy8ZKSGeC7LypybrF9mW7H/ADBL8KeCmeKOzLE3BrxH7Q2k/Emz/iU8vRCeSdMaaebGSYiTN2lMmfc2S+AAA8q9X4HGrNGkqG6yqsin6rgMPga8vdIWhDhdI4mK1l6wunLq5O2tvAG3ka0/oT17V4xgJmtIl+oJPrpvMftLmQOI8KlB06IQdOmazQoUKsdBW9aNUTpBkSeVkwqEMYojZp34GR/mqOCgHibjK1X6Qui7Dfs5zg4Eilw4MoKglpEUdtWY3Zuz2hfivfWmVwilcUxXFM8dQTsjK6EqykMpG8MDcEedq9V6maxDHYKGcW2mWzgfNkXJx7xfwIrzr0h6rnAY6WK1o2PWRHgYmJsB4G6/Zq9/yfdMtt4jDEEqVEwPBSCEYee0v3alF0yMHTo2q1QetLBcJjX+jhpB/lyH/cKnKpHSnjGTROJ2SdqZ1iFt5DSKhA8VRvI1SSRZukSvR/hdjReDXd8gjebjb/3VYaa4DCdVBFGP6uNE+4oX9KX26i5Ri6aGSdClNMZhS5Qg2KNteI4inRot6pNmD0KROLXbCE2Yi476VBqid9GO0KFCiAFChQrGMp/lAaI28Nh8QBnFIY29mQXHkGT8VYXXqzXzQ3pWjsTFa7GMsntx9tfioHnXlM1Ca2c+RbPUvRzpn0rRmGkJuwTq357UR2DfvIUHzqy1jv8AJ9032cThScwROg7jZJLe6P31sVVi7RaLtArz900akrhMQuIhULDiCbqosqTDMgDgGHaA5hq9A1Vuk/RIxGi8UpGcadcvc0XbP4Q486ElaNNWjy8DXp/ow1jOM0dC7m8kd4ZDxLR2sT3lCh8Sa8wGtz/k9sfRcUOAmS3iUN/yFTg9kcb2afj4C8bBfWtdfbUhk/EBSkE4dVcbmAYeBFxSlM9HdnrI/oOSPYk7a+QJZfsVY6Cq9J3R8NIwh47LiYgerJyEi7zGx4Z5g8DfgTXnPEYeSCQq4aOSNrEG6sjD4g17CqE1h1LwmOH85hV2tYOLrIB3OtjbuNx3UkoX0TnC9oyjU/p0kiVY8chmUZCZLdaB9dTYP43B53rUdE9IGAxIBjxUVz82RhE/3XsfdVB0t/J8QknDYpl+rMgb8aWP4armI6Bsepsr4dxzEjL8GShckBOaPQEcgYXUgjmCCPeKjtOay4fBxl8RKkYAuASNtu5E3sfCsLi6FNKA2AiUcxOoHnbP4VYdX+gRxKj4yeNlVgzRxhmLgG+yZGtYHccjlR5P6Dyk/A71/wBCS6U0eceVaMxL1mHhNtr0Xe7yEfPYWcAZKqAZliaS/k+6KITE4g/OZYR9kbbf6191a8Yxa1ha1rWytutblbKobVLVdMBAYYzdTLJID3O3ZB8ECrfjatx3YePysmJZNlSeQ+PAe+1UbXe02N0XgRn8r6TJb6EANr+J26u8mbAcu0f9vxufsVQ9TFON0njdI74U/meH+sqEF2XuuL/4h5Vp9DP6L++6kqWbdSFc3qF8isRxScm+jMaK9VyytUIiO03hS8ZaMfKp2ktvJHzfP87UNB6dTExCRMiMnXip/wCOI86kESqVp7Dto7FjGRAmCU7M6jcjMfWA5E59ze0K2OUqtmlovVCm2FxSuqshDI4BUjdnw/jw5U5roAChXK7QMCvJ2ueh/RcfiYeCSts+w3aT8LLXrGsH6fdDbGLhxAGU8eyx5yRG3+hk+7SZFqyeRaKx0XaZ9G0phmJsrt1TcrSjYF+4MVPlXp+vGyMQQRvBuPGvXOgNKjE4WCdd0sav4MR2h5NceVDGwYn4JCoPXnGiHR2MdrW6iRRfizqUUfeYVOVkfT5rLsxRYNGzkPWygbwi5Rg+LbR+wKeTpDydIxG1eieg7RZi0ZttkZ5XkHsDZjHxRj51hWrOgHxuKiw8e+RrE7wiDNnPcFua9XaOwCQRRxRiyRoqKPqqLDzqcF5JYluxxTOYbM6NwkUxH2lvInw64faFPKa6TjJibZzZbOve6EMB52t51Vlx1QokUoZQy5qwDDwIuPgaPRMC9ChQoGBQoUKIQUV3ABJyAzPgKNTTF4lQGZ2CxxAs7E2A2c8+4bz3276DYCsdIOnHgwoih/peObqYlG9duwZvsqQL82vVg1c0ImDwsWHj9WNQL/SbezHxYk+dVDUuNtI42XSkqsIUBgwSsLfJ3IeW3M5j7TDhWgA0q27Avs7SWxStcvWlFPsZMIDnXGbOktuhXA8zaobjQuHouJwyyKyOoZWBVlOYYHeDRVF7UqK6cWRyWxWjPsJK+icR1EhL4GUkxsbkx33qe8cRxGYzvV9inGWYIb1WvkwOYz529/vpLSmi48RE0Uoure8Hgyngw4GqdhNJvo5/RcZd8O/7qaxtbkRwIyuBmN4yqvXYvRezRUY8aJHLYDO6kCz3vcHdc/rx/NVjWl92EF6ybp6aZ44YkwzvEp60zqGYK1mUxkAdnIq1z3W3GtXkbKkutNRyZktMDjao8egVvvQNpvrMFJAxzw8lx3Ry3YfjD++rXpjU3A4lScRh4cgSZABGwAzJLpY9+ZrMMBrHo3ROJkfRzYnFvKpj6rIRX2gVIkKhmsRwByY50YS8klHg7s1jWzWiLAYZ55TuyRL5ySH1UH5k8ACa8w6T0hNjsU0j3kmnfcoJuTkqIvICwA5CtJxeiNL6Yjm9Jg6tTsSYcSDqkjZGKlFDdoBkkckkZlF7qufRz0Xx6OHWylZcSwttAdmIHesd87ni3kLC93dyYWnN/sK9GXR8ujoNqQA4qUDrDvEa7xEp7jmTxPcBV2oUKqlRVKtAoUK5WMMtFdkPH/ZOVHsNZ4/wsF+wafUiuHAkZwTdlVSOHZLEHx7TD/xSxoWY5Xa5tV2snfRgVy9dpLEyWU0uSahHk/AUrdBZcRnsjec78FHPx5Cs61ixbaTxX7NwxK4aIg4yVTvsb9Sp4kkZnnf6Ju51i1teeT9n6LO3iG/fYgG6YdNzHaGRk4Zbtwz3WDVrV2LA4dIYuGbsfWkc73Y88vIWrgy5mtsKjy14JzBYVYo1jjAVEUKqgWAUCwApVDScEl+VCxBy3V0RyrjGSWg8fAqaLly+FEeSwJJy7q51vf8AD/vVPdizcWJ3z8aAbhRXk7QXjRzvrzNoqzqtajq9FBotVjJx6JNDjbFNdKaNixETRTKGRuB3g8Cp3gjmKUHdQNdHvNrYtFSWXFaNKrJfE4EZbYW8sC/XA3qOe630d1WfAYlXRXhYSRncAd3sk7vZPw3U9tlVcxWqpiczYFxBIc2jIJw8vtRj1D9ZfdV3apgJ8sGGXnzHiOFJMp41BYfWtesEWMQ4SfcrMfk5P+nN6pH1WqeLEDtZj6Si+XMrv91/Ko5cantBTOHDbS2IBBFiDncHIgjjlTPROgMNhb9RBFEfpIgDHxbf8ak1OVElbLMUriscbRu2KCuikYzbdnR1lvVYZU6swpQou0OddqylfRgXrtcoCjYAE0KJJIBvpE4sX7q5p+ohB1JjqLfQ5oXpoMYLmmsuNN7cOVc2T/ksUFfY8cUmxxNpIbgCe/gKitJxzSRMqMFZ8tthtbIIIuF48KexIDc25frShUg5jLI15c8uXPUpPX7dfyX4xiqQx1S1WgwEAjhXPe7m23I3Nj+Q3Cn8jd1OcNa3nzvlSMygHea7s0ZSxp2ShSdBcK2dPL5VHxS2OZ/SnYxICXvurelmlHi39hmvIlMGv/HOlurPd7qjZNIlvLvrn7Wbkv3z/wAVJZcab2w0yXMlIIgFzzJJvzpQ/ofyFIYz903n+VdmSbltk0qFSLi/CjBMt1IYT91H7K/6RTpd1aME5P8AAsnWjixVwx0qK5XT7UaQtna5tUaivuq0tLQBHGYGOVCkqLIjb1YBgfI1XhqxNhc8BNZN/o+ILPF4I/rx/GrQKBoUqs1FW/8AXKxt1eOhkwjHIO4LwsfqzKLe+p+HEpIgaJw6n5yMGX3ikNYP6LN7JrJeiT+lyef51Jrk2n39mvwbIkYtv91Iunf8KVHrUI958RXDOKkkq/YdOmMGkNGTFlaLit58TTPFesPCvB92cJWmdygpaZKPj6EWMI31G4r1D40tF6g8Kt/mZuV2D2o0OZZC1I2uRRMNS3EeNI5PJ8pAqtIbxzBnIG9cj3UqGBNv0/WkMP8AvH8vypeHefE1Jd/lmi7VjuBLb6NP2iQM7DOk+Ap1z8K93FBSj7f+9HO3uxph1yyoNkTcA+NDCfpRMVx8v0qKSjiUinmhK9zkBupRb7Bpuv6H8jS8XqNXPh3K/wAjMjRvI765lzpaTjTOhR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7892" name="AutoShape 4" descr="data:image/jpeg;base64,/9j/4AAQSkZJRgABAQAAAQABAAD/2wCEAAkGBhQSERQUEhQUFBQUFxcVFxYUFBUVFRQUFhcWFxcXFRQXHCYeGBolGRYUHy8gJCcqLCwsFR4xNTAqNSYrLCkBCQoKDgwOGg8PGCkkHyQqLCwtLCwsKSwpLCkqLCwsLCwpLCwsLCwsKSkpLCwpLCwsLCksKSwpLCwsLCksLCwsLP/AABEIANkA6QMBIgACEQEDEQH/xAAcAAAABwEBAAAAAAAAAAAAAAAAAgMEBQYHAQj/xABKEAACAQICBgYFCQMLAwUAAAABAgMAEQQhBQYSMUFRBxMiYXGBFDJykaEjQlJigpKiscEVM/AIJDRDU2ODo7LC0XPh8RZkk8PT/8QAGgEAAwEBAQEAAAAAAAAAAAAAAQIDAAQFBv/EACoRAAICAgIBBAEEAgMAAAAAAAABAhEDIRIxQQQTIlFxMmGBkRTwBbHh/9oADAMBAAIRAxEAPwC5adVpCI1fY599LaA0PHhkKoANq1yBa+yuyKi5sTtNcNtjg2Wfup7g8dY2O6vnV6ipNHsOFompHsKh5NKiQdkBr+dgbqf1F6eYyDrIyoYi/h/xlUdhtEdWSQRmCbC/DcTn/BvTZpyl0CCpjLBaNhi7KxKAb3IW17czxpjp3R8boFSO2YNxuFu7yHuqc6qSxJ4DhRZMQAM0uSN3iMszXG5STtnQ0migejlVEQ7RW4N7qAD6ovY52y8uFTei4wYluu9mFmA+rutlx30tHgu3tsLMQRbZuPA07w+A9S5tv7uI/QUZ5U0JGIlpHQkUwO2obM2tvFxbsngbU60XoGOH1BYb95PxPjup9BhyAKcrHauN5JNVeiixxT5VsSfDjj9bwtlvHlRjCAv6UtObWGQPayJAJy3AcaqelcXiy+ysUli2wNlSRb6RI4VaOGU3RbFDn5SLFB2WyyB3jh4il2cXqq6RwGORlKWceNveDUlq/jmdnRxaSIgOpOYvmCO40JYpKN3ZSWJJck0ybK5UXCLcZjfc+FGxOIMezaGaXieqVWtbmCwPuvTVdYkQnrIMYgsc2wkxA80DV0YvRZJVKtHFLNFJoeYeI9rLcBTWdzeyi+WZ4A8B/HdSuG1swTghcRGrH5shMTfdlCmjSpcXWwB3Ece8c6X1PpvZijY8vNjXDIxdC4yVgRmLE7s+dTcSLY25CorCRkMCxBFxYC+/nUrHbgLHdVfRfvQuYI8XG1q6I+dGlUjfXVAyzrr9tcnony0KPFkK5s24UZxkKDk2FdkopN6I2xJosu6kOpN7hiO7Ij3H9LU9b1aUQC1L/jqUu/A3PQzw8zDfY+Fx8D/zTiPEg767CovXBFT445IJUwNpi4NCkZEFt5XvU2/7Uh/jP92L/wDOuz3Uv1NCU/BWEgUEheGXuyo4SlJoCpBJG0R2iMgTztXLV8hkVPR6C6oXSU7vKn2Ej3X+PGmuGS2+pGI7rDn8a6/T42/lJiSaWkKNECpAG+msuDa+7+N1PUexseFHeXOu6eHHOO3RFTlF9FW09gpWYKEsgs10BLFlIIuLZC9hvzF6f6NwbLCol3i4uxu1rnNjc38aUx+sYV+qhQzT79hfmjnK57MY8c+QpqujHlb+ct17Aj5GK64dOPyjHNzb6X3Kn/iRlqOxVNp8mEbTSsSuGjbEMMrrZYlP1pj2fJbmlRoueZCssgS5B/m20rBbeoZXzI7woNWBcGuWWQ4DJR4AcKWVbDKu3F/xqXYHlshdG6qQw5oihiM2Pbcm97l2u1/OnGkmjgiaWVmCILki5O8DIDPeRUnaq5r+6DBOsjFA5Vbqu0b32gLX3dmuqXpMcVdX+RsNzyRj9vwS+GSN0V0zVlDKc81YAg591qrGrLmfHY1mVQsTCJSFAJ2Wb1mHrbh4Xq04CARwxrkAiKPDZUXqA6Poj6HtkdqaSWUn6W05sT7qWWGN/pX9FoS448j/AAl/P/iLMYh4eBI/KumPvI/jvooFcLnxq6yJLaOETxeAWRNlwrrlk6hwbEHcfCoCfU+GM3iRoCTvwztEL98YIQ+amrDHNfKknvXJ6iUJwtL+ikVT2VHrMdC3Y6nFx39Un0fEgX4m3VvbwWpLC604cukcrGCZxcRzKY2vmNlWI2HPsk1INhw+Vr24H+PGq9pnSuB6wYbEywXGZjxBuO1uuWyB45nlurysLt04/wBf7Rael2WqUd9KIgI41VoNCy4ZQcDN1sRzGHxDlkI/9viRcr4HaHhUrobWOOV+pdHw+JAuYJrK5H0oyDsyrl6yk99q9COF87pEXPVEw6dmi7WVONgVwoLbq7Jenff7CWIBuzR4myopHvrmzlUE5Rf8Buw43j+OFGANqITc58P0o4NVg1szOSfrROpHKlga7TPEpOwqVFVne7E0eCK9JEZ1JYDD3r5rHD3J0drdIXgwwAz8qWThS+zkRTWUhRvzJAFetLHwqjnuxYjifjVZn0g+Mdkw7mKBMpMQPWfeNjD3y4EF+HC5p3IhxpK3K4RTZiCQ2JYb0UjMRg5EjMnLnaawmjwpvYAAKqKosqBQRkBlu5bqtHA8njRLlsbaJ0QkUYSNOrTeR89zxZ2OZJ5nPvG6pNQBkBYchuFAV21d2OHFaFZ2u0KFdNCgqpdJcZOEQgEqkyM9uC2YX95A86ttFdAQQQCDkQRcEciDvpZx5Ki+DL7WSM6uisaza1Rph2MTpIJUdE2GDN1rABBYcLFz9m3GpnQWEMWGgjIsUiRSORCi/wAb01xugYIwZo4I1kiIkBVFBsh2mGQ4rtDzqZ8P/NIoNO2xsmSHDhBPu9/9fwEZqhW1ji9JOHuQ6qHJ2ewA17KX+lYXtyI5036QNaFwGDeY2MjHYiX6UhH+kC7HwtxrEItAaYnw3WrHPJDJ1jZFSziWxdurvtsrWGdrZZVyzxylKn0jlc+J6B0VpaGfOGWOUZj5N1a3jY5U8kTPxryKwlgkzDxSKfrI6n4EVYtGdKGkYLAYl3ABAEoEtr97Z/Gt7dR4ie99mudIGuUmHZMJgkMmMnHZCdoxi+TFeJyNgcrC5yrOcR0T6QEolxUckiOdqZoHjmmAObHYLAs3her10K4QSwz42VutxMsxRnbNlRQpsDwvtcOAUbhWoVTBhjFOhn89s8o6M1jxOAlYQSSIAxvHIOy1j/WQtle3mOBrZNVdcsLpmIQYlFXEJ2gm0Q4I/rMLL6wYb7X2h9YVZNcuj/DaRQ9YuxMBZJkA2xyDfTXuPkRXnbT+gcRo3FdXJdJEIdJEJAYXurxtv/UHKqOPFk9w/Bvken59HkLjW67CFthMaPXjvkq4tBuPDrALX3gVcEkDAFSCCAQQQQQdxBG8VUej7T40lgBJIFaTOKdSoKuwAzZd1mUqfMjcKZvDJohjJGGk0aTeWLNpMCTvePi0PNeG8caVSlRVa34Lw9cWiQ4lJEV0YOjgMrKbqynMEEbxR+NSl+ocDLe1J9YRSkm6kjeoZXT0PFX2dTEHlS23TTbINLbVJjzOqbGlFEDFASanIItkCuxRAClRuoen9MsewznZ0Lvppi9HCVlv6qnMDjlbf50pipGyC72NvDmacRR7IAHCvQjCMn10RtnI4AtgAAFFgBuA7hSlChXSkkKVnXbXZdHLGTC8plLAWIRF2AGO25BsbXsLZ2NZPpLp5xzXEUcEI4HZZ2Hmxt+Gt9YA77edeYukTTh0hpKVorugIhhCgnaRMrqBv2m2m+1UZ6ZPI2vJpPRt0wekMMPj2VZSfk5rBFkJ+Y4GStyOQO7I79Vrxtatd6Mel7Y2MLjmumSxzsfU4BZSfm8m4ccsw0Z+GLCfhm2UK4DXaqWARTPRRtHsHfETF5J6h80KHzp5TROziCOEqhvtxkK3vVk+5QMYxrLiv2nrFFhXO1BDL1Wxc2IjBeb7xVgTyArcFQAAAAACwAyAA3ACvO2rvWw6dGIeNwgxUu25BCKrs6Mxc2FgGJvfhXosGpw3ZOG7Y00homHELszxRyrykRX920MvKvOfSpqcMBjT1a7MEw6yLkv00z+i3wZa9L1VekjVEY/BOoW80V5Ie9wM0PcwFvHZPCjKOtBnG0ZL0J60+j43qHa0WJ7IuchMP3Z7r5r9oV6Erx9hMfJC4eNijjcy2DKRyO8GvUWous4x+Ciny27bEoHzZVttZcAcmHcwoY34Fxy8E/Wb9OmjEfR4lI7cUibJ42fssvgcj9mtIrOenjFbOjVTjJOg8lWRj+Qppq0PLpkZ/J+ithsS2dmlUDl2Uubd/a/KtVlivyva2eYI5MOIqpdFGi1g0VhyLXkUzOe9ySLnuUKPKrdDMrqGUhlYXBUggg7iCMiKTGvsMdJFFdDomQugP7Okb5SPMnAyMfXTnAxOYG69x33SJ9oAqQQQCCDcEHMEEbxRsVAGUgqGBBVlIuHU5FSDkcify41VdCyfs/EJg2JOFnJODdjfq23thWY+9CeFxvqMsWw9FsdcqSU5U5pvFvqeaFSVeR10Nxvp1s10xUfZFRx+ncbsaU7AsYodUK6gsBRq9PhH6JiQgHupQCu0KKil0YFChQpgFO6UtZWwuBZYgzT4i8UYUElQR23y5KbeLCqX0Iakssj4zERshT5OFXUqdojtyAML5A7IP1m5VVekzWyTE6SlVJmSGJhCuyzhQENney7+1tG4F7AVf8J0waOwkEcMJxOI6tQt9ixduLM0jA3JJO7jUU03bJWnK2K9IfQ+uMcz4QpFOfXVriOU/SuoOy/M2sfHM4/i9AYeBmSbF3dSVZYsPMxUjeD13VZ1rR6W8ZN/Q9FTuDuZ+sYe5EA/FVX09qfpfS0qyzYOGBgLbV1iJHAPdyzW3C4oSp9CySfSHWoPStBhAmFkbESQXsJZQg6gcgiFiUv9Y24DhW2Qyq6hlIZWAKspBDA5ggjeLV5D0romXDStFOhjkQ2Kt8CDuIO8EZGrl0b9J8mj3EUxaTCMc13tCT86Pu4lePCx3mMq0zRnWmejaZ6TyUSf2TBz7GayfgZj5CmOJ11wUcQlbFQbBXaFpFLMLX7KDtE91r1KxsJEBIIDqCVYWYBhmGHA2NiKr2X7PO/TNoFsPpF3NzHiPlUJJIBOUii+6z3NuTCr70R9JK4iNMHiWCzxgLExP75ALBb/ANoALW+cO8GrFrTqiuk8B1LkLNESEkPzZY7pduOy4AJ9oHgK84aT0ZLhZmilVo5YzmNxB3ggjeNxBHcak/i7RB3B2evaFY50adL8kjxYTGBpGchI5lBLljkqyqPW9sZ875mtjqilZZSUkedOmTVL0TGmVFtDibyC25ZP6xe7M7Q7m7qc9B+sUkOO9HAZosQDtAC+w6AlZO4Wup9ocq2DX7VUY/BSQ2HWAbcJOVpVGWfAEXU9zd1Mujzo+j0bDnZ8RIB1knAcdhPqg8eJz5AJxd6J8GpWi31lPTfovFYo4aHDYeWVV25GZELKGayhSRuICk/aFatQqjVqiklaow/VDolx0yBcbNLh8MD+4EjFn422AdlBfic+7jW1YTDLGiogCqihVA3BVFgB5ClqKRU+PHaNFUGqG1k1fXFwPAx2drtRuN8Uy9pHU8LHP7w41MUnINoWz8eXIjzrTkGiB1O1hfEQss42cTh26nEL/eL88fVcWYHdmbbqmV33qKfQjDGJiU7JdOqnXhIguY39pWuAfosRUs4NcE5N7+hop9CsjcKT6mupmb0tVlH3fkw3QKbYXHB3kUf1ZCk99rml5JAASdwzPgKgNR4icOZmvtYiR5jfgGY7I91dLl8kkKWKhQoVUAKrXSFrQMBgZZb2kYdXEOcrg2P2Rdvs1ZaxfXhZNM6YTAwtaHC3EjjMK2XWueZHZjA5jvNJN6oWTpCnQ10fxSwPi8XEsokOzEsi7Q2VPaksd5LZD2TzrWsLoqGL93DElvoRov8ApAo2j8AkESRRjZSNQijkqiw86cUUqCopIBNChQphita76iQaSh2ZOxKoPVzAXZDyP0kPFfMWNZInQJjy1jJhgOfWOcudhHXoChSOKYjgmZnqT0LR4SRZsU6zyIboqqREhG5jfNyOF7Ad9aZQoUySXQUkuhnENmZxwkUSD2lsj/Dqj5monXHUTDaSj2Zl2ZFBCSp66d31lv8ANPlY51LaQOz1cn0HAPsSfJn3Flb7FPKFeA1ZnvRz0ULo+RppnWWe7LGVB2UQ5bQvntsPcCRnetCoUKKVASS0gUKFJzzqgu7Kg5sQo95ohFKFMhpdD+7Dyf8ATjZl/wDkICfirvXzN6sap3yPc/djBH4hQsw8oEUz9FkPrTEd0SKnxfbPxFD9kxn1l6w85WaT4OSB5Cs9mFBilYlUZWK+sFYMVvuuActxpcCuIgUWAAHIAAeQFc2sr1LUXbCGNEbdRGNr8Mqg8LpB0x0sLZpLEmJiO/IERTL5N1bf4hqE81+BqLCoru1SSSXruzTxyWviahHSp+Rk9hh+E0fR0ISKNRuVQPhRsYl0Ycxb35UqBVUvk2xTtChQqoCla8a9mE+iYIddj5eyiJ2upv8APc7gQMwDu3mw3vdQNTBo/DkMQ+IlO3PJv2n+iCcyoufEknjU3gNCQQFmhhjjZ/WZEUM3i28+FPaVLdsFbtgoUKFMEFChQrGBQoU3l0hGpsXW/wBEHab7q3PwrGHFCmgxrH1IpD3vaIe5u3+Gu7Mx3mNPZDOfvHZH4aFmFsRAHRkO5wV8Li16b4bSK9WjSMqsRZgSAdtTsvYe0Go/oIPrvI/cW2R91Nke+kNH4dYpZUVVW+zKLADJhssL+2hP+JWML+nX9RJG+zsD3ybPwvXCZjuEaDvLSH3DZHxNOqFYwz9AJ9eWRu5SIh/lgN+KjwaNiQ3WNdr6RF3++12+NOaLJIFBLEAAXJJAAA4kncKxgxNCs/1k6asFhrrDtYqQf2ZAjB75Tv8Asg1lmsfS9j8XdQ4w8Z+ZBdSR9aS+0fIgd1K5pCPIkbjrB0g4HBHZnnXbG+OMGSQe0q+r9oipHQOsMGNiE2GkEiXKnIgqw3qynNTmPfXlSLQ07xPOsUjRJ68oRiik83tb/wA16G6H9Cej6LiLCzTkznwewT8CqfOljJtgjJtl1IoWrtcNO15KhbVT9bn6h8BiP7HE+juf7jEAxm/cCIj5VcqqnSPg9vRuNA3oizL3GMq//wBZ99Qlj1oDeiwxtajdcaaYHFiWKOQbpEVx4OoYfnTivNU5R0mXpPYppA2ie2+1LqbgUHW4sa6K9mtkQUKFCmAChQpKWJicnKjkoW/vYGsYVpq2ko9wbbPKMGQ+ewDbzrv7PTey7Z5uS/uDEgeVOAMrcOXCgYa+kyH1YiO+R1T4LtN7wKAhlPrSBe6NBf7zlvyFO6FYw1/ZqH19qT/qMWH3D2fcKcRoFFlAUcgAB7hRqTkxCqwVmUMdylgGPgDmaxhShQIoUTApnjBsyRSciY29mWwH+YsXvp5SOMw/WRsgyLAgHk3zT5NY+VAwtQpHB4nrI1fdtAG3InePI3HlS1EwKwjpv1xaXEehxORFDbrQDk8xzs3MKLC3MnkKvvSJ0mx6PtBGpkxLgEKCAIg2QZjY9o7wtu85b3ernRnhMN8q8ZmxDHbeTEESsHObWyC3Bv2tm5pJb0hJfLSMO1W6Ncbj7NHHsRH+tluifZyu/wBkGtg1W6F8HhbNMPSpRxkFogfqxbj9onyrQKFZQSNGCQ0x2jI5YHgZbRyI0ZVbLZWUqdnKw35Uvh4AiKiiyooUDkFAAHuFcxWLSJGkkZURBtMzEBVA4kmst1l6eoY7rgojMd3Wy3SO/NUHaYeOzRbSGbUezV6FY70YdKs+JxrQ4xwROPkrKqLHItzsADgwvvubqOdbFWTs0ZJ9CRBqJ1jh28Pik+lhpB57EoH6VN0yxzC0t9whJPh2/wDg1F468jEFqHNt6NwZ/uIx90bP+2p6q90aIP2Vgz/d/wC9qtHUVwvBJt0UjJcUK0KFFLi4F8zur1SQahQoUTAoUKFYwKFChWMUvT3S5gMLI8bO8kkZKssUZNmGRUs1luDlvqF0L0vPpDEjDYSGOFnVikmJdnBKjaI6uMDPZBPrcKoHTXofqdJu4HZxCLKPatsP+JSftVVtV9LnC4zDz/2Uise9b2YeakiouTsg5u6Nl1p1W09PcpjYtn+zgZ8N8bZ+b1jmn9AYvCyfzuKVGJ9Z7kMfqyZhvImvWYPLd+lJYzBpKjRyosiNkyuoZT4g0zhY8sdnmLQHSTj8JYRzsyD+rl+VTwAbNfskVsmpHS/h8bsxz2w+IOVmPyUh+o53E/RbyJqmdI3Q51CtiMCGaIXZ4blmjHFozvdRxBzG/MbsnpLcSdygz2VQrDOi3pWeORMLjHLxMQkcrG7RMclVm4pwz9Xw3bnVYuy8ZKSGeC7LypybrF9mW7H/ADBL8KeCmeKOzLE3BrxH7Q2k/Emz/iU8vRCeSdMaaebGSYiTN2lMmfc2S+AAA8q9X4HGrNGkqG6yqsin6rgMPga8vdIWhDhdI4mK1l6wunLq5O2tvAG3ka0/oT17V4xgJmtIl+oJPrpvMftLmQOI8KlB06IQdOmazQoUKsdBW9aNUTpBkSeVkwqEMYojZp34GR/mqOCgHibjK1X6Qui7Dfs5zg4Eilw4MoKglpEUdtWY3Zuz2hfivfWmVwilcUxXFM8dQTsjK6EqykMpG8MDcEedq9V6maxDHYKGcW2mWzgfNkXJx7xfwIrzr0h6rnAY6WK1o2PWRHgYmJsB4G6/Zq9/yfdMtt4jDEEqVEwPBSCEYee0v3alF0yMHTo2q1QetLBcJjX+jhpB/lyH/cKnKpHSnjGTROJ2SdqZ1iFt5DSKhA8VRvI1SSRZukSvR/hdjReDXd8gjebjb/3VYaa4DCdVBFGP6uNE+4oX9KX26i5Ri6aGSdClNMZhS5Qg2KNteI4inRot6pNmD0KROLXbCE2Yi476VBqid9GO0KFCiAFChQrGMp/lAaI28Nh8QBnFIY29mQXHkGT8VYXXqzXzQ3pWjsTFa7GMsntx9tfioHnXlM1Ca2c+RbPUvRzpn0rRmGkJuwTq357UR2DfvIUHzqy1jv8AJ9032cThScwROg7jZJLe6P31sVVi7RaLtArz900akrhMQuIhULDiCbqosqTDMgDgGHaA5hq9A1Vuk/RIxGi8UpGcadcvc0XbP4Q486ElaNNWjy8DXp/ow1jOM0dC7m8kd4ZDxLR2sT3lCh8Sa8wGtz/k9sfRcUOAmS3iUN/yFTg9kcb2afj4C8bBfWtdfbUhk/EBSkE4dVcbmAYeBFxSlM9HdnrI/oOSPYk7a+QJZfsVY6Cq9J3R8NIwh47LiYgerJyEi7zGx4Z5g8DfgTXnPEYeSCQq4aOSNrEG6sjD4g17CqE1h1LwmOH85hV2tYOLrIB3OtjbuNx3UkoX0TnC9oyjU/p0kiVY8chmUZCZLdaB9dTYP43B53rUdE9IGAxIBjxUVz82RhE/3XsfdVB0t/J8QknDYpl+rMgb8aWP4armI6Bsepsr4dxzEjL8GShckBOaPQEcgYXUgjmCCPeKjtOay4fBxl8RKkYAuASNtu5E3sfCsLi6FNKA2AiUcxOoHnbP4VYdX+gRxKj4yeNlVgzRxhmLgG+yZGtYHccjlR5P6Dyk/A71/wBCS6U0eceVaMxL1mHhNtr0Xe7yEfPYWcAZKqAZliaS/k+6KITE4g/OZYR9kbbf6191a8Yxa1ha1rWytutblbKobVLVdMBAYYzdTLJID3O3ZB8ECrfjatx3YePysmJZNlSeQ+PAe+1UbXe02N0XgRn8r6TJb6EANr+J26u8mbAcu0f9vxufsVQ9TFON0njdI74U/meH+sqEF2XuuL/4h5Vp9DP6L++6kqWbdSFc3qF8isRxScm+jMaK9VyytUIiO03hS8ZaMfKp2ktvJHzfP87UNB6dTExCRMiMnXip/wCOI86kESqVp7Dto7FjGRAmCU7M6jcjMfWA5E59ze0K2OUqtmlovVCm2FxSuqshDI4BUjdnw/jw5U5roAChXK7QMCvJ2ueh/RcfiYeCSts+w3aT8LLXrGsH6fdDbGLhxAGU8eyx5yRG3+hk+7SZFqyeRaKx0XaZ9G0phmJsrt1TcrSjYF+4MVPlXp+vGyMQQRvBuPGvXOgNKjE4WCdd0sav4MR2h5NceVDGwYn4JCoPXnGiHR2MdrW6iRRfizqUUfeYVOVkfT5rLsxRYNGzkPWygbwi5Rg+LbR+wKeTpDydIxG1eieg7RZi0ZttkZ5XkHsDZjHxRj51hWrOgHxuKiw8e+RrE7wiDNnPcFua9XaOwCQRRxRiyRoqKPqqLDzqcF5JYluxxTOYbM6NwkUxH2lvInw64faFPKa6TjJibZzZbOve6EMB52t51Vlx1QokUoZQy5qwDDwIuPgaPRMC9ChQoGBQoUKIQUV3ABJyAzPgKNTTF4lQGZ2CxxAs7E2A2c8+4bz3276DYCsdIOnHgwoih/peObqYlG9duwZvsqQL82vVg1c0ImDwsWHj9WNQL/SbezHxYk+dVDUuNtI42XSkqsIUBgwSsLfJ3IeW3M5j7TDhWgA0q27Avs7SWxStcvWlFPsZMIDnXGbOktuhXA8zaobjQuHouJwyyKyOoZWBVlOYYHeDRVF7UqK6cWRyWxWjPsJK+icR1EhL4GUkxsbkx33qe8cRxGYzvV9inGWYIb1WvkwOYz529/vpLSmi48RE0Uoure8Hgyngw4GqdhNJvo5/RcZd8O/7qaxtbkRwIyuBmN4yqvXYvRezRUY8aJHLYDO6kCz3vcHdc/rx/NVjWl92EF6ybp6aZ44YkwzvEp60zqGYK1mUxkAdnIq1z3W3GtXkbKkutNRyZktMDjao8egVvvQNpvrMFJAxzw8lx3Ry3YfjD++rXpjU3A4lScRh4cgSZABGwAzJLpY9+ZrMMBrHo3ROJkfRzYnFvKpj6rIRX2gVIkKhmsRwByY50YS8klHg7s1jWzWiLAYZ55TuyRL5ySH1UH5k8ACa8w6T0hNjsU0j3kmnfcoJuTkqIvICwA5CtJxeiNL6Yjm9Jg6tTsSYcSDqkjZGKlFDdoBkkckkZlF7qufRz0Xx6OHWylZcSwttAdmIHesd87ni3kLC93dyYWnN/sK9GXR8ujoNqQA4qUDrDvEa7xEp7jmTxPcBV2oUKqlRVKtAoUK5WMMtFdkPH/ZOVHsNZ4/wsF+wafUiuHAkZwTdlVSOHZLEHx7TD/xSxoWY5Xa5tV2snfRgVy9dpLEyWU0uSahHk/AUrdBZcRnsjec78FHPx5Cs61ixbaTxX7NwxK4aIg4yVTvsb9Sp4kkZnnf6Ju51i1teeT9n6LO3iG/fYgG6YdNzHaGRk4Zbtwz3WDVrV2LA4dIYuGbsfWkc73Y88vIWrgy5mtsKjy14JzBYVYo1jjAVEUKqgWAUCwApVDScEl+VCxBy3V0RyrjGSWg8fAqaLly+FEeSwJJy7q51vf8AD/vVPdizcWJ3z8aAbhRXk7QXjRzvrzNoqzqtajq9FBotVjJx6JNDjbFNdKaNixETRTKGRuB3g8Cp3gjmKUHdQNdHvNrYtFSWXFaNKrJfE4EZbYW8sC/XA3qOe630d1WfAYlXRXhYSRncAd3sk7vZPw3U9tlVcxWqpiczYFxBIc2jIJw8vtRj1D9ZfdV3apgJ8sGGXnzHiOFJMp41BYfWtesEWMQ4SfcrMfk5P+nN6pH1WqeLEDtZj6Si+XMrv91/Ko5cantBTOHDbS2IBBFiDncHIgjjlTPROgMNhb9RBFEfpIgDHxbf8ak1OVElbLMUriscbRu2KCuikYzbdnR1lvVYZU6swpQou0OddqylfRgXrtcoCjYAE0KJJIBvpE4sX7q5p+ohB1JjqLfQ5oXpoMYLmmsuNN7cOVc2T/ksUFfY8cUmxxNpIbgCe/gKitJxzSRMqMFZ8tthtbIIIuF48KexIDc25frShUg5jLI15c8uXPUpPX7dfyX4xiqQx1S1WgwEAjhXPe7m23I3Nj+Q3Cn8jd1OcNa3nzvlSMygHea7s0ZSxp2ShSdBcK2dPL5VHxS2OZ/SnYxICXvurelmlHi39hmvIlMGv/HOlurPd7qjZNIlvLvrn7Wbkv3z/wAVJZcab2w0yXMlIIgFzzJJvzpQ/ofyFIYz903n+VdmSbltk0qFSLi/CjBMt1IYT91H7K/6RTpd1aME5P8AAsnWjixVwx0qK5XT7UaQtna5tUaivuq0tLQBHGYGOVCkqLIjb1YBgfI1XhqxNhc8BNZN/o+ILPF4I/rx/GrQKBoUqs1FW/8AXKxt1eOhkwjHIO4LwsfqzKLe+p+HEpIgaJw6n5yMGX3ikNYP6LN7JrJeiT+lyef51Jrk2n39mvwbIkYtv91Iunf8KVHrUI958RXDOKkkq/YdOmMGkNGTFlaLit58TTPFesPCvB92cJWmdygpaZKPj6EWMI31G4r1D40tF6g8Kt/mZuV2D2o0OZZC1I2uRRMNS3EeNI5PJ8pAqtIbxzBnIG9cj3UqGBNv0/WkMP8AvH8vypeHefE1Jd/lmi7VjuBLb6NP2iQM7DOk+Ap1z8K93FBSj7f+9HO3uxph1yyoNkTcA+NDCfpRMVx8v0qKSjiUinmhK9zkBupRb7Bpuv6H8jS8XqNXPh3K/wAjMjRvI765lzpaTjTOhR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7894" name="AutoShape 6" descr="data:image/jpeg;base64,/9j/4AAQSkZJRgABAQAAAQABAAD/2wCEAAkGBhQSERQUEhQUFBQUFxcVFxYUFBUVFRQUFhcWFxcXFRQXHCYeGBolGRYUHy8gJCcqLCwsFR4xNTAqNSYrLCkBCQoKDgwOGg8PGCkkHyQqLCwtLCwsKSwpLCkqLCwsLCwpLCwsLCwsKSkpLCwpLCwsLCksKSwpLCwsLCksLCwsLP/AABEIANkA6QMBIgACEQEDEQH/xAAcAAAABwEBAAAAAAAAAAAAAAAAAgMEBQYHAQj/xABKEAACAQICBgYFCQMLAwUAAAABAgMAEQQhBQYSMUFRBxMiYXGBFDJykaEjQlJigpKiscEVM/AIJDRDU2ODo7LC0XPh8RZkk8PT/8QAGgEAAwEBAQEAAAAAAAAAAAAAAQIDAAQFBv/EACoRAAICAgIBBAEEAgMAAAAAAAABAhEDIRIxQQQTIlFxMmGBkRTwBbHh/9oADAMBAAIRAxEAPwC5adVpCI1fY599LaA0PHhkKoANq1yBa+yuyKi5sTtNcNtjg2Wfup7g8dY2O6vnV6ipNHsOFompHsKh5NKiQdkBr+dgbqf1F6eYyDrIyoYi/h/xlUdhtEdWSQRmCbC/DcTn/BvTZpyl0CCpjLBaNhi7KxKAb3IW17czxpjp3R8boFSO2YNxuFu7yHuqc6qSxJ4DhRZMQAM0uSN3iMszXG5STtnQ0migejlVEQ7RW4N7qAD6ovY52y8uFTei4wYluu9mFmA+rutlx30tHgu3tsLMQRbZuPA07w+A9S5tv7uI/QUZ5U0JGIlpHQkUwO2obM2tvFxbsngbU60XoGOH1BYb95PxPjup9BhyAKcrHauN5JNVeiixxT5VsSfDjj9bwtlvHlRjCAv6UtObWGQPayJAJy3AcaqelcXiy+ysUli2wNlSRb6RI4VaOGU3RbFDn5SLFB2WyyB3jh4il2cXqq6RwGORlKWceNveDUlq/jmdnRxaSIgOpOYvmCO40JYpKN3ZSWJJck0ybK5UXCLcZjfc+FGxOIMezaGaXieqVWtbmCwPuvTVdYkQnrIMYgsc2wkxA80DV0YvRZJVKtHFLNFJoeYeI9rLcBTWdzeyi+WZ4A8B/HdSuG1swTghcRGrH5shMTfdlCmjSpcXWwB3Ece8c6X1PpvZijY8vNjXDIxdC4yVgRmLE7s+dTcSLY25CorCRkMCxBFxYC+/nUrHbgLHdVfRfvQuYI8XG1q6I+dGlUjfXVAyzrr9tcnony0KPFkK5s24UZxkKDk2FdkopN6I2xJosu6kOpN7hiO7Ij3H9LU9b1aUQC1L/jqUu/A3PQzw8zDfY+Fx8D/zTiPEg767CovXBFT445IJUwNpi4NCkZEFt5XvU2/7Uh/jP92L/wDOuz3Uv1NCU/BWEgUEheGXuyo4SlJoCpBJG0R2iMgTztXLV8hkVPR6C6oXSU7vKn2Ej3X+PGmuGS2+pGI7rDn8a6/T42/lJiSaWkKNECpAG+msuDa+7+N1PUexseFHeXOu6eHHOO3RFTlF9FW09gpWYKEsgs10BLFlIIuLZC9hvzF6f6NwbLCol3i4uxu1rnNjc38aUx+sYV+qhQzT79hfmjnK57MY8c+QpqujHlb+ct17Aj5GK64dOPyjHNzb6X3Kn/iRlqOxVNp8mEbTSsSuGjbEMMrrZYlP1pj2fJbmlRoueZCssgS5B/m20rBbeoZXzI7woNWBcGuWWQ4DJR4AcKWVbDKu3F/xqXYHlshdG6qQw5oihiM2Pbcm97l2u1/OnGkmjgiaWVmCILki5O8DIDPeRUnaq5r+6DBOsjFA5Vbqu0b32gLX3dmuqXpMcVdX+RsNzyRj9vwS+GSN0V0zVlDKc81YAg591qrGrLmfHY1mVQsTCJSFAJ2Wb1mHrbh4Xq04CARwxrkAiKPDZUXqA6Poj6HtkdqaSWUn6W05sT7qWWGN/pX9FoS448j/AAl/P/iLMYh4eBI/KumPvI/jvooFcLnxq6yJLaOETxeAWRNlwrrlk6hwbEHcfCoCfU+GM3iRoCTvwztEL98YIQ+amrDHNfKknvXJ6iUJwtL+ikVT2VHrMdC3Y6nFx39Un0fEgX4m3VvbwWpLC604cukcrGCZxcRzKY2vmNlWI2HPsk1INhw+Vr24H+PGq9pnSuB6wYbEywXGZjxBuO1uuWyB45nlurysLt04/wBf7Rael2WqUd9KIgI41VoNCy4ZQcDN1sRzGHxDlkI/9viRcr4HaHhUrobWOOV+pdHw+JAuYJrK5H0oyDsyrl6yk99q9COF87pEXPVEw6dmi7WVONgVwoLbq7Jenff7CWIBuzR4myopHvrmzlUE5Rf8Buw43j+OFGANqITc58P0o4NVg1szOSfrROpHKlga7TPEpOwqVFVne7E0eCK9JEZ1JYDD3r5rHD3J0drdIXgwwAz8qWThS+zkRTWUhRvzJAFetLHwqjnuxYjifjVZn0g+Mdkw7mKBMpMQPWfeNjD3y4EF+HC5p3IhxpK3K4RTZiCQ2JYb0UjMRg5EjMnLnaawmjwpvYAAKqKosqBQRkBlu5bqtHA8njRLlsbaJ0QkUYSNOrTeR89zxZ2OZJ5nPvG6pNQBkBYchuFAV21d2OHFaFZ2u0KFdNCgqpdJcZOEQgEqkyM9uC2YX95A86ttFdAQQQCDkQRcEciDvpZx5Ki+DL7WSM6uisaza1Rph2MTpIJUdE2GDN1rABBYcLFz9m3GpnQWEMWGgjIsUiRSORCi/wAb01xugYIwZo4I1kiIkBVFBsh2mGQ4rtDzqZ8P/NIoNO2xsmSHDhBPu9/9fwEZqhW1ji9JOHuQ6qHJ2ewA17KX+lYXtyI5036QNaFwGDeY2MjHYiX6UhH+kC7HwtxrEItAaYnw3WrHPJDJ1jZFSziWxdurvtsrWGdrZZVyzxylKn0jlc+J6B0VpaGfOGWOUZj5N1a3jY5U8kTPxryKwlgkzDxSKfrI6n4EVYtGdKGkYLAYl3ABAEoEtr97Z/Gt7dR4ie99mudIGuUmHZMJgkMmMnHZCdoxi+TFeJyNgcrC5yrOcR0T6QEolxUckiOdqZoHjmmAObHYLAs3her10K4QSwz42VutxMsxRnbNlRQpsDwvtcOAUbhWoVTBhjFOhn89s8o6M1jxOAlYQSSIAxvHIOy1j/WQtle3mOBrZNVdcsLpmIQYlFXEJ2gm0Q4I/rMLL6wYb7X2h9YVZNcuj/DaRQ9YuxMBZJkA2xyDfTXuPkRXnbT+gcRo3FdXJdJEIdJEJAYXurxtv/UHKqOPFk9w/Bvken59HkLjW67CFthMaPXjvkq4tBuPDrALX3gVcEkDAFSCCAQQQQQdxBG8VUej7T40lgBJIFaTOKdSoKuwAzZd1mUqfMjcKZvDJohjJGGk0aTeWLNpMCTvePi0PNeG8caVSlRVa34Lw9cWiQ4lJEV0YOjgMrKbqynMEEbxR+NSl+ocDLe1J9YRSkm6kjeoZXT0PFX2dTEHlS23TTbINLbVJjzOqbGlFEDFASanIItkCuxRAClRuoen9MsewznZ0Lvppi9HCVlv6qnMDjlbf50pipGyC72NvDmacRR7IAHCvQjCMn10RtnI4AtgAAFFgBuA7hSlChXSkkKVnXbXZdHLGTC8plLAWIRF2AGO25BsbXsLZ2NZPpLp5xzXEUcEI4HZZ2Hmxt+Gt9YA77edeYukTTh0hpKVorugIhhCgnaRMrqBv2m2m+1UZ6ZPI2vJpPRt0wekMMPj2VZSfk5rBFkJ+Y4GStyOQO7I79Vrxtatd6Mel7Y2MLjmumSxzsfU4BZSfm8m4ccsw0Z+GLCfhm2UK4DXaqWARTPRRtHsHfETF5J6h80KHzp5TROziCOEqhvtxkK3vVk+5QMYxrLiv2nrFFhXO1BDL1Wxc2IjBeb7xVgTyArcFQAAAAACwAyAA3ACvO2rvWw6dGIeNwgxUu25BCKrs6Mxc2FgGJvfhXosGpw3ZOG7Y00homHELszxRyrykRX920MvKvOfSpqcMBjT1a7MEw6yLkv00z+i3wZa9L1VekjVEY/BOoW80V5Ie9wM0PcwFvHZPCjKOtBnG0ZL0J60+j43qHa0WJ7IuchMP3Z7r5r9oV6Erx9hMfJC4eNijjcy2DKRyO8GvUWous4x+Ciny27bEoHzZVttZcAcmHcwoY34Fxy8E/Wb9OmjEfR4lI7cUibJ42fssvgcj9mtIrOenjFbOjVTjJOg8lWRj+Qppq0PLpkZ/J+ithsS2dmlUDl2Uubd/a/KtVlivyva2eYI5MOIqpdFGi1g0VhyLXkUzOe9ySLnuUKPKrdDMrqGUhlYXBUggg7iCMiKTGvsMdJFFdDomQugP7Okb5SPMnAyMfXTnAxOYG69x33SJ9oAqQQQCCDcEHMEEbxRsVAGUgqGBBVlIuHU5FSDkcify41VdCyfs/EJg2JOFnJODdjfq23thWY+9CeFxvqMsWw9FsdcqSU5U5pvFvqeaFSVeR10Nxvp1s10xUfZFRx+ncbsaU7AsYodUK6gsBRq9PhH6JiQgHupQCu0KKil0YFChQpgFO6UtZWwuBZYgzT4i8UYUElQR23y5KbeLCqX0Iakssj4zERshT5OFXUqdojtyAML5A7IP1m5VVekzWyTE6SlVJmSGJhCuyzhQENney7+1tG4F7AVf8J0waOwkEcMJxOI6tQt9ixduLM0jA3JJO7jUU03bJWnK2K9IfQ+uMcz4QpFOfXVriOU/SuoOy/M2sfHM4/i9AYeBmSbF3dSVZYsPMxUjeD13VZ1rR6W8ZN/Q9FTuDuZ+sYe5EA/FVX09qfpfS0qyzYOGBgLbV1iJHAPdyzW3C4oSp9CySfSHWoPStBhAmFkbESQXsJZQg6gcgiFiUv9Y24DhW2Qyq6hlIZWAKspBDA5ggjeLV5D0romXDStFOhjkQ2Kt8CDuIO8EZGrl0b9J8mj3EUxaTCMc13tCT86Pu4lePCx3mMq0zRnWmejaZ6TyUSf2TBz7GayfgZj5CmOJ11wUcQlbFQbBXaFpFLMLX7KDtE91r1KxsJEBIIDqCVYWYBhmGHA2NiKr2X7PO/TNoFsPpF3NzHiPlUJJIBOUii+6z3NuTCr70R9JK4iNMHiWCzxgLExP75ALBb/ANoALW+cO8GrFrTqiuk8B1LkLNESEkPzZY7pduOy4AJ9oHgK84aT0ZLhZmilVo5YzmNxB3ggjeNxBHcak/i7RB3B2evaFY50adL8kjxYTGBpGchI5lBLljkqyqPW9sZ875mtjqilZZSUkedOmTVL0TGmVFtDibyC25ZP6xe7M7Q7m7qc9B+sUkOO9HAZosQDtAC+w6AlZO4Wup9ocq2DX7VUY/BSQ2HWAbcJOVpVGWfAEXU9zd1Mujzo+j0bDnZ8RIB1knAcdhPqg8eJz5AJxd6J8GpWi31lPTfovFYo4aHDYeWVV25GZELKGayhSRuICk/aFatQqjVqiklaow/VDolx0yBcbNLh8MD+4EjFn422AdlBfic+7jW1YTDLGiogCqihVA3BVFgB5ClqKRU+PHaNFUGqG1k1fXFwPAx2drtRuN8Uy9pHU8LHP7w41MUnINoWz8eXIjzrTkGiB1O1hfEQss42cTh26nEL/eL88fVcWYHdmbbqmV33qKfQjDGJiU7JdOqnXhIguY39pWuAfosRUs4NcE5N7+hop9CsjcKT6mupmb0tVlH3fkw3QKbYXHB3kUf1ZCk99rml5JAASdwzPgKgNR4icOZmvtYiR5jfgGY7I91dLl8kkKWKhQoVUAKrXSFrQMBgZZb2kYdXEOcrg2P2Rdvs1ZaxfXhZNM6YTAwtaHC3EjjMK2XWueZHZjA5jvNJN6oWTpCnQ10fxSwPi8XEsokOzEsi7Q2VPaksd5LZD2TzrWsLoqGL93DElvoRov8ApAo2j8AkESRRjZSNQijkqiw86cUUqCopIBNChQphita76iQaSh2ZOxKoPVzAXZDyP0kPFfMWNZInQJjy1jJhgOfWOcudhHXoChSOKYjgmZnqT0LR4SRZsU6zyIboqqREhG5jfNyOF7Ad9aZQoUySXQUkuhnENmZxwkUSD2lsj/Dqj5monXHUTDaSj2Zl2ZFBCSp66d31lv8ANPlY51LaQOz1cn0HAPsSfJn3Flb7FPKFeA1ZnvRz0ULo+RppnWWe7LGVB2UQ5bQvntsPcCRnetCoUKKVASS0gUKFJzzqgu7Kg5sQo95ohFKFMhpdD+7Dyf8ATjZl/wDkICfirvXzN6sap3yPc/djBH4hQsw8oEUz9FkPrTEd0SKnxfbPxFD9kxn1l6w85WaT4OSB5Cs9mFBilYlUZWK+sFYMVvuuActxpcCuIgUWAAHIAAeQFc2sr1LUXbCGNEbdRGNr8Mqg8LpB0x0sLZpLEmJiO/IERTL5N1bf4hqE81+BqLCoru1SSSXruzTxyWviahHSp+Rk9hh+E0fR0ISKNRuVQPhRsYl0Ycxb35UqBVUvk2xTtChQqoCla8a9mE+iYIddj5eyiJ2upv8APc7gQMwDu3mw3vdQNTBo/DkMQ+IlO3PJv2n+iCcyoufEknjU3gNCQQFmhhjjZ/WZEUM3i28+FPaVLdsFbtgoUKFMEFChQrGBQoU3l0hGpsXW/wBEHab7q3PwrGHFCmgxrH1IpD3vaIe5u3+Gu7Mx3mNPZDOfvHZH4aFmFsRAHRkO5wV8Li16b4bSK9WjSMqsRZgSAdtTsvYe0Go/oIPrvI/cW2R91Nke+kNH4dYpZUVVW+zKLADJhssL+2hP+JWML+nX9RJG+zsD3ybPwvXCZjuEaDvLSH3DZHxNOqFYwz9AJ9eWRu5SIh/lgN+KjwaNiQ3WNdr6RF3++12+NOaLJIFBLEAAXJJAAA4kncKxgxNCs/1k6asFhrrDtYqQf2ZAjB75Tv8Asg1lmsfS9j8XdQ4w8Z+ZBdSR9aS+0fIgd1K5pCPIkbjrB0g4HBHZnnXbG+OMGSQe0q+r9oipHQOsMGNiE2GkEiXKnIgqw3qynNTmPfXlSLQ07xPOsUjRJ68oRiik83tb/wA16G6H9Cej6LiLCzTkznwewT8CqfOljJtgjJtl1IoWrtcNO15KhbVT9bn6h8BiP7HE+juf7jEAxm/cCIj5VcqqnSPg9vRuNA3oizL3GMq//wBZ99Qlj1oDeiwxtajdcaaYHFiWKOQbpEVx4OoYfnTivNU5R0mXpPYppA2ie2+1LqbgUHW4sa6K9mtkQUKFCmAChQpKWJicnKjkoW/vYGsYVpq2ko9wbbPKMGQ+ewDbzrv7PTey7Z5uS/uDEgeVOAMrcOXCgYa+kyH1YiO+R1T4LtN7wKAhlPrSBe6NBf7zlvyFO6FYw1/ZqH19qT/qMWH3D2fcKcRoFFlAUcgAB7hRqTkxCqwVmUMdylgGPgDmaxhShQIoUTApnjBsyRSciY29mWwH+YsXvp5SOMw/WRsgyLAgHk3zT5NY+VAwtQpHB4nrI1fdtAG3InePI3HlS1EwKwjpv1xaXEehxORFDbrQDk8xzs3MKLC3MnkKvvSJ0mx6PtBGpkxLgEKCAIg2QZjY9o7wtu85b3ernRnhMN8q8ZmxDHbeTEESsHObWyC3Bv2tm5pJb0hJfLSMO1W6Ncbj7NHHsRH+tluifZyu/wBkGtg1W6F8HhbNMPSpRxkFogfqxbj9onyrQKFZQSNGCQ0x2jI5YHgZbRyI0ZVbLZWUqdnKw35Uvh4AiKiiyooUDkFAAHuFcxWLSJGkkZURBtMzEBVA4kmst1l6eoY7rgojMd3Wy3SO/NUHaYeOzRbSGbUezV6FY70YdKs+JxrQ4xwROPkrKqLHItzsADgwvvubqOdbFWTs0ZJ9CRBqJ1jh28Pik+lhpB57EoH6VN0yxzC0t9whJPh2/wDg1F468jEFqHNt6NwZ/uIx90bP+2p6q90aIP2Vgz/d/wC9qtHUVwvBJt0UjJcUK0KFFLi4F8zur1SQahQoUTAoUKFYwKFChWMUvT3S5gMLI8bO8kkZKssUZNmGRUs1luDlvqF0L0vPpDEjDYSGOFnVikmJdnBKjaI6uMDPZBPrcKoHTXofqdJu4HZxCLKPatsP+JSftVVtV9LnC4zDz/2Uise9b2YeakiouTsg5u6Nl1p1W09PcpjYtn+zgZ8N8bZ+b1jmn9AYvCyfzuKVGJ9Z7kMfqyZhvImvWYPLd+lJYzBpKjRyosiNkyuoZT4g0zhY8sdnmLQHSTj8JYRzsyD+rl+VTwAbNfskVsmpHS/h8bsxz2w+IOVmPyUh+o53E/RbyJqmdI3Q51CtiMCGaIXZ4blmjHFozvdRxBzG/MbsnpLcSdygz2VQrDOi3pWeORMLjHLxMQkcrG7RMclVm4pwz9Xw3bnVYuy8ZKSGeC7LypybrF9mW7H/ADBL8KeCmeKOzLE3BrxH7Q2k/Emz/iU8vRCeSdMaaebGSYiTN2lMmfc2S+AAA8q9X4HGrNGkqG6yqsin6rgMPga8vdIWhDhdI4mK1l6wunLq5O2tvAG3ka0/oT17V4xgJmtIl+oJPrpvMftLmQOI8KlB06IQdOmazQoUKsdBW9aNUTpBkSeVkwqEMYojZp34GR/mqOCgHibjK1X6Qui7Dfs5zg4Eilw4MoKglpEUdtWY3Zuz2hfivfWmVwilcUxXFM8dQTsjK6EqykMpG8MDcEedq9V6maxDHYKGcW2mWzgfNkXJx7xfwIrzr0h6rnAY6WK1o2PWRHgYmJsB4G6/Zq9/yfdMtt4jDEEqVEwPBSCEYee0v3alF0yMHTo2q1QetLBcJjX+jhpB/lyH/cKnKpHSnjGTROJ2SdqZ1iFt5DSKhA8VRvI1SSRZukSvR/hdjReDXd8gjebjb/3VYaa4DCdVBFGP6uNE+4oX9KX26i5Ri6aGSdClNMZhS5Qg2KNteI4inRot6pNmD0KROLXbCE2Yi476VBqid9GO0KFCiAFChQrGMp/lAaI28Nh8QBnFIY29mQXHkGT8VYXXqzXzQ3pWjsTFa7GMsntx9tfioHnXlM1Ca2c+RbPUvRzpn0rRmGkJuwTq357UR2DfvIUHzqy1jv8AJ9032cThScwROg7jZJLe6P31sVVi7RaLtArz900akrhMQuIhULDiCbqosqTDMgDgGHaA5hq9A1Vuk/RIxGi8UpGcadcvc0XbP4Q486ElaNNWjy8DXp/ow1jOM0dC7m8kd4ZDxLR2sT3lCh8Sa8wGtz/k9sfRcUOAmS3iUN/yFTg9kcb2afj4C8bBfWtdfbUhk/EBSkE4dVcbmAYeBFxSlM9HdnrI/oOSPYk7a+QJZfsVY6Cq9J3R8NIwh47LiYgerJyEi7zGx4Z5g8DfgTXnPEYeSCQq4aOSNrEG6sjD4g17CqE1h1LwmOH85hV2tYOLrIB3OtjbuNx3UkoX0TnC9oyjU/p0kiVY8chmUZCZLdaB9dTYP43B53rUdE9IGAxIBjxUVz82RhE/3XsfdVB0t/J8QknDYpl+rMgb8aWP4armI6Bsepsr4dxzEjL8GShckBOaPQEcgYXUgjmCCPeKjtOay4fBxl8RKkYAuASNtu5E3sfCsLi6FNKA2AiUcxOoHnbP4VYdX+gRxKj4yeNlVgzRxhmLgG+yZGtYHccjlR5P6Dyk/A71/wBCS6U0eceVaMxL1mHhNtr0Xe7yEfPYWcAZKqAZliaS/k+6KITE4g/OZYR9kbbf6191a8Yxa1ha1rWytutblbKobVLVdMBAYYzdTLJID3O3ZB8ECrfjatx3YePysmJZNlSeQ+PAe+1UbXe02N0XgRn8r6TJb6EANr+J26u8mbAcu0f9vxufsVQ9TFON0njdI74U/meH+sqEF2XuuL/4h5Vp9DP6L++6kqWbdSFc3qF8isRxScm+jMaK9VyytUIiO03hS8ZaMfKp2ktvJHzfP87UNB6dTExCRMiMnXip/wCOI86kESqVp7Dto7FjGRAmCU7M6jcjMfWA5E59ze0K2OUqtmlovVCm2FxSuqshDI4BUjdnw/jw5U5roAChXK7QMCvJ2ueh/RcfiYeCSts+w3aT8LLXrGsH6fdDbGLhxAGU8eyx5yRG3+hk+7SZFqyeRaKx0XaZ9G0phmJsrt1TcrSjYF+4MVPlXp+vGyMQQRvBuPGvXOgNKjE4WCdd0sav4MR2h5NceVDGwYn4JCoPXnGiHR2MdrW6iRRfizqUUfeYVOVkfT5rLsxRYNGzkPWygbwi5Rg+LbR+wKeTpDydIxG1eieg7RZi0ZttkZ5XkHsDZjHxRj51hWrOgHxuKiw8e+RrE7wiDNnPcFua9XaOwCQRRxRiyRoqKPqqLDzqcF5JYluxxTOYbM6NwkUxH2lvInw64faFPKa6TjJibZzZbOve6EMB52t51Vlx1QokUoZQy5qwDDwIuPgaPRMC9ChQoGBQoUKIQUV3ABJyAzPgKNTTF4lQGZ2CxxAs7E2A2c8+4bz3276DYCsdIOnHgwoih/peObqYlG9duwZvsqQL82vVg1c0ImDwsWHj9WNQL/SbezHxYk+dVDUuNtI42XSkqsIUBgwSsLfJ3IeW3M5j7TDhWgA0q27Avs7SWxStcvWlFPsZMIDnXGbOktuhXA8zaobjQuHouJwyyKyOoZWBVlOYYHeDRVF7UqK6cWRyWxWjPsJK+icR1EhL4GUkxsbkx33qe8cRxGYzvV9inGWYIb1WvkwOYz529/vpLSmi48RE0Uoure8Hgyngw4GqdhNJvo5/RcZd8O/7qaxtbkRwIyuBmN4yqvXYvRezRUY8aJHLYDO6kCz3vcHdc/rx/NVjWl92EF6ybp6aZ44YkwzvEp60zqGYK1mUxkAdnIq1z3W3GtXkbKkutNRyZktMDjao8egVvvQNpvrMFJAxzw8lx3Ry3YfjD++rXpjU3A4lScRh4cgSZABGwAzJLpY9+ZrMMBrHo3ROJkfRzYnFvKpj6rIRX2gVIkKhmsRwByY50YS8klHg7s1jWzWiLAYZ55TuyRL5ySH1UH5k8ACa8w6T0hNjsU0j3kmnfcoJuTkqIvICwA5CtJxeiNL6Yjm9Jg6tTsSYcSDqkjZGKlFDdoBkkckkZlF7qufRz0Xx6OHWylZcSwttAdmIHesd87ni3kLC93dyYWnN/sK9GXR8ujoNqQA4qUDrDvEa7xEp7jmTxPcBV2oUKqlRVKtAoUK5WMMtFdkPH/ZOVHsNZ4/wsF+wafUiuHAkZwTdlVSOHZLEHx7TD/xSxoWY5Xa5tV2snfRgVy9dpLEyWU0uSahHk/AUrdBZcRnsjec78FHPx5Cs61ixbaTxX7NwxK4aIg4yVTvsb9Sp4kkZnnf6Ju51i1teeT9n6LO3iG/fYgG6YdNzHaGRk4Zbtwz3WDVrV2LA4dIYuGbsfWkc73Y88vIWrgy5mtsKjy14JzBYVYo1jjAVEUKqgWAUCwApVDScEl+VCxBy3V0RyrjGSWg8fAqaLly+FEeSwJJy7q51vf8AD/vVPdizcWJ3z8aAbhRXk7QXjRzvrzNoqzqtajq9FBotVjJx6JNDjbFNdKaNixETRTKGRuB3g8Cp3gjmKUHdQNdHvNrYtFSWXFaNKrJfE4EZbYW8sC/XA3qOe630d1WfAYlXRXhYSRncAd3sk7vZPw3U9tlVcxWqpiczYFxBIc2jIJw8vtRj1D9ZfdV3apgJ8sGGXnzHiOFJMp41BYfWtesEWMQ4SfcrMfk5P+nN6pH1WqeLEDtZj6Si+XMrv91/Ko5cantBTOHDbS2IBBFiDncHIgjjlTPROgMNhb9RBFEfpIgDHxbf8ak1OVElbLMUriscbRu2KCuikYzbdnR1lvVYZU6swpQou0OddqylfRgXrtcoCjYAE0KJJIBvpE4sX7q5p+ohB1JjqLfQ5oXpoMYLmmsuNN7cOVc2T/ksUFfY8cUmxxNpIbgCe/gKitJxzSRMqMFZ8tthtbIIIuF48KexIDc25frShUg5jLI15c8uXPUpPX7dfyX4xiqQx1S1WgwEAjhXPe7m23I3Nj+Q3Cn8jd1OcNa3nzvlSMygHea7s0ZSxp2ShSdBcK2dPL5VHxS2OZ/SnYxICXvurelmlHi39hmvIlMGv/HOlurPd7qjZNIlvLvrn7Wbkv3z/wAVJZcab2w0yXMlIIgFzzJJvzpQ/ofyFIYz903n+VdmSbltk0qFSLi/CjBMt1IYT91H7K/6RTpd1aME5P8AAsnWjixVwx0qK5XT7UaQtna5tUaivuq0tLQBHGYGOVCkqLIjb1YBgfI1XhqxNhc8BNZN/o+ILPF4I/rx/GrQKBoUqs1FW/8AXKxt1eOhkwjHIO4LwsfqzKLe+p+HEpIgaJw6n5yMGX3ikNYP6LN7JrJeiT+lyef51Jrk2n39mvwbIkYtv91Iunf8KVHrUI958RXDOKkkq/YdOmMGkNGTFlaLit58TTPFesPCvB92cJWmdygpaZKPj6EWMI31G4r1D40tF6g8Kt/mZuV2D2o0OZZC1I2uRRMNS3EeNI5PJ8pAqtIbxzBnIG9cj3UqGBNv0/WkMP8AvH8vypeHefE1Jd/lmi7VjuBLb6NP2iQM7DOk+Ap1z8K93FBSj7f+9HO3uxph1yyoNkTcA+NDCfpRMVx8v0qKSjiUinmhK9zkBupRb7Bpuv6H8jS8XqNXPh3K/wAjMjRvI765lzpaTjTOhR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7896" name="Picture 8" descr="http://4.bp.blogspot.com/-yyQuPq7_kd8/TemNvEpEe5I/AAAAAAAAAkE/f-A8kjzxJLE/s1600/AMD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3399073" cy="31619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Nuestra fuente</a:t>
            </a:r>
            <a:r>
              <a:rPr lang="es-EC" dirty="0" smtClean="0"/>
              <a:t>: </a:t>
            </a:r>
            <a:r>
              <a:rPr lang="es-EC" sz="3100" dirty="0" smtClean="0"/>
              <a:t>La experiencia de consolación</a:t>
            </a:r>
            <a:endParaRPr lang="es-EC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384184"/>
          </a:xfrm>
        </p:spPr>
        <p:txBody>
          <a:bodyPr>
            <a:normAutofit fontScale="92500" lnSpcReduction="20000"/>
          </a:bodyPr>
          <a:lstStyle/>
          <a:p>
            <a:r>
              <a:rPr lang="es-EC" dirty="0" smtClean="0"/>
              <a:t>Consolación: Gozo interior, serenidad de juicio, deleite, luz, un firme paso adelante, una clarificación del discernimiento (Nadal Pláctcas, 191).</a:t>
            </a:r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Consolación para Pedro Fabro</a:t>
            </a:r>
            <a:endParaRPr lang="es-EC" sz="3200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971600" y="2204864"/>
            <a:ext cx="4032564" cy="350897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EC" dirty="0" smtClean="0"/>
              <a:t>“</a:t>
            </a:r>
            <a:r>
              <a:rPr lang="es-EC" sz="1800" dirty="0" smtClean="0"/>
              <a:t>Pedí ser siervo y ministro del consolador, el ministro de Cristo el ayudador, el redentor, el sanador, el libertador, el enriquecedor, el fortalecedor. Así yo podría, por su medio, ayudar a otros, iluminarlos en su espíritu y en sus cuerpos. Traerles otras ayudas para el cuerpo y para el alma de todos y cada uno de mis vecinos” (M. </a:t>
            </a:r>
            <a:r>
              <a:rPr lang="es-EC" sz="1800" dirty="0" err="1" smtClean="0"/>
              <a:t>Fabri</a:t>
            </a:r>
            <a:r>
              <a:rPr lang="es-EC" sz="1800" dirty="0" smtClean="0"/>
              <a:t>, 569).</a:t>
            </a:r>
            <a:endParaRPr lang="es-EC" dirty="0"/>
          </a:p>
        </p:txBody>
      </p:sp>
      <p:sp>
        <p:nvSpPr>
          <p:cNvPr id="35842" name="AutoShape 2" descr="data:image/jpeg;base64,/9j/4AAQSkZJRgABAQAAAQABAAD/2wCEAAkGBxQTEhUUExQUFRUXGBQYGBcVFxgXFxgUFBgXFxcVFxgYHCggGBolHBcXITEhJSkrLi4uFx8zODMsNygtLisBCgoKDg0OGhAQGiwkHB8sLCwsLCwsLCwsLCwsLCwsLCwsLCwsLCwsLCwsLCwsLCwsLCwsLSwsLCwsLCwsLCwsLP/AABEIAPYAzQMBIgACEQEDEQH/xAAbAAACAwEBAQAAAAAAAAAAAAACAwEEBQAGB//EADgQAAEDAgQDBgUDAwQDAAAAAAEAAhEDIQQFEjFBUWEGEyJxgZEyobHB0ULh8BVSgiNiksIUJPH/xAAZAQADAQEBAAAAAAAAAAAAAAAAAQIDBAX/xAAlEQEBAAIDAAMAAQQDAAAAAAAAAQIRAyExBBJBUSIycaETUoH/2gAMAwEAAhEDEQA/APm8q1lbWF8VNoMb7+iqQiouhwV62znqxmTmiw36CPRV6bC4gAgTxPQSizFvilBSqRB5fwo/BfUArpXAcOXzHAqHITRa1MoQFJCA4uXSoa1FCQcHHgpum08PxKYSBsFUhFMpFNFA8SFINt1xCfQQKfUIXUv9wTNKFwQRZplKuFYhQT6paOVXDiu1JzqXJKIU2Kd3ikVEGlc0IAxUPNFrMICpaEAXeKdc8Ul7bpzRYJGQShO/spcoIsqCzjhZp6KtTEBWa5/0wq7OHVP8PJO1/T8fVdKdimaWtH6pk+sQPYJWlFTRMChxRBcAkQQFZYwN8/ohpMi59ESchIlExq5rCn0aRdYf/PNMwNajICtUcMXGGyeZ4e6diKLWCN3ct4U3OKnHazS4JPejmrxy+q8EtpmOcQkV8mqNElhCUzxv6u8GWvCCV2pVtJb+CmU6s77qtsrhYaQuIndC8IdSCgKjSDBQhWY1COKQGEKbFOldK4hSAgJaV0yiAUaUHC3BAQmPQuFkyPoVBo5xwPPgfv6JVPGuabQTztby5LaympSbQcHFgJNpadQjk4LFxYHeEjYrT8G+w3cZdf8Al1LipCJzVmTmhMpMk9EHRPYIb5ohVzjKnSoYmgKhHMbde27IdnA9gqVRLSZDeBA2J5ry2WYbvKzGcC4T5blfZMDSDWgNsBtygLm5+Sz+mOn4+G95VXr5PSNPSAGxsQBZVsB2UosdrcNbubuHkFsSn0zsFyby06dfqm7L28IWXmGFbFwFvuWTjnWPqsrHRxZ23t897Q5Q03iCvEVKUEhfUM2fLSPJfPsewaiu/wCPlbO2Py+OS7ipQfNj6JkKrUsZVwXEroebnNIRVGzcICjpXsnE7JIUgKYuoUqgwFABUtKJoQIruKByNyFAbWEx4FEsbRY4/wBx3BsVjYqpLtgD0WvlrC2m4H9Ww+nksjGgh33K1vkKeuCKUAKIrMCi6tVuA5KqzceitP8AiThIY1OAsgphEmbV7Mn/ANhm/H6FfWMI+QF8m7POaKwc8w0An12AEcV7ZnaNjN6dYNgeIt0iPVcPyMbc+nd8ayYf+vWhqc10KhhsQHtD2ulp28iqWcZwzDslxJJ+EDclc+rem9jWxD1h5o2Gkysaj2jxNRwLKTA08C+CRwjqmYnOtRDatN9MmQCbtnzCf/HWvHlJ3GRi32PqvF493iK9bjalyJ5ey8fmPxHddfFHP8m7UalwrWD+Aeqrim50w0kdAreGaQxb1wZzoKNm4KArpRGUFWbBS4Ta+6CUX1U8SwJrWpaMFEOK7xst7Jskkajcmw/ZY+EbLwvpuRUm90IiRH7rTDHZW6YOLyrQDw+iwMdTle3z4iNMAwTePmvGY/0uVeUkPG7m2E+nB6KAZViqLpGm6zymgOnv5K5V+JUgVcedilPE0QKKUAKIhM2p2bxOisIAJNhPA81t4vNqVV4ouNcuNg5rW6JO3h3IusTsrR1YqnyBJPoPzC93WyHxa6WlrucmwiAQJjZcvNcZl27fjzL6dfyo9ku8BqUJlrfGx3rBHQzw5ys7OdWJr6SYp0iA93UmDbieS9dlOAGHp1HEyXXLug2HlMrzmTUXtrOfGpjyQ7jY7H3+q5d4zL7R1yZZY6/hVwePpuqiizC1G8BUa6XzzINibbEpOa417rGHCfiAifMG48l6/wDp0Bxp6dR2MeKORPFZVPs89zi6o7jx/AVzkm9yJ+txnry2Kqddvssanhu9qQbCbnoOS3s7w+gkTJmDCy8A0gyBsfktscutxFx3ZK1aFJoaRBaBdp4Hr1WDmLIeesH/AJCVpYR0ufvpuYPNZOPqBzyRt+LT8lXHLtn8vOXjxiqVxUFRHBbPPNqcPJLU1XXQApWnDQExoSWm6a0pygvDPAd6L2GX5ppbvw2XiJ2I3Ct0sVI4haY0WbemzTMdQJ1RPDqvP4irMFLqVjz3VerVhVtTkjiu76dlLVGdJCu0nS3y+hVMhMw9SD0P0U40lsBMCT0RhUF/J8T3dZrvQ+R/gX0TDZj4HG9h6Sdl8oxGIDBJueAX0TJ67XYOm6oY7wN1HoBNutlyfIw3qu34mepca9NnbWigwF0AwDfdYmHzBlF7Qfgc4NniCdj1Xjc1x1Z7ixr3uZMN5xw24o8pxLGOHfNquc0yLzfyO8FYXhvv+nVhz4zH6/7fSqlVtK99JVPFZ0yCQstmasrUy1rjIFgbGPXdedxde6zwxtur02sx19vS86q63k29EvK6QIeCeH1QYgWn+eaxcRWdJ09Zg8Au3HDc1HNnn9cvssZ3m4b/AKdOLbkfRZVOtq81n1HybrqLyCCtpNdOHlyvJd1qEoqYug1SBCN1h5oYUpxkooUtUykaWhOplCmMRAovC6iwSefBcV0LSG0P6S7TNj6j8rPq4SDfgpdPAn3QtkhVuFNlNFzyTAghGporoXObZcFMqKDqNSRB4fyE9qokoq1eGdT9AqxCtiqup3TgvY5IyriKVKm10NaNP7+1l4gFeq7D5p3by0mxII6c1HJ5dN+P3T2WFyapRqANqUZbcAtgkHcm+6y84pVdbjUfStyEi+0WlekzDCsxManQeazMX2TYBPeHzPylcGOc3vK9/wCHp5Y2dSPL1MS4gidoIIsUtuMJHiN+ajH0DTcWn35qvBcQ1gJJ4LsmMs6cVzuJ2Irl0N+25WZmFTQCzifiPTkrOY4ptIFjDqqEQ53BvRvVYRK1xx0wyz+3hLgja1c9qtPoQAqk2hOBqDY+askysxrtLgVpNv8AVSiwQCnu1wFkcJEhrE+nSQMCstcnIbMdEJScW7qNKcAAm4AXIPVCGwiw9njzTpwmoIcVDgnY1sOSiEhUAqYlS1qZSpyiTZF9FUxbrxyt+VrABgc7+0T6mzR7/RYZM3VWaOJdwRYau5jpClwlBSCVi9vWYTMq2gVLlnA7wRvPJW6naqobRa2689ledPoMqMZ+uIJ/TzIB6JmWZk5lVj3aXgkF2sA8d1F4Ma0x+RnGnQwVfEv8LTH9xkNAVbM8xbQBo0SC/Z9Qc+LW9FpdpO2he006HgabOIsb7gch1XipV/WY9Rjcrn3RRxXOPJDqUFBmYcS4LRxN1UwLZctCtCrEr6ycQ1PwbrRy+idUo6hZVabYd/OCnLHsfjRYUQCrCpF1YbWkKLLEmqxR2SKZBTKTkbCg5C4pjillVDdCEmCDxRIXpiLGPbYHp9kmiwu4KzVbNNp6IsIfCjCbPIDKMdUTlz3Lm81rpCrmlcd21reJJd5iwHosyFp1Gapnb7qhUbCjKfq44CyHUpmyBqRiaCmOqmIUMbOyKoIifknoEglS63miB5bI20dzN4mOiWgQCulEhhSbRyhpJ9/krldv7IsooeH0+qms8Tv7wtpOmW+1M2SAwzPBHXxImG368FXa4zdTdLWXhBMIoUE/NFBlGteCtDDkQstoV3DPgc1ncf4GiCUBKMtQlBIC4NkwEJKtYNh3VSboMpXpkcireSYRr2vkkOB8IG3mVVobvCfk9UtfG07/AM9VF622wxmVkpFZsGPT2S6tTgFqZjRglwuFmNg3W2N2yywuN1RGlsDud/JU8XBJA2CsPdx4n5DgFSJTpQHc2t+/sqzmQVbYLhDVqaXECCosMqmUdV+y7vR/YPQkKDVB4D3KPw3atk3EH4osCQPRAyoCdkVWtaAOJE+UIJWa3z9An06JkCNyN97oTVdzI8rKzlcd6HHZoc72aSlNHWriMQKI0xLuI5W48liVapcbn22U1qsmTcyfdAU7kmTQaO6YGIGC6YSlFGBRCgFESnsOVii+JVYOvurVOPolsBclQiKBwU7S0MgwArVtDjDQC49Q3gF66iaFNsNY3VHG68tkrix2sbifbiCvXYHDM7h1YCS7bVeIPD14rPl3NOn48xt1YzKhpuMvAAPIAT0WHmellUaNoneY/l16U1Rpl7WzygBZX/i03klzdPKFEvbq5MP+sTltYv8AC7aIWRWolr3M5H5cFo4cBrzpMjquzilI1ixA35ha8Werphz4bx+zBxFVLBQvuUS3cgmkC6pOMmUeJfw9/sltCi04cxqBtNNbYIBdFDqYiVLyNA8z9ls5VkD6x0gGY9G8i78JeN7K4lg8TBE/FqbHpJlR/wAmO9bPV9YgNlawRu4c2OHtf7JOKwbqe8ehn0R4N3jHqPcEKsaVBKl7rKIuuIsnoOa5NOyqyZVkOkIgGFIXNXIBZKdg6xv6fdIJT8Izf0+6kxuCW3dHUXYVsunonITUoCAvZ9nsMauHa0khrHOnrewC8ZRPNe27OYknClrQJlwvtM7npBUc/wDb02+P/eo5pUioWta3TwsJ6kndUn6Iu0StDH4JrQSX6nHlsJ4LJqvaNwOKxkmnbcv5DWbSABaYdynimvYHUyDySqmIpObAaJjpvzlJqVTpPsizxG+q85UZ4iOSAuESm42zis6rUkrq304NO3KZTCUCrNBkxAklTAgheg7OZA+q8W/Dep5nornZvs4ajtRsBueXQdfovfNbSw9Pg1jfcn7lYc3NrqetMOPfd8FhcJSw1LeABJJ3cefmvFZ7mxruhpIYNkOeZ0/EO5M4Dp1WYCsMMbO76M8pep4RjMMHNhYABa6DwK9GXLNzOhPiAuF0ceX8s7FJ4glS1A4rmldJFVRBT6ZS6oRUil+gxhRyhCmoE6AFWcC7f0+6rDZWsubv6fdRTgKhVrBstKpkrSothoV4Jp42XosgxwbRc0fFq+S86B7BVaGNLHzuDuOhSzm4vjusttrH5gT5rBqvLh4iTurjyDsZ4pNFsh45OPzCwl06OXyAwh8I6SrXfSFSwBu4I8eY2RrsXL+mMrF1ZcT5qs1Mri5SwtHObSZqcAOK9z2Y7NF8OcIbxdz/ANrfyvOdlu67yaknpzHFfR6naCixg0m0bDy26LHkzy8i8McfcmnXdToU5MNaLADpyXgs6zZ1Z25DRsOiVmuavrvlx8I2aqRE7LLHDXvp8nJ9v8ID0/gtd2BZ3QYInSDMXLiJJlYbzpMHccFabhlj6k2UPM25oWknqmOHL1SDFxlLSUgbq7mDdiqDrLqxvTMZRgICjCsCIRuCFNiQkFeVoZeN46beqp6VoZSI1en3UnFGkJcFptN4VDA/F5K3RN1ePia7EvgFU6N78TYflMzCrwVjDsDRPH7Kp2FSriDTdAuEzB1w57o4hUcW6XE9UWW1IqhZZSbXLdaWqp01PNKxFSYTcyEEdCVTm6jHxW+tK9bdASjqlKCpAmVC0gjgtuhVD2ysEhbuV5dWazvO6cWO2Mex5woyhxYphWGpLq3CIRNesrD028HiNTNNtTeHTmqWY0NY1Dcb9QquBrFjweE/I7j5raxAEyOKJHVjfvjp5zXAgJzB9E/E4WDqG3HokzZFc2cs6U8a3w+qyagWxjfgPosh66MP7WcEAihDQRuCrYE1NoGQksPBTSdBTnoMI3WhlQHi/wAfuqNRaWSfr/x+6V9OM/B7Ep2HfZV2OhhTaNmJy9FSdOuoByV7GGARyCq5WLl3VFjn+Fx5/dVPNkz69wD/ACUGGPiBUU32IOyAC6zU18zuJ6rOnefJXq51Uweg/CzKtRTidA9yEoSUYTJ0L6RgO0YqU26IBa0At2iAB7L5tK9P2Vy1lWnUe4u1NcAIMaQRM9f2U5SNeO6r1ApMqEagDP35FIrZdQB/dJoYd9NwOouHP8xulVwXOmbXWenV9dzxY/p9IxY/8rKxXqCIiAs9tuKa+tKDmGvARz/Kz8XR0m2x2/Cu6oUVmhwIPmOiemXLjuMXEjwnyWRUatOviG+JsqswArbjnTjVWCEx5UVGwuBsmBNKki65pXVUA5wV/I/1/wCP3Wex0haOR7v/AMf+yeQim3CO0G43CbiMIQzcfz0XLk9dGLB4Mhm4SMzw5gXG/wBFy5O+F+swUTzCg0jzC5cslNWlTPdeqyatC65ckAmgeiIUly5MBdSVvLcS+kZYYnccD5rlyDety/MXmA4N8Q4X+oUPpkceJB47KVynKOvhv29cAdigcuXKGxgagrsIaTyB+65ciescnjajDJ8ytCg2y5cujFxUFamk0mWK5cn+kKEyo2y5cpCKK2cgbOv/AB/7LlyPw4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5844" name="AutoShape 4" descr="data:image/jpeg;base64,/9j/4AAQSkZJRgABAQAAAQABAAD/2wCEAAkGBxQTEhUUExQUFRUXGBQYGBcVFxgXFxgUFBgXFxcVFxgYHCggGBolHBcXITEhJSkrLi4uFx8zODMsNygtLisBCgoKDg0OGhAQGiwkHB8sLCwsLCwsLCwsLCwsLCwsLCwsLCwsLCwsLCwsLCwsLCwsLCwsLSwsLCwsLCwsLCwsLP/AABEIAPYAzQMBIgACEQEDEQH/xAAbAAACAwEBAQAAAAAAAAAAAAACAwEEBQAGB//EADgQAAEDAgQDBgUDAwQDAAAAAAEAAhEDIQQFEjFBUWEGEyJxgZEyobHB0ULh8BVSgiNiksIUJPH/xAAZAQADAQEBAAAAAAAAAAAAAAAAAQIDBAX/xAAlEQEBAAIDAAMAAQQDAAAAAAAAAQIRAyExBBJBUSIycaETUoH/2gAMAwEAAhEDEQA/APm8q1lbWF8VNoMb7+iqQiouhwV62znqxmTmiw36CPRV6bC4gAgTxPQSizFvilBSqRB5fwo/BfUArpXAcOXzHAqHITRa1MoQFJCA4uXSoa1FCQcHHgpum08PxKYSBsFUhFMpFNFA8SFINt1xCfQQKfUIXUv9wTNKFwQRZplKuFYhQT6paOVXDiu1JzqXJKIU2Kd3ikVEGlc0IAxUPNFrMICpaEAXeKdc8Ul7bpzRYJGQShO/spcoIsqCzjhZp6KtTEBWa5/0wq7OHVP8PJO1/T8fVdKdimaWtH6pk+sQPYJWlFTRMChxRBcAkQQFZYwN8/ohpMi59ESchIlExq5rCn0aRdYf/PNMwNajICtUcMXGGyeZ4e6diKLWCN3ct4U3OKnHazS4JPejmrxy+q8EtpmOcQkV8mqNElhCUzxv6u8GWvCCV2pVtJb+CmU6s77qtsrhYaQuIndC8IdSCgKjSDBQhWY1COKQGEKbFOldK4hSAgJaV0yiAUaUHC3BAQmPQuFkyPoVBo5xwPPgfv6JVPGuabQTztby5LaympSbQcHFgJNpadQjk4LFxYHeEjYrT8G+w3cZdf8Al1LipCJzVmTmhMpMk9EHRPYIb5ohVzjKnSoYmgKhHMbde27IdnA9gqVRLSZDeBA2J5ry2WYbvKzGcC4T5blfZMDSDWgNsBtygLm5+Sz+mOn4+G95VXr5PSNPSAGxsQBZVsB2UosdrcNbubuHkFsSn0zsFyby06dfqm7L28IWXmGFbFwFvuWTjnWPqsrHRxZ23t897Q5Q03iCvEVKUEhfUM2fLSPJfPsewaiu/wCPlbO2Py+OS7ipQfNj6JkKrUsZVwXEroebnNIRVGzcICjpXsnE7JIUgKYuoUqgwFABUtKJoQIruKByNyFAbWEx4FEsbRY4/wBx3BsVjYqpLtgD0WvlrC2m4H9Ww+nksjGgh33K1vkKeuCKUAKIrMCi6tVuA5KqzceitP8AiThIY1OAsgphEmbV7Mn/ANhm/H6FfWMI+QF8m7POaKwc8w0An12AEcV7ZnaNjN6dYNgeIt0iPVcPyMbc+nd8ayYf+vWhqc10KhhsQHtD2ulp28iqWcZwzDslxJJ+EDclc+rem9jWxD1h5o2Gkysaj2jxNRwLKTA08C+CRwjqmYnOtRDatN9MmQCbtnzCf/HWvHlJ3GRi32PqvF493iK9bjalyJ5ey8fmPxHddfFHP8m7UalwrWD+Aeqrim50w0kdAreGaQxb1wZzoKNm4KArpRGUFWbBS4Ta+6CUX1U8SwJrWpaMFEOK7xst7Jskkajcmw/ZY+EbLwvpuRUm90IiRH7rTDHZW6YOLyrQDw+iwMdTle3z4iNMAwTePmvGY/0uVeUkPG7m2E+nB6KAZViqLpGm6zymgOnv5K5V+JUgVcedilPE0QKKUAKIhM2p2bxOisIAJNhPA81t4vNqVV4ouNcuNg5rW6JO3h3IusTsrR1YqnyBJPoPzC93WyHxa6WlrucmwiAQJjZcvNcZl27fjzL6dfyo9ku8BqUJlrfGx3rBHQzw5ys7OdWJr6SYp0iA93UmDbieS9dlOAGHp1HEyXXLug2HlMrzmTUXtrOfGpjyQ7jY7H3+q5d4zL7R1yZZY6/hVwePpuqiizC1G8BUa6XzzINibbEpOa417rGHCfiAifMG48l6/wDp0Bxp6dR2MeKORPFZVPs89zi6o7jx/AVzkm9yJ+txnry2Kqddvssanhu9qQbCbnoOS3s7w+gkTJmDCy8A0gyBsfktscutxFx3ZK1aFJoaRBaBdp4Hr1WDmLIeesH/AJCVpYR0ufvpuYPNZOPqBzyRt+LT8lXHLtn8vOXjxiqVxUFRHBbPPNqcPJLU1XXQApWnDQExoSWm6a0pygvDPAd6L2GX5ppbvw2XiJ2I3Ct0sVI4haY0WbemzTMdQJ1RPDqvP4irMFLqVjz3VerVhVtTkjiu76dlLVGdJCu0nS3y+hVMhMw9SD0P0U40lsBMCT0RhUF/J8T3dZrvQ+R/gX0TDZj4HG9h6Sdl8oxGIDBJueAX0TJ67XYOm6oY7wN1HoBNutlyfIw3qu34mepca9NnbWigwF0AwDfdYmHzBlF7Qfgc4NniCdj1Xjc1x1Z7ixr3uZMN5xw24o8pxLGOHfNquc0yLzfyO8FYXhvv+nVhz4zH6/7fSqlVtK99JVPFZ0yCQstmasrUy1rjIFgbGPXdedxde6zwxtur02sx19vS86q63k29EvK6QIeCeH1QYgWn+eaxcRWdJ09Zg8Au3HDc1HNnn9cvssZ3m4b/AKdOLbkfRZVOtq81n1HybrqLyCCtpNdOHlyvJd1qEoqYug1SBCN1h5oYUpxkooUtUykaWhOplCmMRAovC6iwSefBcV0LSG0P6S7TNj6j8rPq4SDfgpdPAn3QtkhVuFNlNFzyTAghGporoXObZcFMqKDqNSRB4fyE9qokoq1eGdT9AqxCtiqup3TgvY5IyriKVKm10NaNP7+1l4gFeq7D5p3by0mxII6c1HJ5dN+P3T2WFyapRqANqUZbcAtgkHcm+6y84pVdbjUfStyEi+0WlekzDCsxManQeazMX2TYBPeHzPylcGOc3vK9/wCHp5Y2dSPL1MS4gidoIIsUtuMJHiN+ajH0DTcWn35qvBcQ1gJJ4LsmMs6cVzuJ2Irl0N+25WZmFTQCzifiPTkrOY4ptIFjDqqEQ53BvRvVYRK1xx0wyz+3hLgja1c9qtPoQAqk2hOBqDY+askysxrtLgVpNv8AVSiwQCnu1wFkcJEhrE+nSQMCstcnIbMdEJScW7qNKcAAm4AXIPVCGwiw9njzTpwmoIcVDgnY1sOSiEhUAqYlS1qZSpyiTZF9FUxbrxyt+VrABgc7+0T6mzR7/RYZM3VWaOJdwRYau5jpClwlBSCVi9vWYTMq2gVLlnA7wRvPJW6naqobRa2689ledPoMqMZ+uIJ/TzIB6JmWZk5lVj3aXgkF2sA8d1F4Ma0x+RnGnQwVfEv8LTH9xkNAVbM8xbQBo0SC/Z9Qc+LW9FpdpO2he006HgabOIsb7gch1XipV/WY9Rjcrn3RRxXOPJDqUFBmYcS4LRxN1UwLZctCtCrEr6ycQ1PwbrRy+idUo6hZVabYd/OCnLHsfjRYUQCrCpF1YbWkKLLEmqxR2SKZBTKTkbCg5C4pjillVDdCEmCDxRIXpiLGPbYHp9kmiwu4KzVbNNp6IsIfCjCbPIDKMdUTlz3Lm81rpCrmlcd21reJJd5iwHosyFp1Gapnb7qhUbCjKfq44CyHUpmyBqRiaCmOqmIUMbOyKoIifknoEglS63miB5bI20dzN4mOiWgQCulEhhSbRyhpJ9/krldv7IsooeH0+qms8Tv7wtpOmW+1M2SAwzPBHXxImG368FXa4zdTdLWXhBMIoUE/NFBlGteCtDDkQstoV3DPgc1ncf4GiCUBKMtQlBIC4NkwEJKtYNh3VSboMpXpkcireSYRr2vkkOB8IG3mVVobvCfk9UtfG07/AM9VF622wxmVkpFZsGPT2S6tTgFqZjRglwuFmNg3W2N2yywuN1RGlsDud/JU8XBJA2CsPdx4n5DgFSJTpQHc2t+/sqzmQVbYLhDVqaXECCosMqmUdV+y7vR/YPQkKDVB4D3KPw3atk3EH4osCQPRAyoCdkVWtaAOJE+UIJWa3z9An06JkCNyN97oTVdzI8rKzlcd6HHZoc72aSlNHWriMQKI0xLuI5W48liVapcbn22U1qsmTcyfdAU7kmTQaO6YGIGC6YSlFGBRCgFESnsOVii+JVYOvurVOPolsBclQiKBwU7S0MgwArVtDjDQC49Q3gF66iaFNsNY3VHG68tkrix2sbifbiCvXYHDM7h1YCS7bVeIPD14rPl3NOn48xt1YzKhpuMvAAPIAT0WHmellUaNoneY/l16U1Rpl7WzygBZX/i03klzdPKFEvbq5MP+sTltYv8AC7aIWRWolr3M5H5cFo4cBrzpMjquzilI1ixA35ha8Werphz4bx+zBxFVLBQvuUS3cgmkC6pOMmUeJfw9/sltCi04cxqBtNNbYIBdFDqYiVLyNA8z9ls5VkD6x0gGY9G8i78JeN7K4lg8TBE/FqbHpJlR/wAmO9bPV9YgNlawRu4c2OHtf7JOKwbqe8ehn0R4N3jHqPcEKsaVBKl7rKIuuIsnoOa5NOyqyZVkOkIgGFIXNXIBZKdg6xv6fdIJT8Izf0+6kxuCW3dHUXYVsunonITUoCAvZ9nsMauHa0khrHOnrewC8ZRPNe27OYknClrQJlwvtM7npBUc/wDb02+P/eo5pUioWta3TwsJ6kndUn6Iu0StDH4JrQSX6nHlsJ4LJqvaNwOKxkmnbcv5DWbSABaYdynimvYHUyDySqmIpObAaJjpvzlJqVTpPsizxG+q85UZ4iOSAuESm42zis6rUkrq304NO3KZTCUCrNBkxAklTAgheg7OZA+q8W/Dep5nornZvs4ajtRsBueXQdfovfNbSw9Pg1jfcn7lYc3NrqetMOPfd8FhcJSw1LeABJJ3cefmvFZ7mxruhpIYNkOeZ0/EO5M4Dp1WYCsMMbO76M8pep4RjMMHNhYABa6DwK9GXLNzOhPiAuF0ceX8s7FJ4glS1A4rmldJFVRBT6ZS6oRUil+gxhRyhCmoE6AFWcC7f0+6rDZWsubv6fdRTgKhVrBstKpkrSothoV4Jp42XosgxwbRc0fFq+S86B7BVaGNLHzuDuOhSzm4vjusttrH5gT5rBqvLh4iTurjyDsZ4pNFsh45OPzCwl06OXyAwh8I6SrXfSFSwBu4I8eY2RrsXL+mMrF1ZcT5qs1Mri5SwtHObSZqcAOK9z2Y7NF8OcIbxdz/ANrfyvOdlu67yaknpzHFfR6naCixg0m0bDy26LHkzy8i8McfcmnXdToU5MNaLADpyXgs6zZ1Z25DRsOiVmuavrvlx8I2aqRE7LLHDXvp8nJ9v8ID0/gtd2BZ3QYInSDMXLiJJlYbzpMHccFabhlj6k2UPM25oWknqmOHL1SDFxlLSUgbq7mDdiqDrLqxvTMZRgICjCsCIRuCFNiQkFeVoZeN46beqp6VoZSI1en3UnFGkJcFptN4VDA/F5K3RN1ePia7EvgFU6N78TYflMzCrwVjDsDRPH7Kp2FSriDTdAuEzB1w57o4hUcW6XE9UWW1IqhZZSbXLdaWqp01PNKxFSYTcyEEdCVTm6jHxW+tK9bdASjqlKCpAmVC0gjgtuhVD2ysEhbuV5dWazvO6cWO2Mex5woyhxYphWGpLq3CIRNesrD028HiNTNNtTeHTmqWY0NY1Dcb9QquBrFjweE/I7j5raxAEyOKJHVjfvjp5zXAgJzB9E/E4WDqG3HokzZFc2cs6U8a3w+qyagWxjfgPosh66MP7WcEAihDQRuCrYE1NoGQksPBTSdBTnoMI3WhlQHi/wAfuqNRaWSfr/x+6V9OM/B7Ep2HfZV2OhhTaNmJy9FSdOuoByV7GGARyCq5WLl3VFjn+Fx5/dVPNkz69wD/ACUGGPiBUU32IOyAC6zU18zuJ6rOnefJXq51Uweg/CzKtRTidA9yEoSUYTJ0L6RgO0YqU26IBa0At2iAB7L5tK9P2Vy1lWnUe4u1NcAIMaQRM9f2U5SNeO6r1ApMqEagDP35FIrZdQB/dJoYd9NwOouHP8xulVwXOmbXWenV9dzxY/p9IxY/8rKxXqCIiAs9tuKa+tKDmGvARz/Kz8XR0m2x2/Cu6oUVmhwIPmOiemXLjuMXEjwnyWRUatOviG+JsqswArbjnTjVWCEx5UVGwuBsmBNKki65pXVUA5wV/I/1/wCP3Wex0haOR7v/AMf+yeQim3CO0G43CbiMIQzcfz0XLk9dGLB4Mhm4SMzw5gXG/wBFy5O+F+swUTzCg0jzC5cslNWlTPdeqyatC65ckAmgeiIUly5MBdSVvLcS+kZYYnccD5rlyDety/MXmA4N8Q4X+oUPpkceJB47KVynKOvhv29cAdigcuXKGxgagrsIaTyB+65ciescnjajDJ8ytCg2y5cujFxUFamk0mWK5cn+kKEyo2y5cpCKK2cgbOv/AB/7LlyPw4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5846" name="Picture 6" descr="http://www.fotosimagenes.org/imagenes/beato-pedro-fabr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20888"/>
            <a:ext cx="2931354" cy="35283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Nuestra experiencia</a:t>
            </a:r>
            <a:endParaRPr lang="es-EC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1143000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Nuestra experiencia</a:t>
            </a:r>
            <a:endParaRPr lang="es-EC" sz="3200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043493" y="2323652"/>
            <a:ext cx="3960555" cy="3769644"/>
          </a:xfrm>
        </p:spPr>
        <p:txBody>
          <a:bodyPr>
            <a:normAutofit fontScale="77500" lnSpcReduction="20000"/>
          </a:bodyPr>
          <a:lstStyle/>
          <a:p>
            <a:r>
              <a:rPr lang="es-EC" dirty="0" smtClean="0"/>
              <a:t>Buscamos y hallamos la voluntad de Dios</a:t>
            </a:r>
          </a:p>
          <a:p>
            <a:r>
              <a:rPr lang="es-EC" dirty="0" smtClean="0"/>
              <a:t>Sentimos la inmediatez de la comunicación de Dios.</a:t>
            </a:r>
          </a:p>
          <a:p>
            <a:r>
              <a:rPr lang="es-EC" dirty="0" smtClean="0"/>
              <a:t>Sentimos agradecidos de tanto bien recibido: contemplación para alcanzar amor: fuente y culmen de nuestra espiritualidad. (EE. 230ss).</a:t>
            </a:r>
          </a:p>
          <a:p>
            <a:r>
              <a:rPr lang="es-EC" dirty="0" smtClean="0"/>
              <a:t>Nuestra apuesta pastoral es alta como la posibilidad del fracaso también (non </a:t>
            </a:r>
            <a:r>
              <a:rPr lang="es-EC" dirty="0" err="1" smtClean="0"/>
              <a:t>coeceri</a:t>
            </a:r>
            <a:r>
              <a:rPr lang="es-EC" dirty="0" smtClean="0"/>
              <a:t> a </a:t>
            </a:r>
            <a:r>
              <a:rPr lang="es-EC" dirty="0" err="1" smtClean="0"/>
              <a:t>maxima</a:t>
            </a:r>
            <a:r>
              <a:rPr lang="es-EC" dirty="0" smtClean="0"/>
              <a:t>, </a:t>
            </a:r>
            <a:r>
              <a:rPr lang="es-EC" dirty="0" err="1" smtClean="0"/>
              <a:t>tamen</a:t>
            </a:r>
            <a:r>
              <a:rPr lang="es-EC" dirty="0" smtClean="0"/>
              <a:t> ad </a:t>
            </a:r>
            <a:r>
              <a:rPr lang="es-EC" dirty="0" err="1" smtClean="0"/>
              <a:t>minimo</a:t>
            </a:r>
            <a:r>
              <a:rPr lang="es-EC" dirty="0" smtClean="0"/>
              <a:t>, </a:t>
            </a:r>
            <a:r>
              <a:rPr lang="es-EC" dirty="0" err="1" smtClean="0"/>
              <a:t>divinum</a:t>
            </a:r>
            <a:r>
              <a:rPr lang="es-EC" dirty="0" smtClean="0"/>
              <a:t> </a:t>
            </a:r>
            <a:r>
              <a:rPr lang="es-EC" dirty="0" err="1" smtClean="0"/>
              <a:t>est</a:t>
            </a:r>
            <a:r>
              <a:rPr lang="es-EC" dirty="0" smtClean="0"/>
              <a:t>).</a:t>
            </a:r>
            <a:endParaRPr lang="es-EC" dirty="0"/>
          </a:p>
        </p:txBody>
      </p:sp>
      <p:pic>
        <p:nvPicPr>
          <p:cNvPr id="33794" name="Picture 2" descr="http://www.peixe.org.mx/ldp/images/pasto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20888"/>
            <a:ext cx="3024336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434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Líderes ignacianos</a:t>
            </a:r>
            <a:endParaRPr lang="es-EC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El libro </a:t>
            </a:r>
            <a:r>
              <a:rPr lang="es-EC" sz="3200" b="1" dirty="0"/>
              <a:t>de </a:t>
            </a:r>
            <a:r>
              <a:rPr lang="es-EC" sz="3200" b="1" dirty="0" smtClean="0"/>
              <a:t>Chris Lowney pone </a:t>
            </a:r>
            <a:r>
              <a:rPr lang="es-EC" sz="3200" b="1" dirty="0"/>
              <a:t>como modelos:</a:t>
            </a:r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899592" y="2420888"/>
            <a:ext cx="3888547" cy="3672408"/>
          </a:xfrm>
        </p:spPr>
        <p:txBody>
          <a:bodyPr>
            <a:normAutofit/>
          </a:bodyPr>
          <a:lstStyle/>
          <a:p>
            <a:r>
              <a:rPr lang="es-EC" sz="2000" dirty="0" err="1" smtClean="0"/>
              <a:t>Bennedetto</a:t>
            </a:r>
            <a:r>
              <a:rPr lang="es-EC" sz="2000" dirty="0" smtClean="0"/>
              <a:t> de </a:t>
            </a:r>
            <a:r>
              <a:rPr lang="es-EC" sz="2000" dirty="0" err="1" smtClean="0"/>
              <a:t>Goes</a:t>
            </a:r>
            <a:r>
              <a:rPr lang="es-EC" sz="2000" dirty="0" smtClean="0"/>
              <a:t>: El Explorador,</a:t>
            </a:r>
          </a:p>
          <a:p>
            <a:r>
              <a:rPr lang="es-EC" sz="2000" dirty="0" smtClean="0"/>
              <a:t>El  lingüista, cartógrafo, filósofo y promotor de la aculturación </a:t>
            </a:r>
            <a:r>
              <a:rPr lang="es-EC" sz="2000" dirty="0" err="1" smtClean="0"/>
              <a:t>Matteo</a:t>
            </a:r>
            <a:r>
              <a:rPr lang="es-EC" sz="2000" dirty="0" smtClean="0"/>
              <a:t> </a:t>
            </a:r>
            <a:r>
              <a:rPr lang="es-EC" sz="2000" dirty="0" err="1" smtClean="0"/>
              <a:t>Ricci</a:t>
            </a:r>
            <a:r>
              <a:rPr lang="es-EC" sz="2000" dirty="0" smtClean="0"/>
              <a:t>. </a:t>
            </a:r>
          </a:p>
          <a:p>
            <a:r>
              <a:rPr lang="es-EC" sz="2000" dirty="0" smtClean="0"/>
              <a:t>Christopher </a:t>
            </a:r>
            <a:r>
              <a:rPr lang="es-EC" sz="2000" dirty="0" err="1" smtClean="0"/>
              <a:t>Clavius</a:t>
            </a:r>
            <a:r>
              <a:rPr lang="es-EC" sz="2000" dirty="0" smtClean="0"/>
              <a:t> : Matemático y astrónomo</a:t>
            </a:r>
            <a:endParaRPr lang="es-EC" dirty="0"/>
          </a:p>
        </p:txBody>
      </p:sp>
      <p:pic>
        <p:nvPicPr>
          <p:cNvPr id="31746" name="Picture 2" descr="http://img-tmk.tematika.com/tapas/sitio/476220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76872"/>
            <a:ext cx="2520280" cy="3202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446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/>
              <a:t>¿Heroísmo o perseverancia en </a:t>
            </a:r>
            <a:br>
              <a:rPr lang="es-EC" sz="3200" dirty="0" smtClean="0"/>
            </a:br>
            <a:r>
              <a:rPr lang="es-EC" sz="3200" dirty="0" smtClean="0"/>
              <a:t>el ideal?</a:t>
            </a:r>
            <a:endParaRPr lang="es-EC" sz="3200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043493" y="2323652"/>
            <a:ext cx="4320595" cy="3508977"/>
          </a:xfrm>
        </p:spPr>
        <p:txBody>
          <a:bodyPr>
            <a:normAutofit/>
          </a:bodyPr>
          <a:lstStyle/>
          <a:p>
            <a:pPr algn="l"/>
            <a:r>
              <a:rPr lang="es-EC" sz="2000" dirty="0" smtClean="0"/>
              <a:t>Son líderes porque:</a:t>
            </a:r>
          </a:p>
          <a:p>
            <a:pPr>
              <a:buFont typeface="Arial" pitchFamily="34" charset="0"/>
              <a:buChar char="•"/>
            </a:pPr>
            <a:r>
              <a:rPr lang="es-EC" sz="2000" dirty="0" smtClean="0"/>
              <a:t>Están aprendiendo constantemente. </a:t>
            </a:r>
          </a:p>
          <a:p>
            <a:pPr>
              <a:buFont typeface="Arial" pitchFamily="34" charset="0"/>
              <a:buChar char="•"/>
            </a:pPr>
            <a:r>
              <a:rPr lang="es-EC" sz="2000" dirty="0" smtClean="0"/>
              <a:t>Forman hombres y mujeres brillantes. </a:t>
            </a:r>
          </a:p>
          <a:p>
            <a:pPr>
              <a:buFont typeface="Arial" pitchFamily="34" charset="0"/>
              <a:buChar char="•"/>
            </a:pPr>
            <a:r>
              <a:rPr lang="es-EC" sz="2000" dirty="0" smtClean="0"/>
              <a:t>Se vigorizan con metas heroicas. </a:t>
            </a:r>
          </a:p>
          <a:p>
            <a:pPr>
              <a:buFont typeface="Arial" pitchFamily="34" charset="0"/>
              <a:buChar char="•"/>
            </a:pPr>
            <a:r>
              <a:rPr lang="es-EC" sz="2000" dirty="0" smtClean="0"/>
              <a:t>Son innovadores.</a:t>
            </a:r>
          </a:p>
          <a:p>
            <a:pPr>
              <a:buFont typeface="Arial" pitchFamily="34" charset="0"/>
              <a:buChar char="•"/>
            </a:pPr>
            <a:r>
              <a:rPr lang="es-EC" sz="2000" dirty="0" smtClean="0"/>
              <a:t>Se dedican a la excelencia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30722" name="Picture 2" descr="http://t0.gstatic.com/images?q=tbn:ANd9GcQmcav8BYNzCV0Ov3DfMlgqLV1wB44IolVna89R8pPgshk_Ghj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060848"/>
            <a:ext cx="3024336" cy="3384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Modelos ignacianos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xmlns="" val="130588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Ignacio: </a:t>
            </a:r>
            <a:r>
              <a:rPr lang="es-EC" b="1" i="1" dirty="0" smtClean="0"/>
              <a:t>El General</a:t>
            </a:r>
            <a:endParaRPr lang="es-ES" b="1" i="1" dirty="0"/>
          </a:p>
        </p:txBody>
      </p:sp>
      <p:pic>
        <p:nvPicPr>
          <p:cNvPr id="2" name="Marcador de posición de imagen 1" descr="san-ignacio--644x362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73" t="394" r="53201" b="-394"/>
          <a:stretch/>
        </p:blipFill>
        <p:spPr>
          <a:xfrm>
            <a:off x="1004888" y="693738"/>
            <a:ext cx="3359150" cy="5468937"/>
          </a:xfrm>
        </p:spPr>
      </p:pic>
    </p:spTree>
    <p:extLst>
      <p:ext uri="{BB962C8B-B14F-4D97-AF65-F5344CB8AC3E}">
        <p14:creationId xmlns:p14="http://schemas.microsoft.com/office/powerpoint/2010/main" xmlns="" val="246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 smtClean="0"/>
              <a:t>El relato de Ignacio Ellacuria SJ</a:t>
            </a:r>
            <a:endParaRPr lang="es-EC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42416" y="2060848"/>
            <a:ext cx="3419856" cy="3745592"/>
          </a:xfrm>
        </p:spPr>
        <p:txBody>
          <a:bodyPr>
            <a:normAutofit fontScale="47500" lnSpcReduction="20000"/>
          </a:bodyPr>
          <a:lstStyle/>
          <a:p>
            <a:r>
              <a:rPr lang="es-EC" sz="3300" dirty="0" smtClean="0"/>
              <a:t>Filósofo</a:t>
            </a:r>
          </a:p>
          <a:p>
            <a:r>
              <a:rPr lang="es-EC" sz="3300" dirty="0" smtClean="0"/>
              <a:t>Teólogo</a:t>
            </a:r>
          </a:p>
          <a:p>
            <a:r>
              <a:rPr lang="es-EC" sz="3300" dirty="0" smtClean="0"/>
              <a:t>Fundador y Rector de la universidad “Simón Cañas” en el Salvador conocida como “La UCA”</a:t>
            </a:r>
          </a:p>
          <a:p>
            <a:r>
              <a:rPr lang="es-EC" sz="3300" dirty="0" smtClean="0"/>
              <a:t>Amigo del filósofo español </a:t>
            </a:r>
            <a:r>
              <a:rPr lang="es-EC" sz="3300" b="1" dirty="0" smtClean="0"/>
              <a:t>Xavier </a:t>
            </a:r>
            <a:r>
              <a:rPr lang="es-EC" sz="3300" b="1" dirty="0" err="1" smtClean="0"/>
              <a:t>Zubiri</a:t>
            </a:r>
            <a:r>
              <a:rPr lang="es-EC" sz="3300" b="1" dirty="0" smtClean="0"/>
              <a:t>:</a:t>
            </a:r>
            <a:r>
              <a:rPr lang="es-EC" sz="3300" dirty="0" smtClean="0"/>
              <a:t> El ser humano es inteligencia sentiente</a:t>
            </a:r>
          </a:p>
          <a:p>
            <a:r>
              <a:rPr lang="es-EC" sz="3300" dirty="0" smtClean="0"/>
              <a:t>Encargado de los diálogos de paz con la guerrilla</a:t>
            </a:r>
          </a:p>
          <a:p>
            <a:r>
              <a:rPr lang="es-EC" sz="3300" dirty="0" smtClean="0"/>
              <a:t>De Bilbao – al Salvador – Bilbao – Salvador</a:t>
            </a:r>
          </a:p>
          <a:p>
            <a:r>
              <a:rPr lang="es-EC" sz="3300" dirty="0" smtClean="0"/>
              <a:t>Pudiendo evitar la muerte la enfrenta, la asume…</a:t>
            </a:r>
            <a:endParaRPr lang="es-EC" dirty="0"/>
          </a:p>
        </p:txBody>
      </p:sp>
      <p:pic>
        <p:nvPicPr>
          <p:cNvPr id="5" name="Marcador de contenido 4" descr="4835194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" b="13156"/>
          <a:stretch/>
        </p:blipFill>
        <p:spPr>
          <a:xfrm>
            <a:off x="4788024" y="2060848"/>
            <a:ext cx="2870021" cy="345638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6016" y="2636912"/>
            <a:ext cx="3300984" cy="1463040"/>
          </a:xfrm>
        </p:spPr>
        <p:txBody>
          <a:bodyPr>
            <a:normAutofit/>
          </a:bodyPr>
          <a:lstStyle/>
          <a:p>
            <a:r>
              <a:rPr lang="es-EC" b="1" dirty="0" smtClean="0"/>
              <a:t>Francisco Javier: </a:t>
            </a:r>
            <a:r>
              <a:rPr lang="es-EC" i="1" dirty="0" smtClean="0"/>
              <a:t>Las empresas</a:t>
            </a:r>
            <a:endParaRPr lang="es-ES" i="1" dirty="0"/>
          </a:p>
        </p:txBody>
      </p:sp>
      <p:pic>
        <p:nvPicPr>
          <p:cNvPr id="5" name="Marcador de posición de imagen 4" descr="san-francisco-javier1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1" r="94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6570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Fabro:</a:t>
            </a:r>
            <a:r>
              <a:rPr lang="es-EC" dirty="0" smtClean="0"/>
              <a:t> </a:t>
            </a:r>
            <a:r>
              <a:rPr lang="es-EC" i="1" dirty="0" smtClean="0"/>
              <a:t>Apóstol de los ejercicios</a:t>
            </a:r>
            <a:endParaRPr lang="es-ES" i="1" dirty="0"/>
          </a:p>
        </p:txBody>
      </p:sp>
      <p:pic>
        <p:nvPicPr>
          <p:cNvPr id="5" name="Marcador de posición de imagen 4" descr="Pedro Fabro sj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4" r="13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6546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Modelos Ignacianos en el Ecuador</a:t>
            </a:r>
            <a:endParaRPr lang="es-EC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200918" cy="961176"/>
          </a:xfrm>
        </p:spPr>
        <p:txBody>
          <a:bodyPr>
            <a:normAutofit/>
          </a:bodyPr>
          <a:lstStyle/>
          <a:p>
            <a:r>
              <a:rPr lang="es-EC" sz="3200" b="1" dirty="0"/>
              <a:t>Modelos Ignacianos en el Ecuador</a:t>
            </a:r>
            <a:endParaRPr lang="es-ES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95936" y="2348880"/>
            <a:ext cx="4176464" cy="3580985"/>
          </a:xfrm>
        </p:spPr>
        <p:txBody>
          <a:bodyPr>
            <a:normAutofit/>
          </a:bodyPr>
          <a:lstStyle/>
          <a:p>
            <a:r>
              <a:rPr lang="es-EC" sz="2000" dirty="0" smtClean="0"/>
              <a:t>En la antigua compañía, antes de 1773</a:t>
            </a:r>
          </a:p>
          <a:p>
            <a:r>
              <a:rPr lang="es-EC" sz="2000" dirty="0" smtClean="0"/>
              <a:t>Juan de Velasco S.J, historia de Ecuador</a:t>
            </a:r>
          </a:p>
          <a:p>
            <a:r>
              <a:rPr lang="es-EC" sz="2000" dirty="0" smtClean="0"/>
              <a:t>Juan bautista Aguirre, poeta y literato</a:t>
            </a:r>
          </a:p>
          <a:p>
            <a:r>
              <a:rPr lang="es-EC" sz="2000" dirty="0" smtClean="0"/>
              <a:t>Samuel Fritz, primer mapa del ecuador</a:t>
            </a:r>
          </a:p>
          <a:p>
            <a:r>
              <a:rPr lang="es-EC" sz="2000" dirty="0" smtClean="0"/>
              <a:t>Misiones  - educación – iglesia de la Compañía</a:t>
            </a:r>
            <a:r>
              <a:rPr lang="es-EC" dirty="0" smtClean="0"/>
              <a:t>.</a:t>
            </a:r>
          </a:p>
          <a:p>
            <a:endParaRPr lang="es-EC" dirty="0"/>
          </a:p>
          <a:p>
            <a:endParaRPr lang="es-EC" dirty="0"/>
          </a:p>
          <a:p>
            <a:endParaRPr lang="es-ES" dirty="0"/>
          </a:p>
        </p:txBody>
      </p:sp>
      <p:pic>
        <p:nvPicPr>
          <p:cNvPr id="24578" name="Picture 2" descr="http://upload.wikimedia.org/wikipedia/commons/thumb/d/dd/Mapa_Hipot%C3%A9tico_del_Reino_de_Quito_-_AHG.jpg/220px-Mapa_Hipot%C3%A9tico_del_Reino_de_Quito_-_A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2520280" cy="3505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4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C" sz="2800" b="1" dirty="0" smtClean="0"/>
              <a:t>Modelos ignacianos del siglo XX</a:t>
            </a:r>
            <a:endParaRPr lang="es-EC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KARL RAHNER</a:t>
            </a:r>
            <a:endParaRPr lang="es-ES" b="1" dirty="0"/>
          </a:p>
        </p:txBody>
      </p:sp>
      <p:pic>
        <p:nvPicPr>
          <p:cNvPr id="2" name="Marcador de posición de imagen 1" descr="64528690.jpg"/>
          <p:cNvPicPr>
            <a:picLocks noGrp="1" noChangeAspect="1"/>
          </p:cNvPicPr>
          <p:nvPr>
            <p:ph type="pic"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9" r="61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6514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EL PARADIGMA DE RAHNER</a:t>
            </a:r>
            <a:endParaRPr lang="es-EC" sz="2800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043608" y="2348880"/>
            <a:ext cx="6768752" cy="3456384"/>
          </a:xfrm>
        </p:spPr>
        <p:txBody>
          <a:bodyPr>
            <a:normAutofit/>
          </a:bodyPr>
          <a:lstStyle/>
          <a:p>
            <a:pPr algn="just"/>
            <a:r>
              <a:rPr lang="es-EC" sz="2000" dirty="0" smtClean="0"/>
              <a:t>Dios puede ser descubierto en el centro de la aventura de la vida de cada persona.</a:t>
            </a:r>
          </a:p>
          <a:p>
            <a:pPr algn="just"/>
            <a:r>
              <a:rPr lang="es-EC" sz="2000" dirty="0" smtClean="0"/>
              <a:t>Intentó reconstruir los puentes entre la profundidad interior y la visión cristiana.</a:t>
            </a:r>
          </a:p>
          <a:p>
            <a:pPr algn="just"/>
            <a:r>
              <a:rPr lang="es-EC" sz="2000" dirty="0" smtClean="0"/>
              <a:t>Este misterio radical (Dios) es cercanía no distancia. Amor que se entrega no juicio…</a:t>
            </a:r>
          </a:p>
          <a:p>
            <a:pPr algn="just"/>
            <a:r>
              <a:rPr lang="es-EC" sz="2000" dirty="0" smtClean="0"/>
              <a:t>Teología – cristología - antropología</a:t>
            </a:r>
          </a:p>
          <a:p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TEILHARD DE CHARDIN</a:t>
            </a:r>
            <a:endParaRPr lang="es-ES" b="1" dirty="0"/>
          </a:p>
        </p:txBody>
      </p:sp>
      <p:pic>
        <p:nvPicPr>
          <p:cNvPr id="5" name="Marcador de posición de imagen 4" descr="Teilhard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6" r="38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9660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TEILHARD DE CHARDIN</a:t>
            </a:r>
            <a:endParaRPr lang="es-EC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043608" y="2564904"/>
            <a:ext cx="6777317" cy="3508977"/>
          </a:xfrm>
        </p:spPr>
        <p:txBody>
          <a:bodyPr>
            <a:normAutofit/>
          </a:bodyPr>
          <a:lstStyle/>
          <a:p>
            <a:r>
              <a:rPr lang="es-EC" sz="2000" dirty="0" smtClean="0"/>
              <a:t>Diálogo fe y ciencia</a:t>
            </a:r>
          </a:p>
          <a:p>
            <a:r>
              <a:rPr lang="es-EC" sz="2000" dirty="0" smtClean="0"/>
              <a:t>Geólogo – paleontólogo- filósofo</a:t>
            </a:r>
          </a:p>
          <a:p>
            <a:r>
              <a:rPr lang="es-EC" sz="2000" dirty="0" smtClean="0"/>
              <a:t>“Una nueva manera de ver, ligada a nueva manera de obrar eso es lo que nos hace falta”.</a:t>
            </a:r>
          </a:p>
          <a:p>
            <a:r>
              <a:rPr lang="es-EC" sz="2000" dirty="0" smtClean="0"/>
              <a:t>“Dios es lo que hay de más vivo, de más encarnado, no está lejos de nosotros…está en cierto modo, en la punta de mi pluma…”</a:t>
            </a:r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ALBERTO </a:t>
            </a:r>
            <a:r>
              <a:rPr lang="es-EC" b="1" dirty="0" smtClean="0"/>
              <a:t>HURTADO</a:t>
            </a:r>
            <a:endParaRPr lang="es-ES" b="1" dirty="0"/>
          </a:p>
        </p:txBody>
      </p:sp>
      <p:pic>
        <p:nvPicPr>
          <p:cNvPr id="18434" name="Picture 2" descr="http://www.manantialdivino.com/sitebuildercontent/sitebuilderpictures/padre_hurtad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483" r="1148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94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 smtClean="0"/>
              <a:t>Hacerce cargo de la realidad</a:t>
            </a:r>
            <a:endParaRPr lang="es-EC" sz="3200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043609" y="1988840"/>
            <a:ext cx="4104455" cy="3960440"/>
          </a:xfrm>
        </p:spPr>
        <p:txBody>
          <a:bodyPr>
            <a:normAutofit fontScale="92500" lnSpcReduction="20000"/>
          </a:bodyPr>
          <a:lstStyle/>
          <a:p>
            <a:r>
              <a:rPr lang="es-EC" dirty="0" smtClean="0"/>
              <a:t>Su vida estuvo al servicio de lo pobres</a:t>
            </a:r>
          </a:p>
          <a:p>
            <a:r>
              <a:rPr lang="es-EC" dirty="0" smtClean="0"/>
              <a:t>Su Inteligencia asume la dialéctica fe-justicia</a:t>
            </a:r>
          </a:p>
          <a:p>
            <a:r>
              <a:rPr lang="es-EC" dirty="0" smtClean="0"/>
              <a:t>Hacerse cargo significa estar en el mundo</a:t>
            </a:r>
          </a:p>
          <a:p>
            <a:r>
              <a:rPr lang="es-EC" dirty="0" smtClean="0"/>
              <a:t>Cargar la realidad: asumir la conflictividad, la cruz, al mundo</a:t>
            </a:r>
          </a:p>
          <a:p>
            <a:r>
              <a:rPr lang="es-EC" dirty="0" smtClean="0"/>
              <a:t>Encargarse de la realidad: opción por transformarlo</a:t>
            </a:r>
            <a:endParaRPr lang="es-EC" dirty="0"/>
          </a:p>
        </p:txBody>
      </p:sp>
      <p:pic>
        <p:nvPicPr>
          <p:cNvPr id="45058" name="Picture 2" descr="http://t1.gstatic.com/images?q=tbn:ANd9GcRWLzkajcz8-1mP20Rahs38axlyJL1X1XeLjJ5lS4wJVLZIkz83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060848"/>
            <a:ext cx="2880320" cy="3240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ALBERTO HURTADO</a:t>
            </a:r>
            <a:endParaRPr lang="es-EC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043608" y="2492896"/>
            <a:ext cx="6912768" cy="3672408"/>
          </a:xfrm>
        </p:spPr>
        <p:txBody>
          <a:bodyPr>
            <a:normAutofit/>
          </a:bodyPr>
          <a:lstStyle/>
          <a:p>
            <a:r>
              <a:rPr lang="es-EC" sz="2000" dirty="0" smtClean="0"/>
              <a:t>Doctor en jurisprudencia</a:t>
            </a:r>
          </a:p>
          <a:p>
            <a:r>
              <a:rPr lang="es-EC" sz="2000" dirty="0" smtClean="0"/>
              <a:t>Doctor en teología</a:t>
            </a:r>
          </a:p>
          <a:p>
            <a:r>
              <a:rPr lang="es-EC" sz="2000" dirty="0" smtClean="0"/>
              <a:t>Doctor en pedagogía</a:t>
            </a:r>
          </a:p>
          <a:p>
            <a:r>
              <a:rPr lang="es-EC" sz="2000" dirty="0" smtClean="0"/>
              <a:t>Fundador de “Hogar de Cristo” (Chile)</a:t>
            </a:r>
          </a:p>
          <a:p>
            <a:r>
              <a:rPr lang="es-EC" sz="2000" dirty="0" smtClean="0"/>
              <a:t>Fundador revista “Mensaje”</a:t>
            </a:r>
          </a:p>
          <a:p>
            <a:r>
              <a:rPr lang="es-EC" sz="2000" dirty="0" smtClean="0"/>
              <a:t>Promotor de vocaciones</a:t>
            </a:r>
          </a:p>
          <a:p>
            <a:r>
              <a:rPr lang="es-EC" sz="2000" dirty="0" smtClean="0"/>
              <a:t>¿Es Chile un país católico?  humanismo social.</a:t>
            </a:r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PEDRO ARRUPE</a:t>
            </a:r>
            <a:endParaRPr lang="es-ES" b="1" dirty="0"/>
          </a:p>
        </p:txBody>
      </p:sp>
      <p:pic>
        <p:nvPicPr>
          <p:cNvPr id="5" name="Marcador de posición de imagen 4" descr="arrupe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02" t="-197" r="23216" b="197"/>
          <a:stretch/>
        </p:blipFill>
        <p:spPr/>
      </p:pic>
    </p:spTree>
    <p:extLst>
      <p:ext uri="{BB962C8B-B14F-4D97-AF65-F5344CB8AC3E}">
        <p14:creationId xmlns:p14="http://schemas.microsoft.com/office/powerpoint/2010/main" xmlns="" val="19102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PEDRO ARRUPE: </a:t>
            </a:r>
            <a:r>
              <a:rPr lang="es-EC" b="1" i="1" dirty="0" smtClean="0"/>
              <a:t>Romper filas, confiar en la gente</a:t>
            </a:r>
            <a:endParaRPr lang="es-EC" b="1" i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259632" y="2708920"/>
            <a:ext cx="6777317" cy="3652993"/>
          </a:xfrm>
        </p:spPr>
        <p:txBody>
          <a:bodyPr>
            <a:normAutofit/>
          </a:bodyPr>
          <a:lstStyle/>
          <a:p>
            <a:r>
              <a:rPr lang="es-EC" sz="2000" dirty="0" smtClean="0"/>
              <a:t>Vocación a la Compañía de Jesús al tercer año de medicina, Bilbao</a:t>
            </a:r>
          </a:p>
          <a:p>
            <a:r>
              <a:rPr lang="es-EC" sz="2000" dirty="0" smtClean="0"/>
              <a:t>Vocación al Japón después de 10 años: Bomba atómica</a:t>
            </a:r>
          </a:p>
          <a:p>
            <a:r>
              <a:rPr lang="es-EC" sz="2000" dirty="0" smtClean="0"/>
              <a:t>Elegido General de los Jesuitas, Roma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6696862" cy="1105192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LOS TRES MODELOS DE ARRUPE</a:t>
            </a:r>
            <a:endParaRPr lang="es-EC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971600" y="2348880"/>
            <a:ext cx="4464611" cy="37696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C" b="1" dirty="0" smtClean="0"/>
              <a:t>ABRAHAM</a:t>
            </a:r>
            <a:r>
              <a:rPr lang="es-EC" dirty="0" smtClean="0"/>
              <a:t>: “Sal de tu tierra en busca de un país que yo te mostraré. (Gen 12:1). Una llamada inesperada de Dios, un destino impreciso, una confianza inquebrantable.</a:t>
            </a:r>
          </a:p>
          <a:p>
            <a:pPr algn="just"/>
            <a:r>
              <a:rPr lang="es-EC" b="1" dirty="0" smtClean="0"/>
              <a:t>PABLO</a:t>
            </a:r>
            <a:r>
              <a:rPr lang="es-EC" dirty="0" smtClean="0"/>
              <a:t> “Todo lo puedo en aquel que me conforta” (</a:t>
            </a:r>
            <a:r>
              <a:rPr lang="es-EC" dirty="0" err="1" smtClean="0"/>
              <a:t>Flp.</a:t>
            </a:r>
            <a:r>
              <a:rPr lang="es-EC" dirty="0" smtClean="0"/>
              <a:t> 4: 13). “Si Dios está con nosotros, ¿quién contra nosotros? (</a:t>
            </a:r>
            <a:r>
              <a:rPr lang="es-EC" dirty="0" err="1" smtClean="0"/>
              <a:t>Rom</a:t>
            </a:r>
            <a:r>
              <a:rPr lang="es-EC" dirty="0" smtClean="0"/>
              <a:t> 8:31). Dios me libre de gloriarme, sino es en la cruz del Señor (Gal 6:14).</a:t>
            </a:r>
          </a:p>
          <a:p>
            <a:pPr algn="just"/>
            <a:r>
              <a:rPr lang="es-EC" b="1" dirty="0" smtClean="0"/>
              <a:t>Francisco Javier</a:t>
            </a:r>
            <a:r>
              <a:rPr lang="es-EC" dirty="0" smtClean="0"/>
              <a:t>: La verdadera fuente de energía apostólica es la confianza en Dios.</a:t>
            </a:r>
          </a:p>
          <a:p>
            <a:endParaRPr lang="es-EC" dirty="0"/>
          </a:p>
        </p:txBody>
      </p:sp>
      <p:pic>
        <p:nvPicPr>
          <p:cNvPr id="14338" name="Picture 2" descr="http://2.bp.blogspot.com/-TDeRS_xDWWs/Tmw14RB2gDI/AAAAAAAAAAQ/juVZybMwHZQ/s1600/35-Abra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20888"/>
            <a:ext cx="2808312" cy="3384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Modelos Ignacianos ecuatorianos</a:t>
            </a:r>
            <a:endParaRPr lang="es-EC" sz="3200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043493" y="2323652"/>
            <a:ext cx="3960556" cy="3769644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Cardenal Pablo Muñoz Vega</a:t>
            </a:r>
            <a:r>
              <a:rPr lang="es-EC" sz="2000" dirty="0" smtClean="0"/>
              <a:t>: del Cañar a la gregoriana, retorna a Quito</a:t>
            </a:r>
          </a:p>
          <a:p>
            <a:r>
              <a:rPr lang="es-EC" sz="2000" b="1" dirty="0" smtClean="0"/>
              <a:t>Aurelio Espinosa </a:t>
            </a:r>
            <a:r>
              <a:rPr lang="es-EC" sz="2000" b="1" dirty="0" err="1" smtClean="0"/>
              <a:t>Polit</a:t>
            </a:r>
            <a:r>
              <a:rPr lang="es-EC" sz="2000" dirty="0" smtClean="0"/>
              <a:t>: el humanista, la PUCE, la biblioteca ecuatoriana.</a:t>
            </a:r>
          </a:p>
          <a:p>
            <a:r>
              <a:rPr lang="es-EC" sz="2000" b="1" dirty="0" smtClean="0"/>
              <a:t>José María </a:t>
            </a:r>
            <a:r>
              <a:rPr lang="es-EC" sz="2000" b="1" dirty="0" err="1" smtClean="0"/>
              <a:t>Velaz</a:t>
            </a:r>
            <a:r>
              <a:rPr lang="es-EC" sz="2000" dirty="0" smtClean="0"/>
              <a:t>: ni un hombre ni un sucre, Fe y Alegría.</a:t>
            </a:r>
            <a:endParaRPr lang="es-EC" sz="2000" dirty="0"/>
          </a:p>
        </p:txBody>
      </p:sp>
      <p:pic>
        <p:nvPicPr>
          <p:cNvPr id="13318" name="Picture 6" descr="http://t1.gstatic.com/images?q=tbn:ANd9GcRNgGVUKPUr-NzsDQwhhjicrziX9xpXSabKzcD-_PW9go-9OxD1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92896"/>
            <a:ext cx="2872206" cy="25922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800" b="1" dirty="0" smtClean="0"/>
              <a:t>Perspectivas apostólicas de la espiritualidad ignaciana que caracterizan al Lider - Dirigente</a:t>
            </a:r>
            <a:endParaRPr lang="es-EC" sz="2800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043492" y="2323652"/>
            <a:ext cx="4248588" cy="36976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C" sz="2000" dirty="0" smtClean="0"/>
              <a:t>El cristiano no puede encerrarse en su propio tesoro, ni para gustarlo ni para protegerlo.</a:t>
            </a:r>
          </a:p>
          <a:p>
            <a:pPr algn="just"/>
            <a:r>
              <a:rPr lang="es-EC" sz="2000" dirty="0" smtClean="0"/>
              <a:t>La vida divina que es dada por el bautismo se expande en frutos de caridad.</a:t>
            </a:r>
          </a:p>
          <a:p>
            <a:pPr algn="just"/>
            <a:r>
              <a:rPr lang="es-EC" sz="2000" dirty="0" smtClean="0"/>
              <a:t>El cristiano siente, como Jeremías,  que hay en el corazón algo como un fuego ardiente que trata de apagarlo, pero no se puede (20:9) o como </a:t>
            </a:r>
            <a:r>
              <a:rPr lang="es-EC" sz="2000" b="1" dirty="0" smtClean="0"/>
              <a:t>Pablo</a:t>
            </a:r>
            <a:r>
              <a:rPr lang="es-EC" sz="2000" dirty="0" smtClean="0"/>
              <a:t>: “El amor de Cristo nos apremia” (2Co5:14)  el hombre de deseos del P y F. (23).</a:t>
            </a:r>
            <a:endParaRPr lang="es-EC" sz="2000" dirty="0"/>
          </a:p>
        </p:txBody>
      </p:sp>
      <p:pic>
        <p:nvPicPr>
          <p:cNvPr id="12290" name="Picture 2" descr="http://www.iglesiauniversal.com.ec/home/wp-content/uploads/2013/04/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348880"/>
            <a:ext cx="2949624" cy="3240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Nuestra experiencia de Dios</a:t>
            </a:r>
            <a:endParaRPr lang="es-EC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899592" y="2348880"/>
            <a:ext cx="3960555" cy="3508977"/>
          </a:xfrm>
        </p:spPr>
        <p:txBody>
          <a:bodyPr>
            <a:normAutofit/>
          </a:bodyPr>
          <a:lstStyle/>
          <a:p>
            <a:r>
              <a:rPr lang="es-EC" sz="2000" dirty="0" smtClean="0"/>
              <a:t>Dios quiere llegar hasta las confines del mundo.</a:t>
            </a:r>
          </a:p>
          <a:p>
            <a:r>
              <a:rPr lang="es-EC" sz="2000" dirty="0" smtClean="0"/>
              <a:t>Como hasta las profundidades de todos los corazones, por ello, hay unas perspectivas fundamentales que regulan la acción nacida del amor vivo de Dios en nosotros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11266" name="Picture 2" descr="http://webcatolicodejavier.org/jesusconn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716" y="2492895"/>
            <a:ext cx="3107427" cy="30963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Tres perspectivas iluminadoras</a:t>
            </a:r>
            <a:endParaRPr lang="es-EC" b="1" dirty="0"/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899592" y="2420888"/>
            <a:ext cx="3240475" cy="3508977"/>
          </a:xfrm>
        </p:spPr>
        <p:txBody>
          <a:bodyPr>
            <a:normAutofit/>
          </a:bodyPr>
          <a:lstStyle/>
          <a:p>
            <a:r>
              <a:rPr lang="es-EC" sz="2000" dirty="0" smtClean="0"/>
              <a:t>La obra de Dios es universal.</a:t>
            </a:r>
          </a:p>
          <a:p>
            <a:r>
              <a:rPr lang="es-EC" sz="2000" dirty="0" smtClean="0"/>
              <a:t>La obra de Dios en las  tareas humanas.</a:t>
            </a:r>
          </a:p>
          <a:p>
            <a:r>
              <a:rPr lang="es-EC" sz="2000" dirty="0" smtClean="0"/>
              <a:t>La obra de Dios en la paciencia.</a:t>
            </a:r>
            <a:endParaRPr lang="es-EC" sz="2000" dirty="0"/>
          </a:p>
        </p:txBody>
      </p:sp>
      <p:pic>
        <p:nvPicPr>
          <p:cNvPr id="10244" name="Picture 4" descr="http://www.amoradios.com/wp-content/uploads/reflecciones-de-d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71895"/>
            <a:ext cx="3024336" cy="21422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La obra de Dios </a:t>
            </a:r>
            <a:r>
              <a:rPr lang="es-EC" b="1" dirty="0" smtClean="0"/>
              <a:t>es universal</a:t>
            </a:r>
            <a:endParaRPr lang="es-EC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3923928" y="2276872"/>
            <a:ext cx="4536503" cy="3508977"/>
          </a:xfrm>
        </p:spPr>
        <p:txBody>
          <a:bodyPr>
            <a:normAutofit/>
          </a:bodyPr>
          <a:lstStyle/>
          <a:p>
            <a:r>
              <a:rPr lang="es-EC" sz="2000" dirty="0" smtClean="0"/>
              <a:t> El Jesuita entra para ser </a:t>
            </a:r>
            <a:r>
              <a:rPr lang="es-EC" sz="2000" b="1" dirty="0" smtClean="0"/>
              <a:t>apóstol</a:t>
            </a:r>
            <a:r>
              <a:rPr lang="es-EC" sz="2000" dirty="0" smtClean="0"/>
              <a:t>, su fin es “</a:t>
            </a:r>
            <a:r>
              <a:rPr lang="es-EC" sz="2000" b="1" dirty="0" smtClean="0"/>
              <a:t>ayudar</a:t>
            </a:r>
            <a:r>
              <a:rPr lang="es-EC" sz="2000" dirty="0" smtClean="0"/>
              <a:t> a las almas”.</a:t>
            </a:r>
          </a:p>
          <a:p>
            <a:r>
              <a:rPr lang="es-EC" sz="2000" dirty="0" smtClean="0"/>
              <a:t>Ofrecerse a “vivir bajo el estandarte de la </a:t>
            </a:r>
            <a:r>
              <a:rPr lang="es-EC" sz="2000" b="1" dirty="0" smtClean="0"/>
              <a:t>cruz</a:t>
            </a:r>
            <a:r>
              <a:rPr lang="es-EC" sz="2000" dirty="0" smtClean="0"/>
              <a:t>”, consagrando </a:t>
            </a:r>
            <a:r>
              <a:rPr lang="es-EC" sz="2000" b="1" dirty="0" smtClean="0"/>
              <a:t>toda</a:t>
            </a:r>
            <a:r>
              <a:rPr lang="es-EC" sz="2000" dirty="0" smtClean="0"/>
              <a:t> su actividad a la salvación del </a:t>
            </a:r>
            <a:r>
              <a:rPr lang="es-EC" sz="2000" b="1" dirty="0" smtClean="0"/>
              <a:t>mundo</a:t>
            </a:r>
            <a:r>
              <a:rPr lang="es-EC" sz="2000" dirty="0" smtClean="0"/>
              <a:t>, porque el descubrimiento de la persona de </a:t>
            </a:r>
            <a:r>
              <a:rPr lang="es-EC" sz="2000" b="1" dirty="0" smtClean="0"/>
              <a:t>Cristo</a:t>
            </a:r>
            <a:r>
              <a:rPr lang="es-EC" sz="2000" dirty="0" smtClean="0"/>
              <a:t> era al mismo tiempo el de su </a:t>
            </a:r>
            <a:r>
              <a:rPr lang="es-EC" sz="2000" b="1" dirty="0" smtClean="0"/>
              <a:t>reino </a:t>
            </a:r>
            <a:r>
              <a:rPr lang="es-EC" sz="2000" dirty="0" smtClean="0"/>
              <a:t>que hay que servir”.</a:t>
            </a:r>
            <a:endParaRPr lang="es-EC" sz="2000" dirty="0"/>
          </a:p>
        </p:txBody>
      </p:sp>
      <p:pic>
        <p:nvPicPr>
          <p:cNvPr id="7" name="Picture 2" descr="http://www.revistaecclesia.com/wp-content/uploads/2012/09/palabra-de-D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2420888"/>
            <a:ext cx="3096344" cy="3240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b="1" dirty="0"/>
              <a:t>La obra de Dios en </a:t>
            </a:r>
            <a:r>
              <a:rPr lang="es-EC" sz="2800" b="1" dirty="0" smtClean="0"/>
              <a:t>las tareas humanas</a:t>
            </a:r>
            <a:endParaRPr lang="es-EC" sz="2800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043608" y="2420888"/>
            <a:ext cx="6777317" cy="3769644"/>
          </a:xfrm>
        </p:spPr>
        <p:txBody>
          <a:bodyPr>
            <a:normAutofit/>
          </a:bodyPr>
          <a:lstStyle/>
          <a:p>
            <a:pPr algn="just"/>
            <a:r>
              <a:rPr lang="es-EC" sz="2000" dirty="0" smtClean="0"/>
              <a:t>Las realidades humanas, las “cosas creadas” son el lugar dónde Dios nos revela su gloria; exigen que se las comprendan y amen por lo que son.</a:t>
            </a:r>
          </a:p>
          <a:p>
            <a:pPr algn="just"/>
            <a:r>
              <a:rPr lang="es-EC" sz="2000" dirty="0" smtClean="0"/>
              <a:t>Emplear todos los medios naturales, tener santa libertad. </a:t>
            </a:r>
            <a:r>
              <a:rPr lang="es-EC" sz="2000" dirty="0" err="1" smtClean="0"/>
              <a:t>PyF</a:t>
            </a:r>
            <a:r>
              <a:rPr lang="es-EC" sz="2000" dirty="0" smtClean="0"/>
              <a:t>: medios y fines discernidos</a:t>
            </a:r>
          </a:p>
          <a:p>
            <a:pPr algn="just"/>
            <a:r>
              <a:rPr lang="es-EC" sz="2000" dirty="0" smtClean="0"/>
              <a:t>El humanismo apostólico no es otra cosa que el servicio a Dios a través de las tareas humanas que requiere un esfuerzo llegando tan lejos como sea posible .</a:t>
            </a:r>
          </a:p>
          <a:p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344934" cy="1143000"/>
          </a:xfrm>
        </p:spPr>
        <p:txBody>
          <a:bodyPr>
            <a:normAutofit/>
          </a:bodyPr>
          <a:lstStyle/>
          <a:p>
            <a:r>
              <a:rPr lang="es-EC" sz="2800" b="1" dirty="0"/>
              <a:t>¿</a:t>
            </a:r>
            <a:r>
              <a:rPr lang="es-EC" sz="2800" b="1" dirty="0" smtClean="0"/>
              <a:t>Qué concepto de liderazgo maneja un Jesuita?</a:t>
            </a:r>
            <a:endParaRPr lang="es-EC" sz="3200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043493" y="2323652"/>
            <a:ext cx="4896660" cy="3769644"/>
          </a:xfrm>
        </p:spPr>
        <p:txBody>
          <a:bodyPr>
            <a:noAutofit/>
          </a:bodyPr>
          <a:lstStyle/>
          <a:p>
            <a:r>
              <a:rPr lang="es-EC" sz="1600" dirty="0" smtClean="0"/>
              <a:t>La vida de Ignacio de Loyola e Ignacio Ellacuría nos lo dice:  “</a:t>
            </a:r>
            <a:r>
              <a:rPr lang="es-EC" sz="1600" b="1" i="1" dirty="0" smtClean="0"/>
              <a:t>asumen la realidad, la transforman”</a:t>
            </a:r>
          </a:p>
          <a:p>
            <a:r>
              <a:rPr lang="es-EC" sz="1600" b="1" dirty="0" smtClean="0"/>
              <a:t>IGNACIO DE LOYOLA: </a:t>
            </a:r>
            <a:r>
              <a:rPr lang="es-EC" sz="1600" dirty="0" smtClean="0"/>
              <a:t>¿Qué he hecho por Cristo? ¿Qué hago por Cristo? ¿Qué debo hacer por Cristo?</a:t>
            </a:r>
          </a:p>
          <a:p>
            <a:r>
              <a:rPr lang="es-EC" sz="1600" b="1" dirty="0" smtClean="0"/>
              <a:t>IGNACIO ELLACURIA</a:t>
            </a:r>
            <a:r>
              <a:rPr lang="es-EC" sz="1600" dirty="0" smtClean="0"/>
              <a:t>: Hacerse cargo de la realidad, cargar la realidad, encargarse de la realidad</a:t>
            </a:r>
          </a:p>
          <a:p>
            <a:r>
              <a:rPr lang="es-EC" sz="1600" dirty="0" smtClean="0"/>
              <a:t>LIDER: TO LEAD el que conduce, lidera, guía.</a:t>
            </a:r>
          </a:p>
          <a:p>
            <a:r>
              <a:rPr lang="es-EC" sz="1600" dirty="0" smtClean="0"/>
              <a:t>Para el jesuita es:  </a:t>
            </a:r>
            <a:r>
              <a:rPr lang="es-EC" sz="1600" b="1" dirty="0" smtClean="0"/>
              <a:t>TO BE LEAD</a:t>
            </a:r>
            <a:r>
              <a:rPr lang="es-EC" sz="1600" dirty="0" smtClean="0"/>
              <a:t>: ser conducido, dejarse guiar por el espíritu.</a:t>
            </a:r>
            <a:endParaRPr lang="es-EC" sz="1600" dirty="0"/>
          </a:p>
        </p:txBody>
      </p:sp>
      <p:pic>
        <p:nvPicPr>
          <p:cNvPr id="44034" name="Picture 2" descr="http://jesuitascam.org/wp-content/uploads/2012/05/ihs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04864"/>
            <a:ext cx="2713484" cy="30243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La obra de Dios en la paciencia</a:t>
            </a:r>
            <a:endParaRPr lang="es-EC" sz="3200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dirty="0" smtClean="0"/>
              <a:t>El apóstol hace brillar la gloria de Dios.</a:t>
            </a:r>
          </a:p>
          <a:p>
            <a:r>
              <a:rPr lang="es-EC" sz="2000" dirty="0" smtClean="0"/>
              <a:t>Siente lo definitivo cuando se esté plenamente con Dios. A la espera de ese día se acoge el don para concordar su vida con él.</a:t>
            </a:r>
          </a:p>
          <a:p>
            <a:r>
              <a:rPr lang="es-EC" sz="2000" dirty="0" smtClean="0"/>
              <a:t>El apóstol debe creer que Dios siempre está trabajando para preparar su obra: presencia/silenciosa. Soledad/sonora.</a:t>
            </a:r>
          </a:p>
          <a:p>
            <a:r>
              <a:rPr lang="es-EC" sz="2000" dirty="0" smtClean="0"/>
              <a:t>El apóstol entra en las realidades que son el tejido de la historia porque es en ellas como Dios prepara y cumple su obra.</a:t>
            </a:r>
            <a:endParaRPr lang="es-EC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/>
          </a:bodyPr>
          <a:lstStyle/>
          <a:p>
            <a:r>
              <a:rPr lang="es-EC" sz="3000" b="1" dirty="0" smtClean="0"/>
              <a:t>La mística de empresarios en acción</a:t>
            </a:r>
            <a:endParaRPr lang="es-EC" sz="3000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899593" y="2276872"/>
            <a:ext cx="3600400" cy="3508977"/>
          </a:xfrm>
        </p:spPr>
        <p:txBody>
          <a:bodyPr>
            <a:normAutofit/>
          </a:bodyPr>
          <a:lstStyle/>
          <a:p>
            <a:r>
              <a:rPr lang="es-EC" sz="2000" dirty="0" smtClean="0"/>
              <a:t>De los muchos modelos empresariales modernos me atrevo a reflexionar en dos, para dejar un tercero a su consideración.</a:t>
            </a:r>
          </a:p>
          <a:p>
            <a:r>
              <a:rPr lang="es-EC" sz="2000" dirty="0" smtClean="0"/>
              <a:t>STEVE JOBS</a:t>
            </a:r>
          </a:p>
          <a:p>
            <a:r>
              <a:rPr lang="es-EC" sz="2000" dirty="0" smtClean="0"/>
              <a:t>SAKICHI TOYODA</a:t>
            </a:r>
          </a:p>
          <a:p>
            <a:r>
              <a:rPr lang="es-EC" sz="2000" dirty="0" smtClean="0"/>
              <a:t>¿y….?</a:t>
            </a:r>
          </a:p>
          <a:p>
            <a:endParaRPr lang="es-EC" dirty="0"/>
          </a:p>
        </p:txBody>
      </p:sp>
      <p:pic>
        <p:nvPicPr>
          <p:cNvPr id="6146" name="Picture 2" descr="http://blog.guiasenior.com/images/servicios_empresar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08920"/>
            <a:ext cx="3569972" cy="2376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33184"/>
          </a:xfrm>
        </p:spPr>
        <p:txBody>
          <a:bodyPr>
            <a:normAutofit/>
          </a:bodyPr>
          <a:lstStyle/>
          <a:p>
            <a:r>
              <a:rPr lang="es-EC" b="1" dirty="0" smtClean="0"/>
              <a:t>Steve Jobs y la conexión</a:t>
            </a:r>
            <a:endParaRPr lang="es-EC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043493" y="2323652"/>
            <a:ext cx="4608627" cy="3697636"/>
          </a:xfrm>
        </p:spPr>
        <p:txBody>
          <a:bodyPr>
            <a:normAutofit fontScale="92500"/>
          </a:bodyPr>
          <a:lstStyle/>
          <a:p>
            <a:r>
              <a:rPr lang="es-EC" sz="2000" b="1" dirty="0" smtClean="0"/>
              <a:t>Su vida</a:t>
            </a:r>
            <a:r>
              <a:rPr lang="es-EC" sz="2000" dirty="0" smtClean="0"/>
              <a:t>: pobreza, fracasos, pasiones:</a:t>
            </a:r>
          </a:p>
          <a:p>
            <a:r>
              <a:rPr lang="es-EC" sz="2000" dirty="0" smtClean="0"/>
              <a:t>La capacidad de conectarse con el yo profundo, eso es mística. </a:t>
            </a:r>
          </a:p>
          <a:p>
            <a:r>
              <a:rPr lang="es-EC" sz="2000" dirty="0" smtClean="0"/>
              <a:t>Darle un impulso empresarial potenciando y desarrollando sus cualidades: la belleza de las formas, el único curso universitario que realizó, configuró su OBRA: </a:t>
            </a:r>
            <a:r>
              <a:rPr lang="es-EC" sz="2000" b="1" dirty="0" smtClean="0"/>
              <a:t>APPLE</a:t>
            </a:r>
            <a:r>
              <a:rPr lang="es-EC" sz="2000" dirty="0" smtClean="0"/>
              <a:t> y la triada de los </a:t>
            </a:r>
            <a:r>
              <a:rPr lang="es-EC" sz="2000" dirty="0" err="1" smtClean="0"/>
              <a:t>Ipads</a:t>
            </a:r>
            <a:r>
              <a:rPr lang="es-EC" sz="2000" dirty="0" smtClean="0"/>
              <a:t>, </a:t>
            </a:r>
            <a:r>
              <a:rPr lang="es-EC" sz="2000" dirty="0" err="1" smtClean="0"/>
              <a:t>iphones</a:t>
            </a:r>
            <a:r>
              <a:rPr lang="es-EC" sz="2000" dirty="0" smtClean="0"/>
              <a:t>, I </a:t>
            </a:r>
            <a:r>
              <a:rPr lang="es-EC" sz="2000" dirty="0" err="1" smtClean="0"/>
              <a:t>mac</a:t>
            </a:r>
            <a:endParaRPr lang="es-EC" sz="2000" dirty="0"/>
          </a:p>
        </p:txBody>
      </p:sp>
      <p:pic>
        <p:nvPicPr>
          <p:cNvPr id="5122" name="Picture 2" descr="http://t1.gstatic.com/images?q=tbn:ANd9GcRw5d7seE9zCTHP8gjrzkCjDX2GdIuSVCm1WnFijiqFPzHCWakI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348880"/>
            <a:ext cx="2581960" cy="3240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Sakichi Toyoda: Generaciones de liderazgo constante</a:t>
            </a:r>
            <a:endParaRPr lang="es-EC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043493" y="2323652"/>
            <a:ext cx="3528507" cy="3508977"/>
          </a:xfrm>
        </p:spPr>
        <p:txBody>
          <a:bodyPr>
            <a:normAutofit/>
          </a:bodyPr>
          <a:lstStyle/>
          <a:p>
            <a:r>
              <a:rPr lang="es-EC" sz="2000" dirty="0" smtClean="0"/>
              <a:t>1894 telares manuales de madera</a:t>
            </a:r>
          </a:p>
          <a:p>
            <a:r>
              <a:rPr lang="es-EC" sz="2000" dirty="0" smtClean="0"/>
              <a:t>1926 </a:t>
            </a:r>
            <a:r>
              <a:rPr lang="es-EC" sz="2000" dirty="0" err="1" smtClean="0"/>
              <a:t>Toyoda</a:t>
            </a:r>
            <a:r>
              <a:rPr lang="es-EC" sz="2000" dirty="0" smtClean="0"/>
              <a:t> </a:t>
            </a:r>
            <a:r>
              <a:rPr lang="es-EC" sz="2000" dirty="0" err="1" smtClean="0"/>
              <a:t>automatic</a:t>
            </a:r>
            <a:r>
              <a:rPr lang="es-EC" sz="2000" dirty="0" smtClean="0"/>
              <a:t> </a:t>
            </a:r>
            <a:r>
              <a:rPr lang="es-EC" sz="2000" dirty="0" err="1" smtClean="0"/>
              <a:t>loom</a:t>
            </a:r>
            <a:r>
              <a:rPr lang="es-EC" sz="2000" dirty="0" smtClean="0"/>
              <a:t> </a:t>
            </a:r>
            <a:r>
              <a:rPr lang="es-EC" sz="2000" dirty="0" err="1" smtClean="0"/>
              <a:t>works</a:t>
            </a:r>
            <a:endParaRPr lang="es-EC" sz="2000" dirty="0" smtClean="0"/>
          </a:p>
          <a:p>
            <a:r>
              <a:rPr lang="es-EC" sz="2000" dirty="0" smtClean="0"/>
              <a:t>1930 Toyota Motor </a:t>
            </a:r>
            <a:r>
              <a:rPr lang="es-EC" sz="2000" dirty="0" err="1" smtClean="0"/>
              <a:t>Corporation</a:t>
            </a:r>
            <a:r>
              <a:rPr lang="es-EC" sz="2000" dirty="0" smtClean="0"/>
              <a:t> </a:t>
            </a:r>
          </a:p>
          <a:p>
            <a:r>
              <a:rPr lang="es-EC" sz="2000" dirty="0" smtClean="0"/>
              <a:t>Reflejo de la obsesión por la mejora continua.</a:t>
            </a:r>
            <a:endParaRPr lang="es-EC" sz="2000" dirty="0"/>
          </a:p>
        </p:txBody>
      </p:sp>
      <p:pic>
        <p:nvPicPr>
          <p:cNvPr id="4098" name="Picture 2" descr="http://www.toyota-global.com/company/history_of_toyota/75years/text/taking_on_the_automotive_business/chapter2/section7/images/l01_02_07_03_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2448272" cy="27363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601136"/>
          </a:xfrm>
        </p:spPr>
        <p:txBody>
          <a:bodyPr>
            <a:normAutofit/>
          </a:bodyPr>
          <a:lstStyle/>
          <a:p>
            <a:r>
              <a:rPr lang="es-EC" sz="3000" b="1" dirty="0" smtClean="0"/>
              <a:t>TPS: Sistema de producción TOYOTA</a:t>
            </a:r>
            <a:endParaRPr lang="es-EC" sz="3000" b="1" dirty="0"/>
          </a:p>
        </p:txBody>
      </p:sp>
      <p:pic>
        <p:nvPicPr>
          <p:cNvPr id="2" name="Marcador de contenido 1" descr="Captura de pantalla 2013-05-02 a la(s) 12.57.16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256" r="-20256"/>
          <a:stretch>
            <a:fillRect/>
          </a:stretch>
        </p:blipFill>
        <p:spPr>
          <a:xfrm>
            <a:off x="-324544" y="1484784"/>
            <a:ext cx="9180335" cy="475252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El Padre Sakichi al hijo Kiichiro</a:t>
            </a:r>
            <a:endParaRPr lang="es-EC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043492" y="2323652"/>
            <a:ext cx="3672524" cy="3508977"/>
          </a:xfrm>
        </p:spPr>
        <p:txBody>
          <a:bodyPr>
            <a:normAutofit fontScale="92500" lnSpcReduction="10000"/>
          </a:bodyPr>
          <a:lstStyle/>
          <a:p>
            <a:r>
              <a:rPr lang="es-EC" sz="2000" dirty="0" smtClean="0"/>
              <a:t>Toda persona debe emprender algún gran proyecto como mínimo una vez en su vida. He dedicado gran parte de mi vida a inventar nuevas formas de telares. Ahora es tu turno. Tú debes esforzarte en concretar algo que pueda beneficiar a la sociedad. (</a:t>
            </a:r>
            <a:r>
              <a:rPr lang="es-EC" sz="2000" dirty="0" err="1" smtClean="0"/>
              <a:t>Reingold</a:t>
            </a:r>
            <a:r>
              <a:rPr lang="es-EC" sz="2000" dirty="0" smtClean="0"/>
              <a:t> 1999).</a:t>
            </a:r>
            <a:endParaRPr lang="es-EC" sz="2000" dirty="0"/>
          </a:p>
        </p:txBody>
      </p:sp>
      <p:pic>
        <p:nvPicPr>
          <p:cNvPr id="2050" name="Picture 2" descr="http://blog.toyota.co.uk/wp-content/uploads/2012/10/1941_Kiichiro_Toy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64904"/>
            <a:ext cx="3168352" cy="2664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272926" cy="889168"/>
          </a:xfrm>
        </p:spPr>
        <p:txBody>
          <a:bodyPr>
            <a:noAutofit/>
          </a:bodyPr>
          <a:lstStyle/>
          <a:p>
            <a:r>
              <a:rPr lang="es-EC" sz="2700" b="1" dirty="0" smtClean="0"/>
              <a:t>Discernimiento </a:t>
            </a:r>
            <a:r>
              <a:rPr lang="es-ES" sz="2700" b="1" dirty="0" smtClean="0"/>
              <a:t>–</a:t>
            </a:r>
            <a:r>
              <a:rPr lang="es-EC" sz="2700" b="1" dirty="0" smtClean="0"/>
              <a:t> Decisión </a:t>
            </a:r>
            <a:r>
              <a:rPr lang="es-ES" sz="2700" b="1" dirty="0" smtClean="0"/>
              <a:t>–</a:t>
            </a:r>
            <a:r>
              <a:rPr lang="es-EC" sz="2700" b="1" dirty="0" smtClean="0"/>
              <a:t> Confirmación</a:t>
            </a:r>
            <a:endParaRPr lang="es-EC" sz="2700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043493" y="2276872"/>
            <a:ext cx="3600515" cy="3672408"/>
          </a:xfrm>
        </p:spPr>
        <p:txBody>
          <a:bodyPr>
            <a:normAutofit lnSpcReduction="10000"/>
          </a:bodyPr>
          <a:lstStyle/>
          <a:p>
            <a:r>
              <a:rPr lang="es-EC" sz="2000" dirty="0" smtClean="0"/>
              <a:t>“Padre eterno, confírmame. </a:t>
            </a:r>
          </a:p>
          <a:p>
            <a:r>
              <a:rPr lang="es-EC" sz="2000" dirty="0" smtClean="0"/>
              <a:t>Hijo eterno, confírmame; </a:t>
            </a:r>
          </a:p>
          <a:p>
            <a:r>
              <a:rPr lang="es-EC" sz="2000" dirty="0" smtClean="0"/>
              <a:t>Espíritu santo eterno, confírmame. </a:t>
            </a:r>
          </a:p>
          <a:p>
            <a:r>
              <a:rPr lang="es-EC" sz="2000" dirty="0" smtClean="0"/>
              <a:t>Santa trinidad, confírmame.  </a:t>
            </a:r>
          </a:p>
          <a:p>
            <a:r>
              <a:rPr lang="es-EC" sz="2000" dirty="0" smtClean="0"/>
              <a:t>Un solo Dios mío, confírmame”(diario espiritual, 18 febrero de 1544, 48).</a:t>
            </a:r>
            <a:endParaRPr lang="es-EC" sz="2000" dirty="0"/>
          </a:p>
        </p:txBody>
      </p:sp>
      <p:pic>
        <p:nvPicPr>
          <p:cNvPr id="1026" name="Picture 2" descr="http://webcatolicodejavier.org/OrandoconD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2808312" cy="30243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3.bp.blogspot.com/_ITD5Wi5LhAI/TCRgF7sJC4I/AAAAAAAAB7E/iunU9I0yErM/s1600/Sagrado+Coraz%C3%B3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107125" cy="583264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788024" y="2636912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tx2">
                    <a:lumMod val="75000"/>
                  </a:schemeClr>
                </a:solidFill>
              </a:rPr>
              <a:t>Sagrado corazón de Jesús,  en ti confío </a:t>
            </a:r>
            <a:endParaRPr lang="es-EC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b="1" dirty="0" smtClean="0"/>
              <a:t>El líder Jesús de Nazaret lo es en su ejercicio de ser el buen pastor. </a:t>
            </a:r>
            <a:r>
              <a:rPr lang="es-ES" sz="1800" b="1" dirty="0" smtClean="0"/>
              <a:t>J</a:t>
            </a:r>
            <a:r>
              <a:rPr lang="es-EC" sz="1800" b="1" dirty="0" smtClean="0"/>
              <a:t>n. 10</a:t>
            </a:r>
            <a:endParaRPr lang="es-EC" sz="2800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3779912" y="2348880"/>
            <a:ext cx="4472945" cy="3508977"/>
          </a:xfrm>
        </p:spPr>
        <p:txBody>
          <a:bodyPr>
            <a:normAutofit/>
          </a:bodyPr>
          <a:lstStyle/>
          <a:p>
            <a:r>
              <a:rPr lang="es-EC" sz="2000" dirty="0" smtClean="0"/>
              <a:t>Se hace cargo de la realidad: “</a:t>
            </a:r>
            <a:r>
              <a:rPr lang="es-EC" sz="2000" i="1" dirty="0" smtClean="0"/>
              <a:t>Estoy entre ustedes como el pastor, que conoce a los suyos”.</a:t>
            </a:r>
          </a:p>
          <a:p>
            <a:r>
              <a:rPr lang="es-EC" sz="2000" dirty="0" smtClean="0"/>
              <a:t>Cargar la realidad: </a:t>
            </a:r>
            <a:r>
              <a:rPr lang="es-EC" sz="2000" i="1" dirty="0" smtClean="0"/>
              <a:t>“Doy mi vida por mis ovejas (la cruz)”</a:t>
            </a:r>
          </a:p>
          <a:p>
            <a:r>
              <a:rPr lang="es-EC" sz="2000" dirty="0" smtClean="0"/>
              <a:t>Asume la realidad: la transforma para que tengan vida… vida en abundancia.</a:t>
            </a:r>
          </a:p>
          <a:p>
            <a:endParaRPr lang="es-EC" dirty="0"/>
          </a:p>
        </p:txBody>
      </p:sp>
      <p:pic>
        <p:nvPicPr>
          <p:cNvPr id="43010" name="Picture 2" descr="http://t1.gstatic.com/images?q=tbn:ANd9GcTGl-_a2tVDNeAKtWz00al7Zs1t9qpyzn-6Dvn_s1D4hsJrLVPp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2736304" cy="27731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800" b="1" dirty="0" smtClean="0"/>
              <a:t>Jesuitas: Visión y proyecto pastoral</a:t>
            </a:r>
            <a:endParaRPr lang="es-EC" sz="2800" b="1" dirty="0"/>
          </a:p>
        </p:txBody>
      </p:sp>
      <p:pic>
        <p:nvPicPr>
          <p:cNvPr id="3" name="Marcador de posición de imagen 2" descr="trinidad2.gif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27" r="1132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490" y="1124744"/>
            <a:ext cx="7024744" cy="864096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La excelencia</a:t>
            </a:r>
            <a:endParaRPr lang="es-EC" sz="3200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043493" y="2204864"/>
            <a:ext cx="4392603" cy="3627765"/>
          </a:xfrm>
        </p:spPr>
        <p:txBody>
          <a:bodyPr>
            <a:normAutofit fontScale="85000" lnSpcReduction="20000"/>
          </a:bodyPr>
          <a:lstStyle/>
          <a:p>
            <a:r>
              <a:rPr lang="es-EC" dirty="0" smtClean="0"/>
              <a:t>La Compañía quiere hombres consumados en todo lo que pueda ayudar a su fin cuanto fuera posible. </a:t>
            </a:r>
          </a:p>
          <a:p>
            <a:r>
              <a:rPr lang="es-EC" dirty="0" smtClean="0"/>
              <a:t>¿Puede uno ser buen lógico? ¡Que lo sea! ¿Buen teólogo? ¡Que lo sea! ¿ Buen humanista? Y así de otras facultades que puedan servir a nuestro instituto,  y no se contente en ninguna de ellas con medianía (</a:t>
            </a:r>
            <a:r>
              <a:rPr lang="es-EC" dirty="0" err="1" smtClean="0"/>
              <a:t>m.nadal</a:t>
            </a:r>
            <a:r>
              <a:rPr lang="es-EC" dirty="0" smtClean="0"/>
              <a:t>, 5:452).</a:t>
            </a:r>
            <a:endParaRPr lang="es-EC" dirty="0"/>
          </a:p>
        </p:txBody>
      </p:sp>
      <p:sp>
        <p:nvSpPr>
          <p:cNvPr id="40962" name="AutoShape 2" descr="data:image/jpeg;base64,/9j/4AAQSkZJRgABAQAAAQABAAD/2wCEAAkGBhMSEBQSERIQFREUFxISFRYWExIbEhcYFRIVGBQXGBUZGyYfGBojGRQXIDEgIycpLSwtFiAzNTAqNSYsLCkBCQoKDgwOGg8PGjQkHyQsLDQqMiwsKSksKSwqKikqKSkpLCksKSksLCksLCwpLCwpLCwpLCwsLCksLCwsKSwsLP/AABEIAMQBAQMBIgACEQEDEQH/xAAbAAEAAgMBAQAAAAAAAAAAAAAABQYDBAcBAv/EAEgQAAEDAgMDBwcJAwwDAAAAAAEAAgMEEQUSIQYxQQciUWFxkaEIEzJCgbHRFCMkM1JicrLBNJKzFSVDY3N0gqKjwuHwNWSE/8QAGAEBAQEBAQAAAAAAAAAAAAAAAAIDAQT/xAAhEQEAAwACAgMBAQEAAAAAAAAAAQIRITEDEhMiQWFRMv/aAAwDAQACEQMRAD8A7iiIgIiICIiAiIgIiICIiAiIgIiICIiAiIgIiICIiAiIgIiICIiAiIgIiICIiAiIgIiICIiAi1MTxAQxl51O4DpKhKLap2e0oblPFoN2+y5uFUVmY2EWvWs5KzIvGuuLjcdV6pWIiICIiAiIgIiICIiAiIgIiICIiAiIgIiICIiAiIgIiICIiAiIgq21Ul5WM6G/mP8AwvcbwBsceePNYWzAm+m6/esW1QtOCL3yNPVo525T1e8PpXu0s6Mu13atuFvsxFcebItNtaey1aXRmMnVlrfhO7uIPgptVTZN3zzhwyHwc23vKtaz8kZZr4p2oi1ZsTiabOkbfovc9w1WWOfNuDrdJFh3HXwU4vYZURFx0REQEREBERAReF1tTuWjVY5CwXLw6/BpDj4bl2ImXJmI7b6KvzbXN9SNx/EQPAXWJuIVknoMyg63ygeL1XpP6j5a/nKyrHLUsb6Tmt7XAe9QTcEqH/WzkDfYFx+AWxBstENXZ3nrNh4fFMiP09rT1DZlx+Bv9ID+EE+4L5jxrN6EM7ug5QGn2kragw+NnoMYOuwv371sLnDuW/ZabJpj/RsaPvPue5ot4rYax3Fw9g+N1kRc1WCIi46Lwutqdy9Wli8Mj4nNjtc6G+8jiAV2HJnIbIqWHc5u+3pDf0LIqKcFmvbzTu4e9ZoaWqi1Y2UdguO7ULT44/JYx5Z/YXRFA4ftEbhlQ0sP2iCAe0Hd/wB3KeWcxMdta2i3QiL5llDQXOIAG8k6LikDtbBzWP4glp7CL+8eKw02Jj5C9pPObeMdJzej4X/dXmOY817TEwXBtdx3aa80dvFQC9Fa7XJeS98tMw28OxB0RJYAXOAaLgnjwA3ncpunwqeXWole1p9QEAntA0HivdlaEZDKQMxJDT0AaG3tv3KfU3vzwvx02OWtSYdHEOYwDr9bv3rZRFi3iMEREdEReE21O5B6iiK7aWNmjeeeo80e34KDnxSeoOVt7G3NYPed6uKTLK3liFjrMcij0LrnobqfbwChavap7tI2hvWdXfAeK+qLZRx1ldlH2W6u79w8VO0eFxxegwX6Tq7vKr6V/qfvb+K2zDKmf081ul5IH7u/wUlS7KMH1jnOPQNG/HxU6i5PklUeKsd8tenoI4/QY0dYGvfvWwiLNrmCIiAiIgIiICIiAiIgIi8KA5gIsQCOteRxhos0ADoG7uUJij6qIZ2va5g1NmNBHaOjrC9wzaYPIbKA1x3EeiT1/ZV+k5sM/eNyWaXaaFri3nkgkejpccN6ruKYu6Z2ujBub+p6SrdU4XFJq9jSence8arHFgkDd0bfbc++6qtqx+JtS9uNVbDMGfMbjms4uO72dJWtXMa2RzWXytJaLm5NtCfaQVdcSqxFE52gIFm9ttAqIT3rSlptyw8lYrws1ZivyeJkUeUyBov93QE3HSSVCNxeYOzecfffvNv3d1lK4LhZmcZ5tQTcA+sRxI6Or/piMTjtNIBuzu8Tf9UrEbjt5tm/i2/ysBTiZw3gGw6TpYe1Qo2tkuCWMtxAvc+3gsuNR5KSFh33bcf4ST4lQgpHeb85bmB2Unrtfu1U1rXtV72ichfYZQ5ocNxAI9oX2q7gWMMZARI70CbD1iCLgAcdbrRr8dkmIYwFoPqtJLndpHuUfHO41+WIjU3iO0EcWg57ugEWGvE8D1KBlrJ6l2UZiPst0aPxHj7VvYbstudMbfcB95/Qd6sMMDWDK0AAcANF3a16T62v3xCCodlANZXXP2W7vad59llOwU7WCzGho6AFkRRNpntrWkV6ERFKhERAREQEREBERAREQEREBERAREQeEKo4/g3mjnYPm3Hd9k9HYVb18SxBzS1wuCLEKq29ZRekWhX9ncaNxFIephP5T+isaomJ0BhkLeG9p6RfT2/BS7dpPoxufnvQ8PT/AO8Vpam8wyp5M4t+NbaXEQ94Y03ay9+gu/4/UqIfGRa4IuA4dYO4+C28Iw4zSBvqjVx6ujtKz7SC05AFgGsA6Ny0jI+sMbbaPaVkwSfPAw6aDKe1un6eKr9JSeerH/ZD3PPYHaD2mykdkpLxvb0Ov3tHwWlhNc2GSfzlw6+mmpIc7Tt1CziMmcbTMTFdfW1dReRkY1sL243du8PepCophFRFhBPN1t9px39gJ8FoYNTmed07hzQbjozeqOuw/RWV7AQQQCDoQdxC5acyHax7bb/XOwFecOwpkI5ou7i4+kfgOpaZ2WizZgXgXvluLdl7XsplL33o8fj9exERZNxERAREQEREBERAREQEREBERAREQEREBERAREQRe0NAJIi71mXcOz1h3DwVNAVp2pr8rBGDznanXc0H9T7iq1PTOZbMCMwDh2Fenx9PH5s9uF0wfDhDGB6x1cevo7Aq9tQwie/S1pHiP0VnoJ88TH/aaCe22visOK4U2dtjo4ei7o6j0hZVtltlvam0yEVsgfrf8H+5TFVhUUhu9gJ6dQfbbetbAsKMLXZiC5xG69rDd7ypRctP22HaV+sRL4ihDWhrQA0bgNy+0RQ0EREBERAREQEREBERAREQEREBERAREQEREBamL1boqeWSNoc+OOR7WkkBxawkNJG65FrrbWviDbwyDpY8f5Sgo3Jdyly4s6fNTxxMgEeokc4kyF1hq0aWYfBbPKhygS4VHBIyBkrZXPY7M9zS0hoLbWBvcZu5UvyaW8yuP3qYdzZvipHykG/zfTn/ANkDvhl+CCew7aXGaininioaHJKxkrM1U/Nle0ObcZNDYjipHZ3aStJqBiVIym802N8ZZJnZKHF4cA69rgtbpv5w03KT2LH820X92pf4DFp4i41NQIW/VsuSR4n9B2qqxqL2yFa2h2qho2Gtq8zg5xbFELZpXjUNF9Axotd27dvJsYuvxfGquJlT8joaeJ31bJpJjKQ4XBIadNBxDT1KP8ojApBHR1EbSaeDPE4AXDC8sLCep2W1+kDpCuWGbeU2KUGeJ4EzchlhJ+cY64B04s10cNOw3AqLbaETX1pL3kyx6tlM9PWwRReZEbo3R5i14kdJms4uINso3ai+qcqPKJJhLYHsgZK2YyNOZ7mlpaGkbgb3BPcpvZB3NkHW094PwVA8pJv0KlP9e4d8TvgpvGSuk7WHTdnMSdUUcFRI1rHTRRyloJIb5xocBc79CF7tFiTqeknnY1r3QxSShpJAd5tpcRcbrgFY9lG2oKQdFPTj/RYm1Tb0FUOmnqB/ovUrVjku5RpMWE7nwMibCY2jK9zi4vDid4FrBo718cqPKVLhJgy08crJhJqXuaWmPJcaA3BDx3FV3ybG/RKo/wBcwd0Q+K1vKWb81RH79QO9sfwQdRGNSfycKrzJdMYBMIWZnFz3RhzY2m1zdxDb261Txtpjtr/yG22/9qjv3Xur9hLbU8Q6I4x/kC2nDRBx/ZvllxGvL20eFxSmMNL/AKSG2DiQPTAvuO5XDZ/G8Xmma2pw6Cmh3ueapr3W6GsZe57bD3Lnnk1s+dr+oU4/zTfBd0QfL3gAkkADUk7gOK5Hspy7Pqq6CmlpWRRzuLGyCR5uTmDCAWi4L2hvtPQrfyo4q+LD3Qw/tNY5lFCPvTHK49VmZjfgbLnfLLsaKKkw+ppdDR+bpi4DXQ54pD0fOB5PXIg7mobazauDDqZ1TUE5QQ1rW2zveb5WNB4mxPUATwW1gOLNqqWGoZ6M0bJAOjM0EjtBuPYubeURgs0tDDNGC6OCRzpQODXtADyOgEW6s/ag3sI2sxyuYJ6WioIKd4zR/KZJi97eDhksbHpLRfhcaqW2Vx/FHVr6bEaWniYIXSxywl5Y8tkjaQHFxto+9jY7li5LeUCmrqSKJrmsqoo2RvhJAdzGhudg9ZhtfTdex67ygIiICIiAiIgIiICIiAsFb9U/8D/ylZ1q4q+0Ep6I5D3MKDj/AJNP1Vb+On/LKpHyj/8Ax1P/AHlv8CVaXk1xfR6x3AyQt/dY4/7lseUjKPkNMziZy792JwP5h3oMVHyfU7aGlk+U4kZJoYJMgqnCNuaNpNmhtwLmwF/cuibHbKRUMOWNlnvs6Rxc5zyeAc9xJNr9mpsqtsNicMkFLJLNC1sVPTCzpWCxbCxoFidNQSetWZu31E6qipIZ45p5S4BsTg8NDGOe5z3t5rQA3de5JGnEXbiMZ12ZmU7U0zJGOZI1r2OBa5rgC1wO8EHQhcR5QeRQU/0vC5HscHXEGY3BsT81Je43eib9vBdGquUemgxF9BVPZC7JHJFI82jdnGrXOOjHAjS+hv078O3O0tNHGx754gwBzyRI033Ws0HnE62suVjZdvORqq8hm3jqp01LUftDGtka61s7GnK7MODgXt7b9Rv55SJ+g039uf4L1HchWzsklZU4o5hZA/zrIQfWMkoc4jpa0Ny33Eu03FWXl8wJ9RhYkjaXGnlbM4DU+byOa826szSeoE8FyVRGQu2y7r0NKemCn/hNXm1bw2gqydwp6gn2QvVK5K+Uqjlw+CGaohhqII2wubK9rMwjGVjmlxAddoG7UG/acnKNtpFPSy0FBJHUVdQxzCInNcyKK3z0kr23a0Blxvvdw0XHUN5Np+hVX9u3+E1avlK/U0X45/yRrJ5Nc30asbxEsTv3o3AflK1/KXk5lC3iXVLu5sI/VB2TDPqIvwM/KFsFaWBTB9LA4bnRQuHtjaf1W3K8NaSdwBJ9mqDiPk2/WYh/835p13FcI8myb56ubxcyB1ux8l/zDvXTeUjbRuG0L5rjz77xwNPGQjQ2+y0c49luIQVrEm1OJYy59FJAyPCx5oOljc+N1RM0+ds1pGrWgN13Eda3do9ksWrKWWmmq8OdHI2xAppQbghzbO84bHM0a2UlyUYL8nwqAuuZZx8rlcfSc+ezrnrDMg/wq4IOU+T9jxfRy0UlxLSSGzTvDJCTb2SCS/aF1R7A4EOAIIIIIuCDvBHELhWMVH8i7U+fPNpawZpOgNmdaUk/dmbn7O1dLxvlFp6PEI6Sqc2JksLZWSk8wO849pa8+qLNBDt2+9tEFL225B2OcanC3+YnBziHMRGXDX5t++I9A9H8IXvI/wAptRNO7DcQzGoYHiN7haQmK+eOQcXAAm+/mm9zqum1W0lLHEZn1NO2IC+cysy26jfXsG9cg5N8KdX4/UYuxjmUbHzGNxFvOOewxgAdOUlx6CQOKDuKIiAiIgIiICIiAiIgKC25rhDhtXJxEErW9b3sLIwOsvc0e1Tq8Lb70FD5F9lZKHDAJ2lk073TuYRZzAWtaxrhwOVgNuGax3Kx7UYBTVERdUwQzGNshZ5xgdlJAva+6+UdwU0o/Hv2aTsH5gux25bqVY2f5OsOdDmfQ0riS6xMTdw094KnsK2NoaZ/nKekpopACA9sbQ8AixAda4usuzTwadoHAuB7cxPuIUou27lyn/MIvGtnKSqb9Kp4JQBvfG0uA6nWuPYVzN+w+HCUvjo4gLnKDncLcOa9xHgugbRYyADEw84+kRwHRfpUXgGH+dlBI5jLOPb6o7/ctKVyPaWHktNp9arRhFJ5qCNlgLNFwBYAnUi3Vey3ERYzy9ERnCqV/JVhUzy99DBmOpyZ2AnpyxuA8FL4VsvSU0boqenhjjeLPDWDni1ued7tDxJUoiOo3CNmqWlLjTU8MJfYO82xrc1r2vbfa57184tsxSVTmuqaaCZzRZpkY1xAJuQL7lKIgxUtKyJjY42tZGwBrWtFmtaBYADgAF9TwNe1zHgOY4FrgdxBFiD1EFfaIInCtk6OleZKalp4XkFhdHG1ri0kEgkDdcA+xfeLbMUlUWuqaaCYtBDTIxrsoJubX3KTRBjpqdsbGxxtDWMa1jWgWa1rRZoA4AAALIiII3F9m6Wqymqp4Jiy+XzkbXZc1r2uNL2Hclds1SzRNimpoJI2ANY18bXBoAsA245tgOCkkQVCLkkwlr84oYb77EyOb+45xb4K109O2NoYxrWsaLNa0ANAG4ADQBZEQEREBERAREQEREBERAREQFr4hT54nsG9zSB2208VsIhPKjUOJSU7iAOpzXXtfs4FZavaGaQWuGj7ose/f3K1VeGRy+mwE9O53eNVpN2XhBvZ56i428NVv71nmYeb47xxE8KvR0bpXZWC54ngB0kq7YfQNhYGN7SeJPErJT0rIxlY0NHV+vSsqi9/Zp4/H6iIizaiIiAiIgIiICIiAiIgIiICIiAiIgIiICIiAiIgIiICIiAiIgIiICIiAiIgIiICIiAiIgIiICIiAiIgIiICIi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0966" name="AutoShape 6" descr="data:image/jpeg;base64,/9j/4AAQSkZJRgABAQAAAQABAAD/2wCEAAkGBhMSEBQSERIQFREUFxISFRYWExIbEhcYFRIVGBQXGBUZGyYfGBojGRQXIDEgIycpLSwtFiAzNTAqNSYsLCkBCQoKDgwOGg8PGjQkHyQsLDQqMiwsKSksKSwqKikqKSkpLCksKSksLCksLCwpLCwpLCwpLCwsLCksLCwsKSwsLP/AABEIAMQBAQMBIgACEQEDEQH/xAAbAAEAAgMBAQAAAAAAAAAAAAAABQYDBAcBAv/EAEgQAAEDAgMDBwcJAwwDAAAAAAEAAgMEEQUSIQYxQQciUWFxkaEIEzJCgbHRFCMkM1JicrLBNJKzFSVDY3N0gqKjwuHwNWSE/8QAGAEBAQEBAQAAAAAAAAAAAAAAAAIDAQT/xAAhEQEAAwACAgMBAQEAAAAAAAAAAQIRITEDEhMiQWFRMv/aAAwDAQACEQMRAD8A7iiIgIiICIiAiIgIiICIiAiIgIiICIiAiIgIiICIiAiIgIiICIiAiIgIiICIiAiIgIiICIiAi1MTxAQxl51O4DpKhKLap2e0oblPFoN2+y5uFUVmY2EWvWs5KzIvGuuLjcdV6pWIiICIiAiIgIiICIiAiIgIiICIiAiIgIiICIiAiIgIiICIiAiIgq21Ul5WM6G/mP8AwvcbwBsceePNYWzAm+m6/esW1QtOCL3yNPVo525T1e8PpXu0s6Mu13atuFvsxFcebItNtaey1aXRmMnVlrfhO7uIPgptVTZN3zzhwyHwc23vKtaz8kZZr4p2oi1ZsTiabOkbfovc9w1WWOfNuDrdJFh3HXwU4vYZURFx0REQEREBERAReF1tTuWjVY5CwXLw6/BpDj4bl2ImXJmI7b6KvzbXN9SNx/EQPAXWJuIVknoMyg63ygeL1XpP6j5a/nKyrHLUsb6Tmt7XAe9QTcEqH/WzkDfYFx+AWxBstENXZ3nrNh4fFMiP09rT1DZlx+Bv9ID+EE+4L5jxrN6EM7ug5QGn2kragw+NnoMYOuwv371sLnDuW/ZabJpj/RsaPvPue5ot4rYax3Fw9g+N1kRc1WCIi46Lwutqdy9Wli8Mj4nNjtc6G+8jiAV2HJnIbIqWHc5u+3pDf0LIqKcFmvbzTu4e9ZoaWqi1Y2UdguO7ULT44/JYx5Z/YXRFA4ftEbhlQ0sP2iCAe0Hd/wB3KeWcxMdta2i3QiL5llDQXOIAG8k6LikDtbBzWP4glp7CL+8eKw02Jj5C9pPObeMdJzej4X/dXmOY817TEwXBtdx3aa80dvFQC9Fa7XJeS98tMw28OxB0RJYAXOAaLgnjwA3ncpunwqeXWole1p9QEAntA0HivdlaEZDKQMxJDT0AaG3tv3KfU3vzwvx02OWtSYdHEOYwDr9bv3rZRFi3iMEREdEReE21O5B6iiK7aWNmjeeeo80e34KDnxSeoOVt7G3NYPed6uKTLK3liFjrMcij0LrnobqfbwChavap7tI2hvWdXfAeK+qLZRx1ldlH2W6u79w8VO0eFxxegwX6Tq7vKr6V/qfvb+K2zDKmf081ul5IH7u/wUlS7KMH1jnOPQNG/HxU6i5PklUeKsd8tenoI4/QY0dYGvfvWwiLNrmCIiAiIgIiICIiAiIgIi8KA5gIsQCOteRxhos0ADoG7uUJij6qIZ2va5g1NmNBHaOjrC9wzaYPIbKA1x3EeiT1/ZV+k5sM/eNyWaXaaFri3nkgkejpccN6ruKYu6Z2ujBub+p6SrdU4XFJq9jSence8arHFgkDd0bfbc++6qtqx+JtS9uNVbDMGfMbjms4uO72dJWtXMa2RzWXytJaLm5NtCfaQVdcSqxFE52gIFm9ttAqIT3rSlptyw8lYrws1ZivyeJkUeUyBov93QE3HSSVCNxeYOzecfffvNv3d1lK4LhZmcZ5tQTcA+sRxI6Or/piMTjtNIBuzu8Tf9UrEbjt5tm/i2/ysBTiZw3gGw6TpYe1Qo2tkuCWMtxAvc+3gsuNR5KSFh33bcf4ST4lQgpHeb85bmB2Unrtfu1U1rXtV72ichfYZQ5ocNxAI9oX2q7gWMMZARI70CbD1iCLgAcdbrRr8dkmIYwFoPqtJLndpHuUfHO41+WIjU3iO0EcWg57ugEWGvE8D1KBlrJ6l2UZiPst0aPxHj7VvYbstudMbfcB95/Qd6sMMDWDK0AAcANF3a16T62v3xCCodlANZXXP2W7vad59llOwU7WCzGho6AFkRRNpntrWkV6ERFKhERAREQEREBERAREQEREBERAREQeEKo4/g3mjnYPm3Hd9k9HYVb18SxBzS1wuCLEKq29ZRekWhX9ncaNxFIephP5T+isaomJ0BhkLeG9p6RfT2/BS7dpPoxufnvQ8PT/AO8Vpam8wyp5M4t+NbaXEQ94Y03ay9+gu/4/UqIfGRa4IuA4dYO4+C28Iw4zSBvqjVx6ujtKz7SC05AFgGsA6Ny0jI+sMbbaPaVkwSfPAw6aDKe1un6eKr9JSeerH/ZD3PPYHaD2mykdkpLxvb0Ov3tHwWlhNc2GSfzlw6+mmpIc7Tt1CziMmcbTMTFdfW1dReRkY1sL243du8PepCophFRFhBPN1t9px39gJ8FoYNTmed07hzQbjozeqOuw/RWV7AQQQCDoQdxC5acyHax7bb/XOwFecOwpkI5ou7i4+kfgOpaZ2WizZgXgXvluLdl7XsplL33o8fj9exERZNxERAREQEREBERAREQEREBERAREQEREBERAREQRe0NAJIi71mXcOz1h3DwVNAVp2pr8rBGDznanXc0H9T7iq1PTOZbMCMwDh2Fenx9PH5s9uF0wfDhDGB6x1cevo7Aq9tQwie/S1pHiP0VnoJ88TH/aaCe22visOK4U2dtjo4ei7o6j0hZVtltlvam0yEVsgfrf8H+5TFVhUUhu9gJ6dQfbbetbAsKMLXZiC5xG69rDd7ypRctP22HaV+sRL4ihDWhrQA0bgNy+0RQ0EREBERAREQEREBERAREQEREBERAREQEREBamL1boqeWSNoc+OOR7WkkBxawkNJG65FrrbWviDbwyDpY8f5Sgo3Jdyly4s6fNTxxMgEeokc4kyF1hq0aWYfBbPKhygS4VHBIyBkrZXPY7M9zS0hoLbWBvcZu5UvyaW8yuP3qYdzZvipHykG/zfTn/ANkDvhl+CCew7aXGaininioaHJKxkrM1U/Nle0ObcZNDYjipHZ3aStJqBiVIym802N8ZZJnZKHF4cA69rgtbpv5w03KT2LH820X92pf4DFp4i41NQIW/VsuSR4n9B2qqxqL2yFa2h2qho2Gtq8zg5xbFELZpXjUNF9Axotd27dvJsYuvxfGquJlT8joaeJ31bJpJjKQ4XBIadNBxDT1KP8ojApBHR1EbSaeDPE4AXDC8sLCep2W1+kDpCuWGbeU2KUGeJ4EzchlhJ+cY64B04s10cNOw3AqLbaETX1pL3kyx6tlM9PWwRReZEbo3R5i14kdJms4uINso3ai+qcqPKJJhLYHsgZK2YyNOZ7mlpaGkbgb3BPcpvZB3NkHW094PwVA8pJv0KlP9e4d8TvgpvGSuk7WHTdnMSdUUcFRI1rHTRRyloJIb5xocBc79CF7tFiTqeknnY1r3QxSShpJAd5tpcRcbrgFY9lG2oKQdFPTj/RYm1Tb0FUOmnqB/ovUrVjku5RpMWE7nwMibCY2jK9zi4vDid4FrBo718cqPKVLhJgy08crJhJqXuaWmPJcaA3BDx3FV3ybG/RKo/wBcwd0Q+K1vKWb81RH79QO9sfwQdRGNSfycKrzJdMYBMIWZnFz3RhzY2m1zdxDb261Txtpjtr/yG22/9qjv3Xur9hLbU8Q6I4x/kC2nDRBx/ZvllxGvL20eFxSmMNL/AKSG2DiQPTAvuO5XDZ/G8Xmma2pw6Cmh3ueapr3W6GsZe57bD3Lnnk1s+dr+oU4/zTfBd0QfL3gAkkADUk7gOK5Hspy7Pqq6CmlpWRRzuLGyCR5uTmDCAWi4L2hvtPQrfyo4q+LD3Qw/tNY5lFCPvTHK49VmZjfgbLnfLLsaKKkw+ppdDR+bpi4DXQ54pD0fOB5PXIg7mobazauDDqZ1TUE5QQ1rW2zveb5WNB4mxPUATwW1gOLNqqWGoZ6M0bJAOjM0EjtBuPYubeURgs0tDDNGC6OCRzpQODXtADyOgEW6s/ag3sI2sxyuYJ6WioIKd4zR/KZJi97eDhksbHpLRfhcaqW2Vx/FHVr6bEaWniYIXSxywl5Y8tkjaQHFxto+9jY7li5LeUCmrqSKJrmsqoo2RvhJAdzGhudg9ZhtfTdex67ygIiICIiAiIgIiICIiAsFb9U/8D/ylZ1q4q+0Ep6I5D3MKDj/AJNP1Vb+On/LKpHyj/8Ax1P/AHlv8CVaXk1xfR6x3AyQt/dY4/7lseUjKPkNMziZy792JwP5h3oMVHyfU7aGlk+U4kZJoYJMgqnCNuaNpNmhtwLmwF/cuibHbKRUMOWNlnvs6Rxc5zyeAc9xJNr9mpsqtsNicMkFLJLNC1sVPTCzpWCxbCxoFidNQSetWZu31E6qipIZ45p5S4BsTg8NDGOe5z3t5rQA3de5JGnEXbiMZ12ZmU7U0zJGOZI1r2OBa5rgC1wO8EHQhcR5QeRQU/0vC5HscHXEGY3BsT81Je43eib9vBdGquUemgxF9BVPZC7JHJFI82jdnGrXOOjHAjS+hv078O3O0tNHGx754gwBzyRI033Ws0HnE62suVjZdvORqq8hm3jqp01LUftDGtka61s7GnK7MODgXt7b9Rv55SJ+g039uf4L1HchWzsklZU4o5hZA/zrIQfWMkoc4jpa0Ny33Eu03FWXl8wJ9RhYkjaXGnlbM4DU+byOa826szSeoE8FyVRGQu2y7r0NKemCn/hNXm1bw2gqydwp6gn2QvVK5K+Uqjlw+CGaohhqII2wubK9rMwjGVjmlxAddoG7UG/acnKNtpFPSy0FBJHUVdQxzCInNcyKK3z0kr23a0Blxvvdw0XHUN5Np+hVX9u3+E1avlK/U0X45/yRrJ5Nc30asbxEsTv3o3AflK1/KXk5lC3iXVLu5sI/VB2TDPqIvwM/KFsFaWBTB9LA4bnRQuHtjaf1W3K8NaSdwBJ9mqDiPk2/WYh/835p13FcI8myb56ubxcyB1ux8l/zDvXTeUjbRuG0L5rjz77xwNPGQjQ2+y0c49luIQVrEm1OJYy59FJAyPCx5oOljc+N1RM0+ds1pGrWgN13Eda3do9ksWrKWWmmq8OdHI2xAppQbghzbO84bHM0a2UlyUYL8nwqAuuZZx8rlcfSc+ezrnrDMg/wq4IOU+T9jxfRy0UlxLSSGzTvDJCTb2SCS/aF1R7A4EOAIIIIIuCDvBHELhWMVH8i7U+fPNpawZpOgNmdaUk/dmbn7O1dLxvlFp6PEI6Sqc2JksLZWSk8wO849pa8+qLNBDt2+9tEFL225B2OcanC3+YnBziHMRGXDX5t++I9A9H8IXvI/wAptRNO7DcQzGoYHiN7haQmK+eOQcXAAm+/mm9zqum1W0lLHEZn1NO2IC+cysy26jfXsG9cg5N8KdX4/UYuxjmUbHzGNxFvOOewxgAdOUlx6CQOKDuKIiAiIgIiICIiAiIgKC25rhDhtXJxEErW9b3sLIwOsvc0e1Tq8Lb70FD5F9lZKHDAJ2lk073TuYRZzAWtaxrhwOVgNuGax3Kx7UYBTVERdUwQzGNshZ5xgdlJAva+6+UdwU0o/Hv2aTsH5gux25bqVY2f5OsOdDmfQ0riS6xMTdw094KnsK2NoaZ/nKekpopACA9sbQ8AixAda4usuzTwadoHAuB7cxPuIUou27lyn/MIvGtnKSqb9Kp4JQBvfG0uA6nWuPYVzN+w+HCUvjo4gLnKDncLcOa9xHgugbRYyADEw84+kRwHRfpUXgGH+dlBI5jLOPb6o7/ctKVyPaWHktNp9arRhFJ5qCNlgLNFwBYAnUi3Vey3ERYzy9ERnCqV/JVhUzy99DBmOpyZ2AnpyxuA8FL4VsvSU0boqenhjjeLPDWDni1ued7tDxJUoiOo3CNmqWlLjTU8MJfYO82xrc1r2vbfa57184tsxSVTmuqaaCZzRZpkY1xAJuQL7lKIgxUtKyJjY42tZGwBrWtFmtaBYADgAF9TwNe1zHgOY4FrgdxBFiD1EFfaIInCtk6OleZKalp4XkFhdHG1ri0kEgkDdcA+xfeLbMUlUWuqaaCYtBDTIxrsoJubX3KTRBjpqdsbGxxtDWMa1jWgWa1rRZoA4AAALIiII3F9m6Wqymqp4Jiy+XzkbXZc1r2uNL2Hclds1SzRNimpoJI2ANY18bXBoAsA245tgOCkkQVCLkkwlr84oYb77EyOb+45xb4K109O2NoYxrWsaLNa0ANAG4ADQBZEQEREBERAREQEREBERAREQFr4hT54nsG9zSB2208VsIhPKjUOJSU7iAOpzXXtfs4FZavaGaQWuGj7ose/f3K1VeGRy+mwE9O53eNVpN2XhBvZ56i428NVv71nmYeb47xxE8KvR0bpXZWC54ngB0kq7YfQNhYGN7SeJPErJT0rIxlY0NHV+vSsqi9/Zp4/H6iIizaiIiAiIgIiICIiAiIgIiICIiAiIgIiICIiAiIgIiICIiAiIgIiICIiAiIgIiICIiAiIgIiICIiAiIgIiICIi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0968" name="Picture 8" descr="http://t1.gstatic.com/images?q=tbn:ANd9GcTPJgDHdBI-nSj5THIG_hpqoigVNvaEoMNpUMXIXqUnDDf3Z3yC1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2943679" cy="3168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Nosotros no somos monjes</a:t>
            </a:r>
            <a:endParaRPr lang="es-EC" sz="3200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043493" y="2323652"/>
            <a:ext cx="4320595" cy="3769644"/>
          </a:xfrm>
        </p:spPr>
        <p:txBody>
          <a:bodyPr>
            <a:noAutofit/>
          </a:bodyPr>
          <a:lstStyle/>
          <a:p>
            <a:r>
              <a:rPr lang="es-EC" sz="2000" dirty="0" smtClean="0"/>
              <a:t>¿De dónde sacamos la autocomprensión de lo que somos y hacemos?</a:t>
            </a:r>
          </a:p>
          <a:p>
            <a:r>
              <a:rPr lang="es-EC" sz="2000" b="1" dirty="0" smtClean="0"/>
              <a:t>EL MUNDO ES NUESTRA CASA…</a:t>
            </a:r>
          </a:p>
          <a:p>
            <a:r>
              <a:rPr lang="es-EC" sz="2000" dirty="0" smtClean="0"/>
              <a:t>Nuestras fuentes nos hablan de unir lo natural con lo sobrenatural. Lo que Karl </a:t>
            </a:r>
            <a:r>
              <a:rPr lang="es-EC" sz="2000" dirty="0" err="1" smtClean="0"/>
              <a:t>Rahner</a:t>
            </a:r>
            <a:r>
              <a:rPr lang="es-EC" sz="2000" dirty="0" smtClean="0"/>
              <a:t> llamó : “El existencial sobrenatural”. No separar sino unir la naturaleza y la gracia. No dar ni poner, sino sacar y desarrollar.</a:t>
            </a:r>
            <a:endParaRPr lang="es-EC" sz="2000" dirty="0"/>
          </a:p>
        </p:txBody>
      </p:sp>
      <p:sp>
        <p:nvSpPr>
          <p:cNvPr id="39938" name="AutoShape 2" descr="data:image/jpeg;base64,/9j/4AAQSkZJRgABAQAAAQABAAD/2wCEAAkGBhQQEBQUDxQVFBUUFBUVFBQUGBQVGBQWFxQVFhcXGBgXHiYfGBkjGRYXHy8gIycpLywsFx4xNTAqNSYrLCkBCQoKDgwOGg8PGiwgHSQsLCoqKi4pKSwpLCwpLCkpKSwsKSwpKSwpLCwsKSkpLCkpLCksKSwpLCwpKSkpLCwsLP/AABEIAMEBBQMBIgACEQEDEQH/xAAcAAACAgMBAQAAAAAAAAAAAAACAwQFAAEGBwj/xABDEAACAQIEAwYDBQYCCQUAAAABAhEAAwQSITEFQVEGEyIyYXGBkaEHI0Kx0RRScsHh8DPxFSQlU2KCkrKzFhdzdIP/xAAaAQACAwEBAAAAAAAAAAAAAAACAwEEBQAG/8QAKxEAAwACAgICAQQBBAMAAAAAAAECAxESIQQxE0FRIjJhcYFCsfDxBRQj/9oADAMBAAIRAxEAPwDy4CnWog+KCBAEDxDWR77fqIoB+dbAr0ejJ5GlGonX0o1A1mfStRRAUQDoECiAogtEFqdC3RoJ/KiyxpWwK2BRaBdE9rNo2VZJ7xZ7wMQFbUZQsamRM1CLkgCTpMDkATJ+tZW4rlOiHRoLNZFEBRAUQDYEUTsTE8tq3FYFriNgRW25aRp7TqdfXp8KLLWRXE7AisimZa2FrgdiwtZlpwSt5KgjkJC1opUy3hWbZSfYE0w8NeCSpAGpmBHLY61xHMrWSllKlstC1uoaGKiGyUsrUpkpbLQ6GzRGK0BWnstAVodDlQgihK04rQEULQ1MSwpbCpBFLYUIxMjkVlGRW64PZZBaILRwOXQfPnWwtO0Z7YIWiC0QFEFokLbBAogK2FogtSDsGKICiy0WWpA2ABTLVksYUTz06da1FEjlTKkg7adK7RGwYI02mP5EVqj5aes1mWpOYMVkU21aLGFBY9ACfyqyw/ZjFP5MPePr3bgfMgChdyvbO036RUxWZa6ax2Bxbb2wn8boPoCT9Km/+2uIClna2AN4zN+Qpb8jEv8AUifjt/Rx4SjCV0VzssEEvcJ9gB+ZNQLuGRdpPuf0qF5EV+3sh46++ivW1XV9jcCrC7nWYKQY1Ehtjy1iucvXCqzlA2jq0/mK7P7PsT363pCgp3SnIuWdHjN+82h1peam566GYMf69vtELtLw+7k/1d3EfuwG+I5/A1yOE4HiLkFjo34nYKDrGmYz9K9e4hhSLbwAIRiTz2NeL8Pvm5kBMgkCNzuJgfE0EU6+yy54S2l0dde7FM4IxF22CIAZVJYiNA0Rt7mouO7OW7Np4LFkEyTofhr9KveL3BZdyzZgDlEbgx5dNdAsmeo9hX4hxcsOSwJKwBEcxy5Ckzlc3xt7M/JV2lw6/JyD26Q6VYXbNRnStImbIbLSmWpbpSWWgZYmhGTQnTSPfXp1pTCnsKWRUaHpiSKEW5IA3JgcvzpjCgIpbHJiSK1RkVlQN2WoFFlogtEFqyZbYISiC0UUQWp0A6AC0UUeWtxU6B2ABW6KK3lqdA7AithaMLXVdiuyJxLC7eRjYVoMaC42nh65Rzj26wnNmnDDuvQzFjrLSmS3+z/7O1vp+0Y1SbbD7q0Sy5x/vGIIOXoOe+0T6AvZDB2l8GGsj1yKT82Bqzwywglcumi9By+lVGI7T2+/aw6ssTlcwQxA1hR0/ka8ws/keTkb+vx+Dd+LHhlT9jlC2pCgKOQUAcj0oLWJLaA/503H2R3eYHNAJkaRGuwqg/0lOxKkklTyBgaEU3/16vvYPPiTXxotkl1n4xzrd7tXZUDMDJ3gSB6H/KuebEG6LiMwzg6e/wCkxUbh+EVsLduXMwa3LQJJMeUf9QMjfbYVYxYl2r9oVdce19lxxfE2MZadbAUXNRLAiI15Db4e9eV8ZtvYc27y5SOe/qCD6025xZyzBXKhmkgkwTrBMc9d6HiGKOJa295l/Dak8o2L/Dn0rRw4vj9eilm03u12Vl10b8RkmI6/CK7r7I8ZbtXbtl9Hu5TbJ/EUDSp9fFp7Hnvy+KsIECpbtkqxBuqTrOwkmD7xS8PwnEuQ1q3ckMsMuhB3BGoI9xt6UzKlU6b0KxXp9ej3DH4HOrDqrfVTXznw20LbB2MLbHXV2jyr6zz5b19B9l+K3r+GjFW3t3lWHLLkFzcZl6eo5H0Ir51xlzLAEEgaAbKMsH4+tU8Le2maOuXS+yzHG2uvLkamY5cuZ39zVxgcRFtnOo0n1AOo19YrhBjCp212q1wuNbJkdoG4mdPp7UvyG25aAvxYntLo6q9YDAMux2qsvWqk8MxJtkW7kZW1DDVdeYPTkakY3DQa1Md8kZOSOL2ildKjutTri0pTB1JESRpPi5adNBRsOKIDrSmFSbgpVz2j0oWWZYgilMKc1KagY+RZrK2RWUI0ulWiC0YWjC1Z0Y7oWFogtGFogtEC6F5a3lpmWsy1wPICK3lo8tT+CcGfFXltW9z5m1hF5sY/LmaiqUrbJW29Il9k+y7Y29HltKR3j7afuKf3z9N690wmCt2rKpbAS2gGUbBVA5z9Sai9n+BphcOLSxlkwYEkn8R6sd/pyrx/7X/tMzZ+H4JoVSyYi4p83W0h/dnzHmdNgZ855WV57/j6R6LxcCxT/P2TOO/blHE7a4eDg7TFLxAk350Z15hVOqjnBncRYcSxjFzdBBYksGjrtEekfSvHez/CRduKH2ckL1zQYMc9a9H7OcQz2zYumbiZsskGQpGYDrEg+x9Ku+PjWP8AsV5T20kd9wvihuILy+QmLiGPDOh16frSOJ2O7FzID4W0bcZCND76wap+y3F0w2IKXdEunKSdpII8XTWBPrrXR8RZEZ1YBgttxqJMAgoPWM0fKuqeOTSIn9px2JwzBlZHXvDJKkhSI5zMGfgarLfEr2ELABxPmMTppmMaqw1iZ+VL4uWW42WfCSBoBsdulV3De0dyznDFXttOa1c8QJI3C6an3p7mktpJ/wDPyBcqumyNx57JuzhpyFVPiABDR4xA0HimAKTw/Gd08iCdwdiD6Nyplh7dxmNxBbEeW3mOU9CHDQD1nSqvEXwAUQypOaWEEEDYHSZ9qerS/TpgvDyWk/R6Vwzitk207sKGE9+yZRBnQhXIJIAmApnaDvUHjPbcgqLFx75VZ7xx3SqendLodPWNBAEGeT4V2nuWlyLz/FAzaiPjoTT8ZxLvzN1oaAJAIkAR4tdTuZjUmq84Ur3XoTfKP0sueHduroxSXL8ZRIJVeTCD4ZidAJjaubx3ZNUUXLbhw5hVZgH9fAsT7jpSrllmOhLzseU9CTsYrYBnxTrtl3gRpHsfpTawy/29ArJU+mULXAl0hgSZM/3E1KWz3niB02HtGkTUzGYCRLwdIUk6kHaBvzn0ouFcMckqCI3AaBzAgfE/SqdePS7TH1nXHkn2aw+NIQ2zET4ecEH6T1rpMJd7y0J8w0M/T30qPheAd40AasdtBLe3Op1/hFzCwGBg7HX5Hl1/yqximpM3Jniv2rRU30g1CdatsYvMVW3Vq97FQ+yJcFR3FSnFR3FCy5DI7CltTXpbUtlmRRrK3WUA46ILRBaYEoglWzBdC8tEFpgSiCVIDoVkreSmhKNLJYgKCSTAA1JJ0AHU1HojkDhMC151S2MzMYUf3yjX4GvW+ynBEwihAVLMM1xyD4iJOn/CBt7+9B2P7KjBJnugNdcePnlUxCA/UnmfQCqb7Tu3KcPQW7AH7S6mBowRTP3jDbrlHM+grLz5vlfCfRt+J43Fcn7Kb7UvtPayHw2Gf715DsNDZQjyjpcYHU/hHqdPHMJhw5lpj00n4kGiFlrjy0szGSSdSSZJJO5Nd52X+z3EXk7yyoUEHu8zLLnYjXlvqelVrwzrvo0qyfGvyQuz3C3vXrP7PqQVLAx+HnmGwJjfTX4Vedqx+y8SuujZSlu2w5jMbYOvp4QpHOa6jsr2OThlxr+OuICikr4vCJMbbu3sNzXK/aRig93y5XufeuCJZF1Ftc081AYj25zQTLjfF7Kdv5K6+y0a+L9tL1kkB1+KnYqfUGRV2MT92hks3deMOZ8pZSCfULPyrhOxWPCObLFclwqRJjJckAR/ENPfLXr/AADsrCvcvkE3FAy5dgjHUnqdKtfPPBU/ZKmnXFejjMZw0Nh7dzOFuF3YAySwJ8Pyjf1NcZxfCAAlRoWOQjcDoxgTGkQOte6Yrs9bc2WWVFoyqxuCIgg7amfhXJcR7IYZUb7xrZL/AHYgMTlEEjnl1I6eEa7UUeZEz+piq8enScezyYuS2Y+XRWgkZvUid9PnSMVg9yhkSdOcdSK6zEdjbhLFGVc4jw5gsbkQQT0j1qmxvDXsKFuiFzeF1jUQSR/Q0/H5WHI+M0mxjnLj1WtFE9ojKTGokEEHmRrGx02rosAli/ZZrt02rqkROq3JEchIIbWehqEot5WF1NcsrcQ6CNg4Gh9/UUq5ZEyuo5MNJjn6Gjqd/wAHZKVpbNG6UkKTJJnoR6jmDv8AGtXHYkG4PMJnXxD3+EV0HC+zyXsNevCZtLJQcyOYPtOn57U7B8BL2GJEaGA0yGiV0nZoJ25VPKU9MpN6+iocKwQLJM+WdeUQYOhJ99+mp4fDqLZLHxQYAmVOaNduWu/Os/YWtFSZOZcyMpOoB1j2PL0osTfe5vBBOaAANduXP9aPhtFaq+iZwXGtbYMNSpmNt4/nHzr0bEYP9osr3g1gE++5E8hXl1lDbMkbGIj6V3eC7XrlTSdDnBJ8PLTqP0oLhr0V3Upvfo57j2EyOVVcoE5fUdZrnbwrruI8VW+NUGYkQ3MDoevw3qm4zwhrarc/C30PrTY9disdrlooLgpBSZ9BJ1A0+PvUm5Ud6lmlBFcUpqe4pLClstSxZrVbNapY868JRi3UtcNTlw1Wm0ed40yCLVGLNWC4WmDDVHI742Vvc16L2G7Jd0Bfvj7wj7tSJyA/iP8AxEfIe9V3YzhNq5fm6QSgzJbP4iNZ9cu8fGuz7S9pbPD8O16/7Ig0a45BhVn5k8gCazvLzt//ADk1fA8Rb+Sv8ETtX2ttYCxmMNdeRat9SN2PRB9dBzr514u1y7fe5ebOztmLHn/SIAHKIqfxfjN/H4l7t0ks2sDy20EwonZRr6kkncmrJrKvh0Q29p+8GhVpABnWVIHlIG0g0GKPj/yadZeFIqezfBWxd63YUhS7RJ1A5k/AA+9e/ret4KxbVmyqqrbQx4mYLlPgG+31FeadnezzYPG2rn+JbVsy3Eko6wdZHxkcorr+1jl7aYryqlu2bKg6F23AI1BB+grsuqpL6E1bbdEz/wBVI+cqERwMi3bgklxE+DceI842515v2p4czP3rXlvPcJB1GUwfKCNIj109NKgcVxrO0tAEQEXQRqZEnedSevtVViFA8YKgawPE3ik6dNY3kaexpnwKROOnb2wMHixavo6z4Gn1GpkA/H6V792S7WJjLBNozcU5cmxkicxk+X19DXz/AIPCh7ii62RSdW6c9q7fgnaVMBfQYU5rflcc2B0ZiSdYIBHWABWb5OFzXsuPLMP/AHPXOJYkWxmJkKPENZY7CBXE8UxrTN3RjynYToB/fWugs3c5DA5gwmf3gRv9a47tHba3eIY76qTzXl+nwrLyzdTxbHRnmN2kLu8RhgFGg3JjxHfQEH0EmofFLgvAzrm3G4+vrUJ8Uuuo/vpUmxdDIsEDzSZiRO56VXnx3L2mJvzVl2q7K7B8IW3dRl1UMJRog67EnTLPX61M7QcMQXs2GEG6EIVVITynMGy8yxA0B/MUTOomNent/OrDgOOS3eBuhSpkZiMxQgcugOx9DWti8rLNLm9lJ2q6IvZ66tu09u6ILBg6EAbjzAideUU21w68FZ5a0rMUhZjI3kXK5AVRG8jRvSpGJs2Hz3EukvLG1bgKERiSyNpq0n/OSa1h+ND9nFm4neIGneCFEFRroIP0MVdWfV7K9/hiOAcKS8lwF4tgOFUzmEMpIjY8tQTv0qBxrhNyyZQHuyMoaBrvvpvM79BXTWeJW7zgIgsglZUlMpMwCoAnMNOm21QsN2tt27jIxFpC5kOZQkkl2GbVPEJG41Oxq/jy0/1L0Valb0claUloOoO/9+9Hakbe1O4vxPCW7k2SbqdFBAmNRLROusiqe7x0sfu0Cj18VW/kkV8GSvrRe4cfOn3bgYEOfTqa523iHfzMfYaD6VMNwIp11jT3qeWytWBp++ytxSAMQDIB0PWobipNyo71zNSBFyI9ef8AKkPTnpL0pluRRrKw1qgLB6muGpq4ep64emrh6jmZnAgLh6YMNU9cPTBh6jkdwIFhCjBkJVgZBG4NI7QcP/b7ouYtmfKMqWwcltBzIUcydSZ105ACrfuK33FB03v7GS6lalnM3OC2rcBbagHfKNdNp61lvhqickbc/SuhbBZ3QDSTE9Opo+G8GDqzEwFOhjQ9ZO3w9aGsiRcxxuVX2R+zGKNpmBkoAXyk7FdcwG07gjmDXU4/s0Hwr2l6l7YnYE5oHTciqq5NmQUDIRoTuh6qdwOq7aV0HBcSXtDLHhGUH2iJHxFUsj2+aHL8M8Q4xgWDEbgE/SaqrpGSMsNIgjY7zoNjoORn4a+u9puxz5jdtguCxYqBOWfzG9cPjOzzKdUJnkRESSPzEfA1oTkm12xHHi/RS8G4UWuZCjF2MBY8IzL4DnJ01OxGulR8YHtmAYWMoiRMDc8zOn0qdet3NlZhA2BIgAzHtOv+VSv9GjFWwXY95bMk+bwkecjed59VkiqHnTS1f19jsWNZN79nQfZl2jzKcNcPiSWtE80/En/KdR6E9K6vtBw8Yi1oJdJK+vVfjGnrXk/BbGS8rLcFq4hzDvIWTy1212IPU8q9i4fiO8TN5TqGU7qw0Yf15iDzqmp5SJqlycnlzYMs7KJmNBE/D05a8pqKzsvhMqVJBB3B5+xr0HjfEEwVxWvW1e28hdg6HTPG+ZdZiOfwrjO0PELV1u8w5ZlWVJcBSBPhGm4CwK5QtfyZ94K2+JEt4lhsatsFcUW/H5ixPIeGNCTtE8uetcq2Nacui679Piarbl4t5iT1kk865z+R2Hw8ntvR2V7jFm2NboOuioCzAiOY0A168qp8f2u82S3EmQSY+g5fGqK44ga+kfzra4TNZe5m8jKuWNYafFPuAPjTH+laL0+Dj3yrsbiO0eIfTvConQJ4fqNfrUa4xPidp0ksTOp6k71Y8Dw9svJt942ujeXYak8uuukCo3HcYc7JlIGUqy6QDI2jSAQKZh2uxz4quEogDiKjTze23zNWfDkLsBlgExO/1qiweGBIkxqPYDma7rs9bFnvFZiQJXKAGBMqCR0OWTIjYda0kqbK3l8MUfyau2gphRFQ7lTMS2tQrhq8jEntiLlRnp9yo7moZcgS9IanOaS1KZbgUaytNW6WPPe1w9MWxU0WKMWarcivwIQsUQsVNFqi7qo5E8SD3NYbNTu6rRtV3IjiQhhZ3IUeUn3n9Kdbx50FtVCoTlWA5Go1M7H196s+G4acwAU7eYTA11A61aHhi8gBERECIM/oKq5Mi32i5ihuOiDcwxJ1UFdSYkEEDlpBM8x02ryLtF9pt7h3E8RbtWrb20cZQ2dG8SI51BjcnlXuHd5rYzbkbAagxymvmH7TU/2ti9CPvB5pB/w06k/nQYFypplrSSPXeHfbLagd/h7iAifu2W4NfRsp/OovE+3GDuvmw90L3rRcF22yFVIAaCylYJkn321rz6zhpRYG6jf2qvxeGZTEE9IEDXQfXSrWTx5lpyZmPPWRuaO343w7yeFRKKBkOYPEeIR1kGPUHYiqnBscPiBLZRJS4YLQp0bQbwCdBXqlzgJv8Ow3dgZxh7OUwJkomuboInTpXnvGeBPYYrcUzmYejERJHODI967FknNDx1/RYUVivf0BxPgCvmYFCpaUKlZh8pMCfERETP8ASR2K4r+y4k4a63guZSjcg5gDX10Gu0CoWED2vLtMFTqsgjRh/Zq5x3CReQMywQq3AQAYLIMw6ESCNeRHOs5+NfjVve5G5njyzyS1RS9ueLd7jGjVLU216GPOfi0/ACucRyPCswxEmDHzOkDrVhjsCQUChmDEwUPiMnTkddz8KsuzvY65fvWrV7MltwWVXJBddyfDsD8zGkb1KenuSp8rT4uf4KM8PUsQ7KSuhEkzMxEDbUak1MucEtLhzdDK3hRPD/vCZYAbkKq788x6V6TxnsiMLb/1fDNeVlysEbLljYqijzDkda8b41jrqu9kkotu4yhAMpEE+bTNO+/Wu5NhrDdPWyufDfvED30O/wClT+HcRSz3uhuZrZUbATmVgdRMSNh1qre3pPWnWbUKZ56fIf1FFjxOrSZdvqNNnrHEvs9tYPh+Ivd5ce6tlnB0RQxEHwjU6EjU/CvHru45jmP5V9GdtBPCsT/9c/yr51uL4orQw9rTERpNh2MPH9/I12/AuFxauXGYaW2MeKczSq8oOx+YrksMldhwrH5bTAgeJV208pYfzmr8yZHn5G+iqvPUVzTLj1HZqeVokW5pDGmMaS5oGW5QlqU9Mc0lqUyzCAasrRNZQFg+nRZou6qSLdZ3dZuzuJHFqs7qpOStFa7ZGiN3VC1upJWhZaJMHQ7hQgt8N/jVplJG8Hr/AEqotWMytG4Ej13kVbWm0GnIGquT9xbxftCs2gihRyFfNX2q2p4vjP41/wDDbr6TDkzy6Hevnb7TbU8Wxf8AGv8A4kpvir9b/onLWpLOzhoC/wAI/IU04TSpGFsBVh5OaJB15AfAaVmJsvaUlBnXcSdYPIaairfy/kzeH2excGEYWz/8Nv8A7BXL8TsF7hTHS6gzb7sHTNMbHefDsd66fg94fs1knT7q3IMaeAaUni+G7xQynUehM6jSBv7Vlp6rZqNbk8oviX3JC+HXeAef6GupwNgKlxl2FtQNohranYcw3OoOPw4N0KhJXRfEAN9OnIczrUHtZxvuMSbKmFUKbhifCyW8qwNdp6anfozz83GZ0t/9E+Pg+XpPRWcd4gqXUtoEhAQZUEgOBG50OhP/ADcqDhnGLluQjnVSFnxBG/Cyg7a/nPIVzFy8zXC7iC7EgnSddYHSrXDvVDm1rQjLi7ck3A8YxOZTbu3FuKWLeNjPM5gxKtz+HKuW4+7XMVfe5Bdrrs0DSSdYHSuy4fwjPZvXswBtBAE5sXOWflOlc6eEtduMxPmYnbU1p/8AjtXTT/BVlPCt72c8LGb0HOrXD4Mt3Ysobh1JCid+vT411OA7KoEJKgwJltY/lTcR2owuEJSGdlMFUEAEb+I6fIGtOccY98e3+Sat2+2d52uvj/RWJIhgMOfXkK+dzvXW8e+0PEX7bWVCWrVxSrKBmZ1J5s20xyA2rlUSaXhx8djeSS2TOHid66G3byqIMgqd/nVdw7DAp7Gr4WptD0LD4QK0ca62ee8rLu/8nNM1KZq2zUpjUNltSaY0m4aNqU5oGPlC2NJanPMbaTv8NppDUtlmULNZWE1qgHn1nlrIpmWtEVk7D0LihK00ihIqdgiiKBhTmFLIo0A0P4curH2FToqsw+JyTpM1KTGq3OD66GkXL3sfjqdaHuleAfaPanieJPV11/8AzSve3JiNZ5GvG+23A3uY7EsW8zrAiZ+6QRp1P5UzA2mwc65ItWSybOdCMqASx8o8u/TWKPCYM3E3ttJ1CHOuo2E+UaDrrSOJdkbhQracdy3mUIimZGwBAZz1Ygac6i8K4SuDd2a3fVS2RX3JBEBigMqsmNRG4JmCBV/n2Ja76PSEm1h7WfxDIgYHYeEDQnfbnUbE4q26gIDoD4RKkctOo+NHh7zNZt59+7UHXTVddT1/SljB6yBGuh2j5V0yvse/RW90C1vadpWDttmAj2rgu37f7VxCyolLD5WYLmItJ4VnfddNJj0r2JcIpCZll58w5gbya8d+1Dg3e8SdkhWYWgASBnZltqoE8457CD61Xz0ra2WMT+NdHJHE57kkMIVVAbSCPNA5DNMDkAByq0w+Ig+KR+o61X8FsKbo79iEWWYhc3hGh/Sf86I3hrmJPIzvppr66UtRyakTe97Z1fB7rXWNpGIN4Eac8v3gBnl4fhUXh3Ej94AELIIAaRJzQT8ACY/SqvgmOjGWCQDmCoQZAM2+7Mx1+tR8GuZ7yprJhTtADwD6aaVteL4qwb+2zO8i+Uv6SL7GdrVNh7LMCXjLlBAkMP72rhMVmZyGPPenY+394YPlMfI0NvDTrV3W+kRjmcS5b30AyydJMAATUvDYXWiS2BRG4aKY0JyZXXSLTDYxLWh8XoPY0vE8edhCwo1Omp1A5mqwtWmBiY0Gkx/etM2VpwTvbW2CWoCaO4CNOsHTXlPz1pZ2oSykPxeKUjKi5RoZJkzGvpEzUBjROaUxoB67NE0q4f76+tExpbGlsfKAY1qhJrdQNPr2hIozQGsdDDRoDRMaFjRIWATS2NGxpTGjQLAc0i4aY7VHuNTEhLCt4108radDqKrsUA1w3CBmYz7aAafKn3GqJdemTC3sVVvWtibjxtVdxB2fUXbqEQJtuy6DkRsR7jlUq69QcQ1PWNV7RVrI59M7vAW5toW5oCSf4efXWn20U9es7a+1clhO2/doqXLchQFzIdYHo2/zFXvDu1mGvGFuhW/duDIT6a6H4GqF4bn2ujTx+VivS5dlxbJLaDYc/SvLe31uMbdcjvAuTwgMCpNpIkmRrry516vYjcGQem1eY/aO99cS/cLnUhJACkzlXedSIA2/rVPJPLouKuK3s5PG8ctlLrlFV2ATIBKqNNddBJKsYHIda5Sy+djGmaTuTuSRrzqTfwxZm0cE6nOMusnSPjTMPhsmbNBL7kaACZgD3/KtnxMLxz67M/P5ELl3/QXBLOa+GJAFsNck7SssPrSAWzMQSuYmY0nWadkA2oGNX9GfWZ1W0LFmT1J+por1soxVgQQYIO4NaLULvJkmTUke/YJNATW2NATXBpGTRjEsFyg+EmYO0jYx8aVWmNQMRsvpHSeQk+5pbPpH0rCaWxoQ0jTGlMaImlsaBjpQLGlMaNjSnNAPkAmsoCayoGn2ETQk0JahLVkaIbNk0BNaZqWz0aQDZtmpLvWO9Id6NIW2Y71Hd6x3qPcuU6UIqgbj1EuvRXbtQ7tynzJWuhd65UC/cpt+7Vfib9WIkoZcmiPibtQnNNuNUdzVlIz98nsk4Ljd7D/4F109AfD/ANJ0+lL4jx6/fdmuXDLRmy+EGFC7D0FQ3alT6xoevT0pbxw3vS2XYy3rjt6FOaS5o3aksaMOUCxpbGtsaWxqGPSNMaWTRE0smoHJGiaEmtk0BNQMSMmhJrRahJoWw0jCaWxoiaGenKhY2UAxpbGmqs8+vKYPIUgmaBsfKAY0lzRsaUTQjUgSayhY1lcM0fYBoTWVlZSFC2pTVlZRoBiblIet1lMQqiO9RrlZWU2fZXsh3ah3aysqxJVsg36rcRWVlWoMzOQ3pL1lZTRECHpLVlZUFqRDUp6ysqCxIpqWaysqGPQDUs1lZQjUDS2rKyoY1A0BrKygDQNC/wDKsrKhjZHYf/Cvfwp/3VBf9ayspY9CXpRrVZXDUAaysrK4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9940" name="AutoShape 4" descr="data:image/jpeg;base64,/9j/4AAQSkZJRgABAQAAAQABAAD/2wCEAAkGBhQQEBQUDxQVFBUUFBUVFBQUGBQVGBQWFxQVFhcXGBgXHiYfGBkjGRYXHy8gIycpLywsFx4xNTAqNSYrLCkBCQoKDgwOGg8PGiwgHSQsLCoqKi4pKSwpLCwpLCkpKSwsKSwpKSwpLCwsKSkpLCkpLCksKSwpLCwpKSkpLCwsLP/AABEIAMEBBQMBIgACEQEDEQH/xAAcAAACAgMBAQAAAAAAAAAAAAACAwQFAAEGBwj/xABDEAACAQIEAwYDBQYCCQUAAAABAhEAAwQSITEFQVEGEyIyYXGBkaEHI0Kx0RRScsHh8DPxFSQlU2KCkrKzFhdzdIP/xAAaAQACAwEBAAAAAAAAAAAAAAACAwEEBQAG/8QAKxEAAwACAgICAQQBBAMAAAAAAAECAxESIQQxE0FRIjJhcYFCsfDxBRQj/9oADAMBAAIRAxEAPwDy4CnWog+KCBAEDxDWR77fqIoB+dbAr0ejJ5GlGonX0o1A1mfStRRAUQDoECiAogtEFqdC3RoJ/KiyxpWwK2BRaBdE9rNo2VZJ7xZ7wMQFbUZQsamRM1CLkgCTpMDkATJ+tZW4rlOiHRoLNZFEBRAUQDYEUTsTE8tq3FYFriNgRW25aRp7TqdfXp8KLLWRXE7AisimZa2FrgdiwtZlpwSt5KgjkJC1opUy3hWbZSfYE0w8NeCSpAGpmBHLY61xHMrWSllKlstC1uoaGKiGyUsrUpkpbLQ6GzRGK0BWnstAVodDlQgihK04rQEULQ1MSwpbCpBFLYUIxMjkVlGRW64PZZBaILRwOXQfPnWwtO0Z7YIWiC0QFEFokLbBAogK2FogtSDsGKICiy0WWpA2ABTLVksYUTz06da1FEjlTKkg7adK7RGwYI02mP5EVqj5aes1mWpOYMVkU21aLGFBY9ACfyqyw/ZjFP5MPePr3bgfMgChdyvbO036RUxWZa6ax2Bxbb2wn8boPoCT9Km/+2uIClna2AN4zN+Qpb8jEv8AUifjt/Rx4SjCV0VzssEEvcJ9gB+ZNQLuGRdpPuf0qF5EV+3sh46++ivW1XV9jcCrC7nWYKQY1Ehtjy1iucvXCqzlA2jq0/mK7P7PsT363pCgp3SnIuWdHjN+82h1peam566GYMf69vtELtLw+7k/1d3EfuwG+I5/A1yOE4HiLkFjo34nYKDrGmYz9K9e4hhSLbwAIRiTz2NeL8Pvm5kBMgkCNzuJgfE0EU6+yy54S2l0dde7FM4IxF22CIAZVJYiNA0Rt7mouO7OW7Np4LFkEyTofhr9KveL3BZdyzZgDlEbgx5dNdAsmeo9hX4hxcsOSwJKwBEcxy5Ckzlc3xt7M/JV2lw6/JyD26Q6VYXbNRnStImbIbLSmWpbpSWWgZYmhGTQnTSPfXp1pTCnsKWRUaHpiSKEW5IA3JgcvzpjCgIpbHJiSK1RkVlQN2WoFFlogtEFqyZbYISiC0UUQWp0A6AC0UUeWtxU6B2ABW6KK3lqdA7AithaMLXVdiuyJxLC7eRjYVoMaC42nh65Rzj26wnNmnDDuvQzFjrLSmS3+z/7O1vp+0Y1SbbD7q0Sy5x/vGIIOXoOe+0T6AvZDB2l8GGsj1yKT82Bqzwywglcumi9By+lVGI7T2+/aw6ssTlcwQxA1hR0/ka8ws/keTkb+vx+Dd+LHhlT9jlC2pCgKOQUAcj0oLWJLaA/503H2R3eYHNAJkaRGuwqg/0lOxKkklTyBgaEU3/16vvYPPiTXxotkl1n4xzrd7tXZUDMDJ3gSB6H/KuebEG6LiMwzg6e/wCkxUbh+EVsLduXMwa3LQJJMeUf9QMjfbYVYxYl2r9oVdce19lxxfE2MZadbAUXNRLAiI15Db4e9eV8ZtvYc27y5SOe/qCD6025xZyzBXKhmkgkwTrBMc9d6HiGKOJa295l/Dak8o2L/Dn0rRw4vj9eilm03u12Vl10b8RkmI6/CK7r7I8ZbtXbtl9Hu5TbJ/EUDSp9fFp7Hnvy+KsIECpbtkqxBuqTrOwkmD7xS8PwnEuQ1q3ckMsMuhB3BGoI9xt6UzKlU6b0KxXp9ej3DH4HOrDqrfVTXznw20LbB2MLbHXV2jyr6zz5b19B9l+K3r+GjFW3t3lWHLLkFzcZl6eo5H0Ir51xlzLAEEgaAbKMsH4+tU8Le2maOuXS+yzHG2uvLkamY5cuZ39zVxgcRFtnOo0n1AOo19YrhBjCp212q1wuNbJkdoG4mdPp7UvyG25aAvxYntLo6q9YDAMux2qsvWqk8MxJtkW7kZW1DDVdeYPTkakY3DQa1Md8kZOSOL2ildKjutTri0pTB1JESRpPi5adNBRsOKIDrSmFSbgpVz2j0oWWZYgilMKc1KagY+RZrK2RWUI0ulWiC0YWjC1Z0Y7oWFogtGFogtEC6F5a3lpmWsy1wPICK3lo8tT+CcGfFXltW9z5m1hF5sY/LmaiqUrbJW29Il9k+y7Y29HltKR3j7afuKf3z9N690wmCt2rKpbAS2gGUbBVA5z9Sai9n+BphcOLSxlkwYEkn8R6sd/pyrx/7X/tMzZ+H4JoVSyYi4p83W0h/dnzHmdNgZ855WV57/j6R6LxcCxT/P2TOO/blHE7a4eDg7TFLxAk350Z15hVOqjnBncRYcSxjFzdBBYksGjrtEekfSvHez/CRduKH2ckL1zQYMc9a9H7OcQz2zYumbiZsskGQpGYDrEg+x9Ku+PjWP8AsV5T20kd9wvihuILy+QmLiGPDOh16frSOJ2O7FzID4W0bcZCND76wap+y3F0w2IKXdEunKSdpII8XTWBPrrXR8RZEZ1YBgttxqJMAgoPWM0fKuqeOTSIn9px2JwzBlZHXvDJKkhSI5zMGfgarLfEr2ELABxPmMTppmMaqw1iZ+VL4uWW42WfCSBoBsdulV3De0dyznDFXttOa1c8QJI3C6an3p7mktpJ/wDPyBcqumyNx57JuzhpyFVPiABDR4xA0HimAKTw/Gd08iCdwdiD6Nyplh7dxmNxBbEeW3mOU9CHDQD1nSqvEXwAUQypOaWEEEDYHSZ9qerS/TpgvDyWk/R6Vwzitk207sKGE9+yZRBnQhXIJIAmApnaDvUHjPbcgqLFx75VZ7xx3SqendLodPWNBAEGeT4V2nuWlyLz/FAzaiPjoTT8ZxLvzN1oaAJAIkAR4tdTuZjUmq84Ur3XoTfKP0sueHduroxSXL8ZRIJVeTCD4ZidAJjaubx3ZNUUXLbhw5hVZgH9fAsT7jpSrllmOhLzseU9CTsYrYBnxTrtl3gRpHsfpTawy/29ArJU+mULXAl0hgSZM/3E1KWz3niB02HtGkTUzGYCRLwdIUk6kHaBvzn0ouFcMckqCI3AaBzAgfE/SqdePS7TH1nXHkn2aw+NIQ2zET4ecEH6T1rpMJd7y0J8w0M/T30qPheAd40AasdtBLe3Op1/hFzCwGBg7HX5Hl1/yqximpM3Jniv2rRU30g1CdatsYvMVW3Vq97FQ+yJcFR3FSnFR3FCy5DI7CltTXpbUtlmRRrK3WUA46ILRBaYEoglWzBdC8tEFpgSiCVIDoVkreSmhKNLJYgKCSTAA1JJ0AHU1HojkDhMC151S2MzMYUf3yjX4GvW+ynBEwihAVLMM1xyD4iJOn/CBt7+9B2P7KjBJnugNdcePnlUxCA/UnmfQCqb7Tu3KcPQW7AH7S6mBowRTP3jDbrlHM+grLz5vlfCfRt+J43Fcn7Kb7UvtPayHw2Gf715DsNDZQjyjpcYHU/hHqdPHMJhw5lpj00n4kGiFlrjy0szGSSdSSZJJO5Nd52X+z3EXk7yyoUEHu8zLLnYjXlvqelVrwzrvo0qyfGvyQuz3C3vXrP7PqQVLAx+HnmGwJjfTX4Vedqx+y8SuujZSlu2w5jMbYOvp4QpHOa6jsr2OThlxr+OuICikr4vCJMbbu3sNzXK/aRig93y5XufeuCJZF1Ftc081AYj25zQTLjfF7Kdv5K6+y0a+L9tL1kkB1+KnYqfUGRV2MT92hks3deMOZ8pZSCfULPyrhOxWPCObLFclwqRJjJckAR/ENPfLXr/AADsrCvcvkE3FAy5dgjHUnqdKtfPPBU/ZKmnXFejjMZw0Nh7dzOFuF3YAySwJ8Pyjf1NcZxfCAAlRoWOQjcDoxgTGkQOte6Yrs9bc2WWVFoyqxuCIgg7amfhXJcR7IYZUb7xrZL/AHYgMTlEEjnl1I6eEa7UUeZEz+piq8enScezyYuS2Y+XRWgkZvUid9PnSMVg9yhkSdOcdSK6zEdjbhLFGVc4jw5gsbkQQT0j1qmxvDXsKFuiFzeF1jUQSR/Q0/H5WHI+M0mxjnLj1WtFE9ojKTGokEEHmRrGx02rosAli/ZZrt02rqkROq3JEchIIbWehqEot5WF1NcsrcQ6CNg4Gh9/UUq5ZEyuo5MNJjn6Gjqd/wAHZKVpbNG6UkKTJJnoR6jmDv8AGtXHYkG4PMJnXxD3+EV0HC+zyXsNevCZtLJQcyOYPtOn57U7B8BL2GJEaGA0yGiV0nZoJ25VPKU9MpN6+iocKwQLJM+WdeUQYOhJ99+mp4fDqLZLHxQYAmVOaNduWu/Os/YWtFSZOZcyMpOoB1j2PL0osTfe5vBBOaAANduXP9aPhtFaq+iZwXGtbYMNSpmNt4/nHzr0bEYP9osr3g1gE++5E8hXl1lDbMkbGIj6V3eC7XrlTSdDnBJ8PLTqP0oLhr0V3Upvfo57j2EyOVVcoE5fUdZrnbwrruI8VW+NUGYkQ3MDoevw3qm4zwhrarc/C30PrTY9disdrlooLgpBSZ9BJ1A0+PvUm5Ud6lmlBFcUpqe4pLClstSxZrVbNapY868JRi3UtcNTlw1Wm0ed40yCLVGLNWC4WmDDVHI742Vvc16L2G7Jd0Bfvj7wj7tSJyA/iP8AxEfIe9V3YzhNq5fm6QSgzJbP4iNZ9cu8fGuz7S9pbPD8O16/7Ig0a45BhVn5k8gCazvLzt//ADk1fA8Rb+Sv8ETtX2ttYCxmMNdeRat9SN2PRB9dBzr514u1y7fe5ebOztmLHn/SIAHKIqfxfjN/H4l7t0ks2sDy20EwonZRr6kkncmrJrKvh0Q29p+8GhVpABnWVIHlIG0g0GKPj/yadZeFIqezfBWxd63YUhS7RJ1A5k/AA+9e/ret4KxbVmyqqrbQx4mYLlPgG+31FeadnezzYPG2rn+JbVsy3Eko6wdZHxkcorr+1jl7aYryqlu2bKg6F23AI1BB+grsuqpL6E1bbdEz/wBVI+cqERwMi3bgklxE+DceI842515v2p4czP3rXlvPcJB1GUwfKCNIj109NKgcVxrO0tAEQEXQRqZEnedSevtVViFA8YKgawPE3ik6dNY3kaexpnwKROOnb2wMHixavo6z4Gn1GpkA/H6V792S7WJjLBNozcU5cmxkicxk+X19DXz/AIPCh7ii62RSdW6c9q7fgnaVMBfQYU5rflcc2B0ZiSdYIBHWABWb5OFzXsuPLMP/AHPXOJYkWxmJkKPENZY7CBXE8UxrTN3RjynYToB/fWugs3c5DA5gwmf3gRv9a47tHba3eIY76qTzXl+nwrLyzdTxbHRnmN2kLu8RhgFGg3JjxHfQEH0EmofFLgvAzrm3G4+vrUJ8Uuuo/vpUmxdDIsEDzSZiRO56VXnx3L2mJvzVl2q7K7B8IW3dRl1UMJRog67EnTLPX61M7QcMQXs2GEG6EIVVITynMGy8yxA0B/MUTOomNent/OrDgOOS3eBuhSpkZiMxQgcugOx9DWti8rLNLm9lJ2q6IvZ66tu09u6ILBg6EAbjzAideUU21w68FZ5a0rMUhZjI3kXK5AVRG8jRvSpGJs2Hz3EukvLG1bgKERiSyNpq0n/OSa1h+ND9nFm4neIGneCFEFRroIP0MVdWfV7K9/hiOAcKS8lwF4tgOFUzmEMpIjY8tQTv0qBxrhNyyZQHuyMoaBrvvpvM79BXTWeJW7zgIgsglZUlMpMwCoAnMNOm21QsN2tt27jIxFpC5kOZQkkl2GbVPEJG41Oxq/jy0/1L0Valb0claUloOoO/9+9Hakbe1O4vxPCW7k2SbqdFBAmNRLROusiqe7x0sfu0Cj18VW/kkV8GSvrRe4cfOn3bgYEOfTqa523iHfzMfYaD6VMNwIp11jT3qeWytWBp++ytxSAMQDIB0PWobipNyo71zNSBFyI9ef8AKkPTnpL0pluRRrKw1qgLB6muGpq4ep64emrh6jmZnAgLh6YMNU9cPTBh6jkdwIFhCjBkJVgZBG4NI7QcP/b7ouYtmfKMqWwcltBzIUcydSZ105ACrfuK33FB03v7GS6lalnM3OC2rcBbagHfKNdNp61lvhqickbc/SuhbBZ3QDSTE9Opo+G8GDqzEwFOhjQ9ZO3w9aGsiRcxxuVX2R+zGKNpmBkoAXyk7FdcwG07gjmDXU4/s0Hwr2l6l7YnYE5oHTciqq5NmQUDIRoTuh6qdwOq7aV0HBcSXtDLHhGUH2iJHxFUsj2+aHL8M8Q4xgWDEbgE/SaqrpGSMsNIgjY7zoNjoORn4a+u9puxz5jdtguCxYqBOWfzG9cPjOzzKdUJnkRESSPzEfA1oTkm12xHHi/RS8G4UWuZCjF2MBY8IzL4DnJ01OxGulR8YHtmAYWMoiRMDc8zOn0qdet3NlZhA2BIgAzHtOv+VSv9GjFWwXY95bMk+bwkecjed59VkiqHnTS1f19jsWNZN79nQfZl2jzKcNcPiSWtE80/En/KdR6E9K6vtBw8Yi1oJdJK+vVfjGnrXk/BbGS8rLcFq4hzDvIWTy1212IPU8q9i4fiO8TN5TqGU7qw0Yf15iDzqmp5SJqlycnlzYMs7KJmNBE/D05a8pqKzsvhMqVJBB3B5+xr0HjfEEwVxWvW1e28hdg6HTPG+ZdZiOfwrjO0PELV1u8w5ZlWVJcBSBPhGm4CwK5QtfyZ94K2+JEt4lhsatsFcUW/H5ixPIeGNCTtE8uetcq2Nacui679Piarbl4t5iT1kk865z+R2Hw8ntvR2V7jFm2NboOuioCzAiOY0A168qp8f2u82S3EmQSY+g5fGqK44ga+kfzra4TNZe5m8jKuWNYafFPuAPjTH+laL0+Dj3yrsbiO0eIfTvConQJ4fqNfrUa4xPidp0ksTOp6k71Y8Dw9svJt942ujeXYak8uuukCo3HcYc7JlIGUqy6QDI2jSAQKZh2uxz4quEogDiKjTze23zNWfDkLsBlgExO/1qiweGBIkxqPYDma7rs9bFnvFZiQJXKAGBMqCR0OWTIjYda0kqbK3l8MUfyau2gphRFQ7lTMS2tQrhq8jEntiLlRnp9yo7moZcgS9IanOaS1KZbgUaytNW6WPPe1w9MWxU0WKMWarcivwIQsUQsVNFqi7qo5E8SD3NYbNTu6rRtV3IjiQhhZ3IUeUn3n9Kdbx50FtVCoTlWA5Go1M7H196s+G4acwAU7eYTA11A61aHhi8gBERECIM/oKq5Mi32i5ihuOiDcwxJ1UFdSYkEEDlpBM8x02ryLtF9pt7h3E8RbtWrb20cZQ2dG8SI51BjcnlXuHd5rYzbkbAagxymvmH7TU/2ti9CPvB5pB/w06k/nQYFypplrSSPXeHfbLagd/h7iAifu2W4NfRsp/OovE+3GDuvmw90L3rRcF22yFVIAaCylYJkn321rz6zhpRYG6jf2qvxeGZTEE9IEDXQfXSrWTx5lpyZmPPWRuaO343w7yeFRKKBkOYPEeIR1kGPUHYiqnBscPiBLZRJS4YLQp0bQbwCdBXqlzgJv8Ow3dgZxh7OUwJkomuboInTpXnvGeBPYYrcUzmYejERJHODI967FknNDx1/RYUVivf0BxPgCvmYFCpaUKlZh8pMCfERETP8ASR2K4r+y4k4a63guZSjcg5gDX10Gu0CoWED2vLtMFTqsgjRh/Zq5x3CReQMywQq3AQAYLIMw6ESCNeRHOs5+NfjVve5G5njyzyS1RS9ueLd7jGjVLU216GPOfi0/ACucRyPCswxEmDHzOkDrVhjsCQUChmDEwUPiMnTkddz8KsuzvY65fvWrV7MltwWVXJBddyfDsD8zGkb1KenuSp8rT4uf4KM8PUsQ7KSuhEkzMxEDbUak1MucEtLhzdDK3hRPD/vCZYAbkKq788x6V6TxnsiMLb/1fDNeVlysEbLljYqijzDkda8b41jrqu9kkotu4yhAMpEE+bTNO+/Wu5NhrDdPWyufDfvED30O/wClT+HcRSz3uhuZrZUbATmVgdRMSNh1qre3pPWnWbUKZ56fIf1FFjxOrSZdvqNNnrHEvs9tYPh+Ivd5ce6tlnB0RQxEHwjU6EjU/CvHru45jmP5V9GdtBPCsT/9c/yr51uL4orQw9rTERpNh2MPH9/I12/AuFxauXGYaW2MeKczSq8oOx+YrksMldhwrH5bTAgeJV208pYfzmr8yZHn5G+iqvPUVzTLj1HZqeVokW5pDGmMaS5oGW5QlqU9Mc0lqUyzCAasrRNZQFg+nRZou6qSLdZ3dZuzuJHFqs7qpOStFa7ZGiN3VC1upJWhZaJMHQ7hQgt8N/jVplJG8Hr/AEqotWMytG4Ej13kVbWm0GnIGquT9xbxftCs2gihRyFfNX2q2p4vjP41/wDDbr6TDkzy6Hevnb7TbU8Wxf8AGv8A4kpvir9b/onLWpLOzhoC/wAI/IU04TSpGFsBVh5OaJB15AfAaVmJsvaUlBnXcSdYPIaairfy/kzeH2excGEYWz/8Nv8A7BXL8TsF7hTHS6gzb7sHTNMbHefDsd66fg94fs1knT7q3IMaeAaUni+G7xQynUehM6jSBv7Vlp6rZqNbk8oviX3JC+HXeAef6GupwNgKlxl2FtQNohranYcw3OoOPw4N0KhJXRfEAN9OnIczrUHtZxvuMSbKmFUKbhifCyW8qwNdp6anfozz83GZ0t/9E+Pg+XpPRWcd4gqXUtoEhAQZUEgOBG50OhP/ADcqDhnGLluQjnVSFnxBG/Cyg7a/nPIVzFy8zXC7iC7EgnSddYHSrXDvVDm1rQjLi7ck3A8YxOZTbu3FuKWLeNjPM5gxKtz+HKuW4+7XMVfe5Bdrrs0DSSdYHSuy4fwjPZvXswBtBAE5sXOWflOlc6eEtduMxPmYnbU1p/8AjtXTT/BVlPCt72c8LGb0HOrXD4Mt3Ysobh1JCid+vT411OA7KoEJKgwJltY/lTcR2owuEJSGdlMFUEAEb+I6fIGtOccY98e3+Sat2+2d52uvj/RWJIhgMOfXkK+dzvXW8e+0PEX7bWVCWrVxSrKBmZ1J5s20xyA2rlUSaXhx8djeSS2TOHid66G3byqIMgqd/nVdw7DAp7Gr4WptD0LD4QK0ca62ee8rLu/8nNM1KZq2zUpjUNltSaY0m4aNqU5oGPlC2NJanPMbaTv8NppDUtlmULNZWE1qgHn1nlrIpmWtEVk7D0LihK00ihIqdgiiKBhTmFLIo0A0P4curH2FToqsw+JyTpM1KTGq3OD66GkXL3sfjqdaHuleAfaPanieJPV11/8AzSve3JiNZ5GvG+23A3uY7EsW8zrAiZ+6QRp1P5UzA2mwc65ItWSybOdCMqASx8o8u/TWKPCYM3E3ttJ1CHOuo2E+UaDrrSOJdkbhQracdy3mUIimZGwBAZz1Ygac6i8K4SuDd2a3fVS2RX3JBEBigMqsmNRG4JmCBV/n2Ja76PSEm1h7WfxDIgYHYeEDQnfbnUbE4q26gIDoD4RKkctOo+NHh7zNZt59+7UHXTVddT1/SljB6yBGuh2j5V0yvse/RW90C1vadpWDttmAj2rgu37f7VxCyolLD5WYLmItJ4VnfddNJj0r2JcIpCZll58w5gbya8d+1Dg3e8SdkhWYWgASBnZltqoE8457CD61Xz0ra2WMT+NdHJHE57kkMIVVAbSCPNA5DNMDkAByq0w+Ig+KR+o61X8FsKbo79iEWWYhc3hGh/Sf86I3hrmJPIzvppr66UtRyakTe97Z1fB7rXWNpGIN4Eac8v3gBnl4fhUXh3Ej94AELIIAaRJzQT8ACY/SqvgmOjGWCQDmCoQZAM2+7Mx1+tR8GuZ7yprJhTtADwD6aaVteL4qwb+2zO8i+Uv6SL7GdrVNh7LMCXjLlBAkMP72rhMVmZyGPPenY+394YPlMfI0NvDTrV3W+kRjmcS5b30AyydJMAATUvDYXWiS2BRG4aKY0JyZXXSLTDYxLWh8XoPY0vE8edhCwo1Omp1A5mqwtWmBiY0Gkx/etM2VpwTvbW2CWoCaO4CNOsHTXlPz1pZ2oSykPxeKUjKi5RoZJkzGvpEzUBjROaUxoB67NE0q4f76+tExpbGlsfKAY1qhJrdQNPr2hIozQGsdDDRoDRMaFjRIWATS2NGxpTGjQLAc0i4aY7VHuNTEhLCt4108radDqKrsUA1w3CBmYz7aAafKn3GqJdemTC3sVVvWtibjxtVdxB2fUXbqEQJtuy6DkRsR7jlUq69QcQ1PWNV7RVrI59M7vAW5toW5oCSf4efXWn20U9es7a+1clhO2/doqXLchQFzIdYHo2/zFXvDu1mGvGFuhW/duDIT6a6H4GqF4bn2ujTx+VivS5dlxbJLaDYc/SvLe31uMbdcjvAuTwgMCpNpIkmRrry516vYjcGQem1eY/aO99cS/cLnUhJACkzlXedSIA2/rVPJPLouKuK3s5PG8ctlLrlFV2ATIBKqNNddBJKsYHIda5Sy+djGmaTuTuSRrzqTfwxZm0cE6nOMusnSPjTMPhsmbNBL7kaACZgD3/KtnxMLxz67M/P5ELl3/QXBLOa+GJAFsNck7SssPrSAWzMQSuYmY0nWadkA2oGNX9GfWZ1W0LFmT1J+por1soxVgQQYIO4NaLULvJkmTUke/YJNATW2NATXBpGTRjEsFyg+EmYO0jYx8aVWmNQMRsvpHSeQk+5pbPpH0rCaWxoQ0jTGlMaImlsaBjpQLGlMaNjSnNAPkAmsoCayoGn2ETQk0JahLVkaIbNk0BNaZqWz0aQDZtmpLvWO9Id6NIW2Y71Hd6x3qPcuU6UIqgbj1EuvRXbtQ7tynzJWuhd65UC/cpt+7Vfib9WIkoZcmiPibtQnNNuNUdzVlIz98nsk4Ljd7D/4F109AfD/ANJ0+lL4jx6/fdmuXDLRmy+EGFC7D0FQ3alT6xoevT0pbxw3vS2XYy3rjt6FOaS5o3aksaMOUCxpbGtsaWxqGPSNMaWTRE0smoHJGiaEmtk0BNQMSMmhJrRahJoWw0jCaWxoiaGenKhY2UAxpbGmqs8+vKYPIUgmaBsfKAY0lzRsaUTQjUgSayhY1lcM0fYBoTWVlZSFC2pTVlZRoBiblIet1lMQqiO9RrlZWU2fZXsh3ah3aysqxJVsg36rcRWVlWoMzOQ3pL1lZTRECHpLVlZUFqRDUp6ysqCxIpqWaysqGPQDUs1lZQjUDS2rKyoY1A0BrKygDQNC/wDKsrKhjZHYf/Cvfwp/3VBf9ayspY9CXpRrVZXDUAaysrK4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9942" name="AutoShape 6" descr="data:image/jpeg;base64,/9j/4AAQSkZJRgABAQAAAQABAAD/2wCEAAkGBhQQEBQUDxQVFBUUFBUVFBQUGBQVGBQWFxQVFhcXGBgXHiYfGBkjGRYXHy8gIycpLywsFx4xNTAqNSYrLCkBCQoKDgwOGg8PGiwgHSQsLCoqKi4pKSwpLCwpLCkpKSwsKSwpKSwpLCwsKSkpLCkpLCksKSwpLCwpKSkpLCwsLP/AABEIAMEBBQMBIgACEQEDEQH/xAAcAAACAgMBAQAAAAAAAAAAAAACAwQFAAEGBwj/xABDEAACAQIEAwYDBQYCCQUAAAABAhEAAwQSITEFQVEGEyIyYXGBkaEHI0Kx0RRScsHh8DPxFSQlU2KCkrKzFhdzdIP/xAAaAQACAwEBAAAAAAAAAAAAAAACAwEEBQAG/8QAKxEAAwACAgICAQQBBAMAAAAAAAECAxESIQQxE0FRIjJhcYFCsfDxBRQj/9oADAMBAAIRAxEAPwDy4CnWog+KCBAEDxDWR77fqIoB+dbAr0ejJ5GlGonX0o1A1mfStRRAUQDoECiAogtEFqdC3RoJ/KiyxpWwK2BRaBdE9rNo2VZJ7xZ7wMQFbUZQsamRM1CLkgCTpMDkATJ+tZW4rlOiHRoLNZFEBRAUQDYEUTsTE8tq3FYFriNgRW25aRp7TqdfXp8KLLWRXE7AisimZa2FrgdiwtZlpwSt5KgjkJC1opUy3hWbZSfYE0w8NeCSpAGpmBHLY61xHMrWSllKlstC1uoaGKiGyUsrUpkpbLQ6GzRGK0BWnstAVodDlQgihK04rQEULQ1MSwpbCpBFLYUIxMjkVlGRW64PZZBaILRwOXQfPnWwtO0Z7YIWiC0QFEFokLbBAogK2FogtSDsGKICiy0WWpA2ABTLVksYUTz06da1FEjlTKkg7adK7RGwYI02mP5EVqj5aes1mWpOYMVkU21aLGFBY9ACfyqyw/ZjFP5MPePr3bgfMgChdyvbO036RUxWZa6ax2Bxbb2wn8boPoCT9Km/+2uIClna2AN4zN+Qpb8jEv8AUifjt/Rx4SjCV0VzssEEvcJ9gB+ZNQLuGRdpPuf0qF5EV+3sh46++ivW1XV9jcCrC7nWYKQY1Ehtjy1iucvXCqzlA2jq0/mK7P7PsT363pCgp3SnIuWdHjN+82h1peam566GYMf69vtELtLw+7k/1d3EfuwG+I5/A1yOE4HiLkFjo34nYKDrGmYz9K9e4hhSLbwAIRiTz2NeL8Pvm5kBMgkCNzuJgfE0EU6+yy54S2l0dde7FM4IxF22CIAZVJYiNA0Rt7mouO7OW7Np4LFkEyTofhr9KveL3BZdyzZgDlEbgx5dNdAsmeo9hX4hxcsOSwJKwBEcxy5Ckzlc3xt7M/JV2lw6/JyD26Q6VYXbNRnStImbIbLSmWpbpSWWgZYmhGTQnTSPfXp1pTCnsKWRUaHpiSKEW5IA3JgcvzpjCgIpbHJiSK1RkVlQN2WoFFlogtEFqyZbYISiC0UUQWp0A6AC0UUeWtxU6B2ABW6KK3lqdA7AithaMLXVdiuyJxLC7eRjYVoMaC42nh65Rzj26wnNmnDDuvQzFjrLSmS3+z/7O1vp+0Y1SbbD7q0Sy5x/vGIIOXoOe+0T6AvZDB2l8GGsj1yKT82Bqzwywglcumi9By+lVGI7T2+/aw6ssTlcwQxA1hR0/ka8ws/keTkb+vx+Dd+LHhlT9jlC2pCgKOQUAcj0oLWJLaA/503H2R3eYHNAJkaRGuwqg/0lOxKkklTyBgaEU3/16vvYPPiTXxotkl1n4xzrd7tXZUDMDJ3gSB6H/KuebEG6LiMwzg6e/wCkxUbh+EVsLduXMwa3LQJJMeUf9QMjfbYVYxYl2r9oVdce19lxxfE2MZadbAUXNRLAiI15Db4e9eV8ZtvYc27y5SOe/qCD6025xZyzBXKhmkgkwTrBMc9d6HiGKOJa295l/Dak8o2L/Dn0rRw4vj9eilm03u12Vl10b8RkmI6/CK7r7I8ZbtXbtl9Hu5TbJ/EUDSp9fFp7Hnvy+KsIECpbtkqxBuqTrOwkmD7xS8PwnEuQ1q3ckMsMuhB3BGoI9xt6UzKlU6b0KxXp9ej3DH4HOrDqrfVTXznw20LbB2MLbHXV2jyr6zz5b19B9l+K3r+GjFW3t3lWHLLkFzcZl6eo5H0Ir51xlzLAEEgaAbKMsH4+tU8Le2maOuXS+yzHG2uvLkamY5cuZ39zVxgcRFtnOo0n1AOo19YrhBjCp212q1wuNbJkdoG4mdPp7UvyG25aAvxYntLo6q9YDAMux2qsvWqk8MxJtkW7kZW1DDVdeYPTkakY3DQa1Md8kZOSOL2ildKjutTri0pTB1JESRpPi5adNBRsOKIDrSmFSbgpVz2j0oWWZYgilMKc1KagY+RZrK2RWUI0ulWiC0YWjC1Z0Y7oWFogtGFogtEC6F5a3lpmWsy1wPICK3lo8tT+CcGfFXltW9z5m1hF5sY/LmaiqUrbJW29Il9k+y7Y29HltKR3j7afuKf3z9N690wmCt2rKpbAS2gGUbBVA5z9Sai9n+BphcOLSxlkwYEkn8R6sd/pyrx/7X/tMzZ+H4JoVSyYi4p83W0h/dnzHmdNgZ855WV57/j6R6LxcCxT/P2TOO/blHE7a4eDg7TFLxAk350Z15hVOqjnBncRYcSxjFzdBBYksGjrtEekfSvHez/CRduKH2ckL1zQYMc9a9H7OcQz2zYumbiZsskGQpGYDrEg+x9Ku+PjWP8AsV5T20kd9wvihuILy+QmLiGPDOh16frSOJ2O7FzID4W0bcZCND76wap+y3F0w2IKXdEunKSdpII8XTWBPrrXR8RZEZ1YBgttxqJMAgoPWM0fKuqeOTSIn9px2JwzBlZHXvDJKkhSI5zMGfgarLfEr2ELABxPmMTppmMaqw1iZ+VL4uWW42WfCSBoBsdulV3De0dyznDFXttOa1c8QJI3C6an3p7mktpJ/wDPyBcqumyNx57JuzhpyFVPiABDR4xA0HimAKTw/Gd08iCdwdiD6Nyplh7dxmNxBbEeW3mOU9CHDQD1nSqvEXwAUQypOaWEEEDYHSZ9qerS/TpgvDyWk/R6Vwzitk207sKGE9+yZRBnQhXIJIAmApnaDvUHjPbcgqLFx75VZ7xx3SqendLodPWNBAEGeT4V2nuWlyLz/FAzaiPjoTT8ZxLvzN1oaAJAIkAR4tdTuZjUmq84Ur3XoTfKP0sueHduroxSXL8ZRIJVeTCD4ZidAJjaubx3ZNUUXLbhw5hVZgH9fAsT7jpSrllmOhLzseU9CTsYrYBnxTrtl3gRpHsfpTawy/29ArJU+mULXAl0hgSZM/3E1KWz3niB02HtGkTUzGYCRLwdIUk6kHaBvzn0ouFcMckqCI3AaBzAgfE/SqdePS7TH1nXHkn2aw+NIQ2zET4ecEH6T1rpMJd7y0J8w0M/T30qPheAd40AasdtBLe3Op1/hFzCwGBg7HX5Hl1/yqximpM3Jniv2rRU30g1CdatsYvMVW3Vq97FQ+yJcFR3FSnFR3FCy5DI7CltTXpbUtlmRRrK3WUA46ILRBaYEoglWzBdC8tEFpgSiCVIDoVkreSmhKNLJYgKCSTAA1JJ0AHU1HojkDhMC151S2MzMYUf3yjX4GvW+ynBEwihAVLMM1xyD4iJOn/CBt7+9B2P7KjBJnugNdcePnlUxCA/UnmfQCqb7Tu3KcPQW7AH7S6mBowRTP3jDbrlHM+grLz5vlfCfRt+J43Fcn7Kb7UvtPayHw2Gf715DsNDZQjyjpcYHU/hHqdPHMJhw5lpj00n4kGiFlrjy0szGSSdSSZJJO5Nd52X+z3EXk7yyoUEHu8zLLnYjXlvqelVrwzrvo0qyfGvyQuz3C3vXrP7PqQVLAx+HnmGwJjfTX4Vedqx+y8SuujZSlu2w5jMbYOvp4QpHOa6jsr2OThlxr+OuICikr4vCJMbbu3sNzXK/aRig93y5XufeuCJZF1Ftc081AYj25zQTLjfF7Kdv5K6+y0a+L9tL1kkB1+KnYqfUGRV2MT92hks3deMOZ8pZSCfULPyrhOxWPCObLFclwqRJjJckAR/ENPfLXr/AADsrCvcvkE3FAy5dgjHUnqdKtfPPBU/ZKmnXFejjMZw0Nh7dzOFuF3YAySwJ8Pyjf1NcZxfCAAlRoWOQjcDoxgTGkQOte6Yrs9bc2WWVFoyqxuCIgg7amfhXJcR7IYZUb7xrZL/AHYgMTlEEjnl1I6eEa7UUeZEz+piq8enScezyYuS2Y+XRWgkZvUid9PnSMVg9yhkSdOcdSK6zEdjbhLFGVc4jw5gsbkQQT0j1qmxvDXsKFuiFzeF1jUQSR/Q0/H5WHI+M0mxjnLj1WtFE9ojKTGokEEHmRrGx02rosAli/ZZrt02rqkROq3JEchIIbWehqEot5WF1NcsrcQ6CNg4Gh9/UUq5ZEyuo5MNJjn6Gjqd/wAHZKVpbNG6UkKTJJnoR6jmDv8AGtXHYkG4PMJnXxD3+EV0HC+zyXsNevCZtLJQcyOYPtOn57U7B8BL2GJEaGA0yGiV0nZoJ25VPKU9MpN6+iocKwQLJM+WdeUQYOhJ99+mp4fDqLZLHxQYAmVOaNduWu/Os/YWtFSZOZcyMpOoB1j2PL0osTfe5vBBOaAANduXP9aPhtFaq+iZwXGtbYMNSpmNt4/nHzr0bEYP9osr3g1gE++5E8hXl1lDbMkbGIj6V3eC7XrlTSdDnBJ8PLTqP0oLhr0V3Upvfo57j2EyOVVcoE5fUdZrnbwrruI8VW+NUGYkQ3MDoevw3qm4zwhrarc/C30PrTY9disdrlooLgpBSZ9BJ1A0+PvUm5Ud6lmlBFcUpqe4pLClstSxZrVbNapY868JRi3UtcNTlw1Wm0ed40yCLVGLNWC4WmDDVHI742Vvc16L2G7Jd0Bfvj7wj7tSJyA/iP8AxEfIe9V3YzhNq5fm6QSgzJbP4iNZ9cu8fGuz7S9pbPD8O16/7Ig0a45BhVn5k8gCazvLzt//ADk1fA8Rb+Sv8ETtX2ttYCxmMNdeRat9SN2PRB9dBzr514u1y7fe5ebOztmLHn/SIAHKIqfxfjN/H4l7t0ks2sDy20EwonZRr6kkncmrJrKvh0Q29p+8GhVpABnWVIHlIG0g0GKPj/yadZeFIqezfBWxd63YUhS7RJ1A5k/AA+9e/ret4KxbVmyqqrbQx4mYLlPgG+31FeadnezzYPG2rn+JbVsy3Eko6wdZHxkcorr+1jl7aYryqlu2bKg6F23AI1BB+grsuqpL6E1bbdEz/wBVI+cqERwMi3bgklxE+DceI842515v2p4czP3rXlvPcJB1GUwfKCNIj109NKgcVxrO0tAEQEXQRqZEnedSevtVViFA8YKgawPE3ik6dNY3kaexpnwKROOnb2wMHixavo6z4Gn1GpkA/H6V792S7WJjLBNozcU5cmxkicxk+X19DXz/AIPCh7ii62RSdW6c9q7fgnaVMBfQYU5rflcc2B0ZiSdYIBHWABWb5OFzXsuPLMP/AHPXOJYkWxmJkKPENZY7CBXE8UxrTN3RjynYToB/fWugs3c5DA5gwmf3gRv9a47tHba3eIY76qTzXl+nwrLyzdTxbHRnmN2kLu8RhgFGg3JjxHfQEH0EmofFLgvAzrm3G4+vrUJ8Uuuo/vpUmxdDIsEDzSZiRO56VXnx3L2mJvzVl2q7K7B8IW3dRl1UMJRog67EnTLPX61M7QcMQXs2GEG6EIVVITynMGy8yxA0B/MUTOomNent/OrDgOOS3eBuhSpkZiMxQgcugOx9DWti8rLNLm9lJ2q6IvZ66tu09u6ILBg6EAbjzAideUU21w68FZ5a0rMUhZjI3kXK5AVRG8jRvSpGJs2Hz3EukvLG1bgKERiSyNpq0n/OSa1h+ND9nFm4neIGneCFEFRroIP0MVdWfV7K9/hiOAcKS8lwF4tgOFUzmEMpIjY8tQTv0qBxrhNyyZQHuyMoaBrvvpvM79BXTWeJW7zgIgsglZUlMpMwCoAnMNOm21QsN2tt27jIxFpC5kOZQkkl2GbVPEJG41Oxq/jy0/1L0Valb0claUloOoO/9+9Hakbe1O4vxPCW7k2SbqdFBAmNRLROusiqe7x0sfu0Cj18VW/kkV8GSvrRe4cfOn3bgYEOfTqa523iHfzMfYaD6VMNwIp11jT3qeWytWBp++ytxSAMQDIB0PWobipNyo71zNSBFyI9ef8AKkPTnpL0pluRRrKw1qgLB6muGpq4ep64emrh6jmZnAgLh6YMNU9cPTBh6jkdwIFhCjBkJVgZBG4NI7QcP/b7ouYtmfKMqWwcltBzIUcydSZ105ACrfuK33FB03v7GS6lalnM3OC2rcBbagHfKNdNp61lvhqickbc/SuhbBZ3QDSTE9Opo+G8GDqzEwFOhjQ9ZO3w9aGsiRcxxuVX2R+zGKNpmBkoAXyk7FdcwG07gjmDXU4/s0Hwr2l6l7YnYE5oHTciqq5NmQUDIRoTuh6qdwOq7aV0HBcSXtDLHhGUH2iJHxFUsj2+aHL8M8Q4xgWDEbgE/SaqrpGSMsNIgjY7zoNjoORn4a+u9puxz5jdtguCxYqBOWfzG9cPjOzzKdUJnkRESSPzEfA1oTkm12xHHi/RS8G4UWuZCjF2MBY8IzL4DnJ01OxGulR8YHtmAYWMoiRMDc8zOn0qdet3NlZhA2BIgAzHtOv+VSv9GjFWwXY95bMk+bwkecjed59VkiqHnTS1f19jsWNZN79nQfZl2jzKcNcPiSWtE80/En/KdR6E9K6vtBw8Yi1oJdJK+vVfjGnrXk/BbGS8rLcFq4hzDvIWTy1212IPU8q9i4fiO8TN5TqGU7qw0Yf15iDzqmp5SJqlycnlzYMs7KJmNBE/D05a8pqKzsvhMqVJBB3B5+xr0HjfEEwVxWvW1e28hdg6HTPG+ZdZiOfwrjO0PELV1u8w5ZlWVJcBSBPhGm4CwK5QtfyZ94K2+JEt4lhsatsFcUW/H5ixPIeGNCTtE8uetcq2Nacui679Piarbl4t5iT1kk865z+R2Hw8ntvR2V7jFm2NboOuioCzAiOY0A168qp8f2u82S3EmQSY+g5fGqK44ga+kfzra4TNZe5m8jKuWNYafFPuAPjTH+laL0+Dj3yrsbiO0eIfTvConQJ4fqNfrUa4xPidp0ksTOp6k71Y8Dw9svJt942ujeXYak8uuukCo3HcYc7JlIGUqy6QDI2jSAQKZh2uxz4quEogDiKjTze23zNWfDkLsBlgExO/1qiweGBIkxqPYDma7rs9bFnvFZiQJXKAGBMqCR0OWTIjYda0kqbK3l8MUfyau2gphRFQ7lTMS2tQrhq8jEntiLlRnp9yo7moZcgS9IanOaS1KZbgUaytNW6WPPe1w9MWxU0WKMWarcivwIQsUQsVNFqi7qo5E8SD3NYbNTu6rRtV3IjiQhhZ3IUeUn3n9Kdbx50FtVCoTlWA5Go1M7H196s+G4acwAU7eYTA11A61aHhi8gBERECIM/oKq5Mi32i5ihuOiDcwxJ1UFdSYkEEDlpBM8x02ryLtF9pt7h3E8RbtWrb20cZQ2dG8SI51BjcnlXuHd5rYzbkbAagxymvmH7TU/2ti9CPvB5pB/w06k/nQYFypplrSSPXeHfbLagd/h7iAifu2W4NfRsp/OovE+3GDuvmw90L3rRcF22yFVIAaCylYJkn321rz6zhpRYG6jf2qvxeGZTEE9IEDXQfXSrWTx5lpyZmPPWRuaO343w7yeFRKKBkOYPEeIR1kGPUHYiqnBscPiBLZRJS4YLQp0bQbwCdBXqlzgJv8Ow3dgZxh7OUwJkomuboInTpXnvGeBPYYrcUzmYejERJHODI967FknNDx1/RYUVivf0BxPgCvmYFCpaUKlZh8pMCfERETP8ASR2K4r+y4k4a63guZSjcg5gDX10Gu0CoWED2vLtMFTqsgjRh/Zq5x3CReQMywQq3AQAYLIMw6ESCNeRHOs5+NfjVve5G5njyzyS1RS9ueLd7jGjVLU216GPOfi0/ACucRyPCswxEmDHzOkDrVhjsCQUChmDEwUPiMnTkddz8KsuzvY65fvWrV7MltwWVXJBddyfDsD8zGkb1KenuSp8rT4uf4KM8PUsQ7KSuhEkzMxEDbUak1MucEtLhzdDK3hRPD/vCZYAbkKq788x6V6TxnsiMLb/1fDNeVlysEbLljYqijzDkda8b41jrqu9kkotu4yhAMpEE+bTNO+/Wu5NhrDdPWyufDfvED30O/wClT+HcRSz3uhuZrZUbATmVgdRMSNh1qre3pPWnWbUKZ56fIf1FFjxOrSZdvqNNnrHEvs9tYPh+Ivd5ce6tlnB0RQxEHwjU6EjU/CvHru45jmP5V9GdtBPCsT/9c/yr51uL4orQw9rTERpNh2MPH9/I12/AuFxauXGYaW2MeKczSq8oOx+YrksMldhwrH5bTAgeJV208pYfzmr8yZHn5G+iqvPUVzTLj1HZqeVokW5pDGmMaS5oGW5QlqU9Mc0lqUyzCAasrRNZQFg+nRZou6qSLdZ3dZuzuJHFqs7qpOStFa7ZGiN3VC1upJWhZaJMHQ7hQgt8N/jVplJG8Hr/AEqotWMytG4Ej13kVbWm0GnIGquT9xbxftCs2gihRyFfNX2q2p4vjP41/wDDbr6TDkzy6Hevnb7TbU8Wxf8AGv8A4kpvir9b/onLWpLOzhoC/wAI/IU04TSpGFsBVh5OaJB15AfAaVmJsvaUlBnXcSdYPIaairfy/kzeH2excGEYWz/8Nv8A7BXL8TsF7hTHS6gzb7sHTNMbHefDsd66fg94fs1knT7q3IMaeAaUni+G7xQynUehM6jSBv7Vlp6rZqNbk8oviX3JC+HXeAef6GupwNgKlxl2FtQNohranYcw3OoOPw4N0KhJXRfEAN9OnIczrUHtZxvuMSbKmFUKbhifCyW8qwNdp6anfozz83GZ0t/9E+Pg+XpPRWcd4gqXUtoEhAQZUEgOBG50OhP/ADcqDhnGLluQjnVSFnxBG/Cyg7a/nPIVzFy8zXC7iC7EgnSddYHSrXDvVDm1rQjLi7ck3A8YxOZTbu3FuKWLeNjPM5gxKtz+HKuW4+7XMVfe5Bdrrs0DSSdYHSuy4fwjPZvXswBtBAE5sXOWflOlc6eEtduMxPmYnbU1p/8AjtXTT/BVlPCt72c8LGb0HOrXD4Mt3Ysobh1JCid+vT411OA7KoEJKgwJltY/lTcR2owuEJSGdlMFUEAEb+I6fIGtOccY98e3+Sat2+2d52uvj/RWJIhgMOfXkK+dzvXW8e+0PEX7bWVCWrVxSrKBmZ1J5s20xyA2rlUSaXhx8djeSS2TOHid66G3byqIMgqd/nVdw7DAp7Gr4WptD0LD4QK0ca62ee8rLu/8nNM1KZq2zUpjUNltSaY0m4aNqU5oGPlC2NJanPMbaTv8NppDUtlmULNZWE1qgHn1nlrIpmWtEVk7D0LihK00ihIqdgiiKBhTmFLIo0A0P4curH2FToqsw+JyTpM1KTGq3OD66GkXL3sfjqdaHuleAfaPanieJPV11/8AzSve3JiNZ5GvG+23A3uY7EsW8zrAiZ+6QRp1P5UzA2mwc65ItWSybOdCMqASx8o8u/TWKPCYM3E3ttJ1CHOuo2E+UaDrrSOJdkbhQracdy3mUIimZGwBAZz1Ygac6i8K4SuDd2a3fVS2RX3JBEBigMqsmNRG4JmCBV/n2Ja76PSEm1h7WfxDIgYHYeEDQnfbnUbE4q26gIDoD4RKkctOo+NHh7zNZt59+7UHXTVddT1/SljB6yBGuh2j5V0yvse/RW90C1vadpWDttmAj2rgu37f7VxCyolLD5WYLmItJ4VnfddNJj0r2JcIpCZll58w5gbya8d+1Dg3e8SdkhWYWgASBnZltqoE8457CD61Xz0ra2WMT+NdHJHE57kkMIVVAbSCPNA5DNMDkAByq0w+Ig+KR+o61X8FsKbo79iEWWYhc3hGh/Sf86I3hrmJPIzvppr66UtRyakTe97Z1fB7rXWNpGIN4Eac8v3gBnl4fhUXh3Ej94AELIIAaRJzQT8ACY/SqvgmOjGWCQDmCoQZAM2+7Mx1+tR8GuZ7yprJhTtADwD6aaVteL4qwb+2zO8i+Uv6SL7GdrVNh7LMCXjLlBAkMP72rhMVmZyGPPenY+394YPlMfI0NvDTrV3W+kRjmcS5b30AyydJMAATUvDYXWiS2BRG4aKY0JyZXXSLTDYxLWh8XoPY0vE8edhCwo1Omp1A5mqwtWmBiY0Gkx/etM2VpwTvbW2CWoCaO4CNOsHTXlPz1pZ2oSykPxeKUjKi5RoZJkzGvpEzUBjROaUxoB67NE0q4f76+tExpbGlsfKAY1qhJrdQNPr2hIozQGsdDDRoDRMaFjRIWATS2NGxpTGjQLAc0i4aY7VHuNTEhLCt4108radDqKrsUA1w3CBmYz7aAafKn3GqJdemTC3sVVvWtibjxtVdxB2fUXbqEQJtuy6DkRsR7jlUq69QcQ1PWNV7RVrI59M7vAW5toW5oCSf4efXWn20U9es7a+1clhO2/doqXLchQFzIdYHo2/zFXvDu1mGvGFuhW/duDIT6a6H4GqF4bn2ujTx+VivS5dlxbJLaDYc/SvLe31uMbdcjvAuTwgMCpNpIkmRrry516vYjcGQem1eY/aO99cS/cLnUhJACkzlXedSIA2/rVPJPLouKuK3s5PG8ctlLrlFV2ATIBKqNNddBJKsYHIda5Sy+djGmaTuTuSRrzqTfwxZm0cE6nOMusnSPjTMPhsmbNBL7kaACZgD3/KtnxMLxz67M/P5ELl3/QXBLOa+GJAFsNck7SssPrSAWzMQSuYmY0nWadkA2oGNX9GfWZ1W0LFmT1J+por1soxVgQQYIO4NaLULvJkmTUke/YJNATW2NATXBpGTRjEsFyg+EmYO0jYx8aVWmNQMRsvpHSeQk+5pbPpH0rCaWxoQ0jTGlMaImlsaBjpQLGlMaNjSnNAPkAmsoCayoGn2ETQk0JahLVkaIbNk0BNaZqWz0aQDZtmpLvWO9Id6NIW2Y71Hd6x3qPcuU6UIqgbj1EuvRXbtQ7tynzJWuhd65UC/cpt+7Vfib9WIkoZcmiPibtQnNNuNUdzVlIz98nsk4Ljd7D/4F109AfD/ANJ0+lL4jx6/fdmuXDLRmy+EGFC7D0FQ3alT6xoevT0pbxw3vS2XYy3rjt6FOaS5o3aksaMOUCxpbGtsaWxqGPSNMaWTRE0smoHJGiaEmtk0BNQMSMmhJrRahJoWw0jCaWxoiaGenKhY2UAxpbGmqs8+vKYPIUgmaBsfKAY0lzRsaUTQjUgSayhY1lcM0fYBoTWVlZSFC2pTVlZRoBiblIet1lMQqiO9RrlZWU2fZXsh3ah3aysqxJVsg36rcRWVlWoMzOQ3pL1lZTRECHpLVlZUFqRDUp6ysqCxIpqWaysqGPQDUs1lZQjUDS2rKyoY1A0BrKygDQNC/wDKsrKhjZHYf/Cvfwp/3VBf9ayspY9CXpRrVZXDUAaysrK4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9946" name="Picture 10" descr="http://4.bp.blogspot.com/_tK8cf4afSo0/S9DM4C1pVdI/AAAAAAAABQ4/8V1T6lHI4VY/s1600/earth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492896"/>
            <a:ext cx="2934489" cy="30243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88950" cy="889168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Nuestras cualidades para la misión</a:t>
            </a:r>
            <a:endParaRPr lang="es-EC" sz="3200" b="1" dirty="0"/>
          </a:p>
        </p:txBody>
      </p:sp>
      <p:sp>
        <p:nvSpPr>
          <p:cNvPr id="5" name="4 Subtítul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Una persona con sano juicio: refiriéndose al superior general, mucha bondad, buen juicio y buenas letras.</a:t>
            </a:r>
          </a:p>
          <a:p>
            <a:r>
              <a:rPr lang="es-EC" dirty="0" smtClean="0"/>
              <a:t>Sano juicio</a:t>
            </a:r>
            <a:r>
              <a:rPr lang="es-EC" b="1" dirty="0" smtClean="0"/>
              <a:t>=</a:t>
            </a:r>
            <a:r>
              <a:rPr lang="es-EC" dirty="0" smtClean="0"/>
              <a:t> prudencia </a:t>
            </a:r>
            <a:r>
              <a:rPr lang="es-EC" b="1" dirty="0" smtClean="0"/>
              <a:t>=</a:t>
            </a:r>
            <a:r>
              <a:rPr lang="es-EC" dirty="0" smtClean="0"/>
              <a:t> ser guiado por Dios.</a:t>
            </a:r>
          </a:p>
          <a:p>
            <a:r>
              <a:rPr lang="es-EC" dirty="0" smtClean="0"/>
              <a:t>Constituciones  723 </a:t>
            </a:r>
            <a:r>
              <a:rPr lang="es-EC" b="1" dirty="0" smtClean="0"/>
              <a:t>–</a:t>
            </a:r>
            <a:r>
              <a:rPr lang="es-EC" dirty="0" smtClean="0"/>
              <a:t> 735</a:t>
            </a:r>
          </a:p>
          <a:p>
            <a:r>
              <a:rPr lang="es-EC" dirty="0" smtClean="0"/>
              <a:t>La herramienta para esto es el examen de conciencia.</a:t>
            </a:r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onalizar 6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116983"/>
      </a:accent1>
      <a:accent2>
        <a:srgbClr val="FEA022"/>
      </a:accent2>
      <a:accent3>
        <a:srgbClr val="FF6700"/>
      </a:accent3>
      <a:accent4>
        <a:srgbClr val="70A525"/>
      </a:accent4>
      <a:accent5>
        <a:srgbClr val="6C405D"/>
      </a:accent5>
      <a:accent6>
        <a:srgbClr val="20768C"/>
      </a:accent6>
      <a:hlink>
        <a:srgbClr val="7AB6E8"/>
      </a:hlink>
      <a:folHlink>
        <a:srgbClr val="83B0D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1876</Words>
  <Application>Microsoft Office PowerPoint</Application>
  <PresentationFormat>Presentación en pantalla (4:3)</PresentationFormat>
  <Paragraphs>158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Austin</vt:lpstr>
      <vt:lpstr>LIDERAZGO IGNACIANO</vt:lpstr>
      <vt:lpstr>El relato de Ignacio Ellacuria SJ</vt:lpstr>
      <vt:lpstr>Hacerce cargo de la realidad</vt:lpstr>
      <vt:lpstr>¿Qué concepto de liderazgo maneja un Jesuita?</vt:lpstr>
      <vt:lpstr>El líder Jesús de Nazaret lo es en su ejercicio de ser el buen pastor. Jn. 10</vt:lpstr>
      <vt:lpstr>Jesuitas: Visión y proyecto pastoral</vt:lpstr>
      <vt:lpstr>La excelencia</vt:lpstr>
      <vt:lpstr>Nosotros no somos monjes</vt:lpstr>
      <vt:lpstr>Nuestras cualidades para la misión</vt:lpstr>
      <vt:lpstr>Para ser eficaz: flexibilidad</vt:lpstr>
      <vt:lpstr>Nuestra fuente: La experiencia de consolación</vt:lpstr>
      <vt:lpstr>Consolación para Pedro Fabro</vt:lpstr>
      <vt:lpstr>Nuestra experiencia</vt:lpstr>
      <vt:lpstr>Nuestra experiencia</vt:lpstr>
      <vt:lpstr>Líderes ignacianos</vt:lpstr>
      <vt:lpstr>El libro de Chris Lowney pone como modelos:</vt:lpstr>
      <vt:lpstr>¿Heroísmo o perseverancia en  el ideal?</vt:lpstr>
      <vt:lpstr>Modelos ignacianos</vt:lpstr>
      <vt:lpstr>Ignacio: El General</vt:lpstr>
      <vt:lpstr>Francisco Javier: Las empresas</vt:lpstr>
      <vt:lpstr>Fabro: Apóstol de los ejercicios</vt:lpstr>
      <vt:lpstr>Modelos Ignacianos en el Ecuador</vt:lpstr>
      <vt:lpstr>Modelos Ignacianos en el Ecuador</vt:lpstr>
      <vt:lpstr>Modelos ignacianos del siglo XX</vt:lpstr>
      <vt:lpstr>KARL RAHNER</vt:lpstr>
      <vt:lpstr>EL PARADIGMA DE RAHNER</vt:lpstr>
      <vt:lpstr>TEILHARD DE CHARDIN</vt:lpstr>
      <vt:lpstr>TEILHARD DE CHARDIN</vt:lpstr>
      <vt:lpstr>ALBERTO HURTADO</vt:lpstr>
      <vt:lpstr>ALBERTO HURTADO</vt:lpstr>
      <vt:lpstr>PEDRO ARRUPE</vt:lpstr>
      <vt:lpstr>PEDRO ARRUPE: Romper filas, confiar en la gente</vt:lpstr>
      <vt:lpstr>LOS TRES MODELOS DE ARRUPE</vt:lpstr>
      <vt:lpstr>Modelos Ignacianos ecuatorianos</vt:lpstr>
      <vt:lpstr>Perspectivas apostólicas de la espiritualidad ignaciana que caracterizan al Lider - Dirigente</vt:lpstr>
      <vt:lpstr>Nuestra experiencia de Dios</vt:lpstr>
      <vt:lpstr>Tres perspectivas iluminadoras</vt:lpstr>
      <vt:lpstr>La obra de Dios es universal</vt:lpstr>
      <vt:lpstr>La obra de Dios en las tareas humanas</vt:lpstr>
      <vt:lpstr>La obra de Dios en la paciencia</vt:lpstr>
      <vt:lpstr>La mística de empresarios en acción</vt:lpstr>
      <vt:lpstr>Steve Jobs y la conexión</vt:lpstr>
      <vt:lpstr>Sakichi Toyoda: Generaciones de liderazgo constante</vt:lpstr>
      <vt:lpstr>TPS: Sistema de producción TOYOTA</vt:lpstr>
      <vt:lpstr>El Padre Sakichi al hijo Kiichiro</vt:lpstr>
      <vt:lpstr>Discernimiento – Decisión – Confirmación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LIDERAZGO IGNACIANO</dc:title>
  <dc:creator>Fabricio</dc:creator>
  <cp:lastModifiedBy>Vicente Riofrio</cp:lastModifiedBy>
  <cp:revision>69</cp:revision>
  <dcterms:created xsi:type="dcterms:W3CDTF">2013-05-01T22:10:59Z</dcterms:created>
  <dcterms:modified xsi:type="dcterms:W3CDTF">2013-05-09T12:37:13Z</dcterms:modified>
</cp:coreProperties>
</file>