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sldIdLst>
    <p:sldId id="266" r:id="rId2"/>
    <p:sldId id="256" r:id="rId3"/>
    <p:sldId id="257" r:id="rId4"/>
    <p:sldId id="258" r:id="rId5"/>
    <p:sldId id="259" r:id="rId6"/>
    <p:sldId id="260" r:id="rId7"/>
    <p:sldId id="261" r:id="rId8"/>
    <p:sldId id="262" r:id="rId9"/>
    <p:sldId id="269" r:id="rId10"/>
    <p:sldId id="270" r:id="rId11"/>
    <p:sldId id="276" r:id="rId12"/>
    <p:sldId id="277" r:id="rId13"/>
    <p:sldId id="278" r:id="rId14"/>
    <p:sldId id="279" r:id="rId15"/>
    <p:sldId id="280" r:id="rId16"/>
    <p:sldId id="281" r:id="rId17"/>
    <p:sldId id="282" r:id="rId18"/>
    <p:sldId id="283" r:id="rId19"/>
    <p:sldId id="284" r:id="rId20"/>
    <p:sldId id="285" r:id="rId21"/>
    <p:sldId id="286" r:id="rId22"/>
    <p:sldId id="287" r:id="rId23"/>
    <p:sldId id="263" r:id="rId24"/>
    <p:sldId id="264" r:id="rId25"/>
    <p:sldId id="267" r:id="rId26"/>
    <p:sldId id="268" r:id="rId27"/>
    <p:sldId id="265" r:id="rId28"/>
    <p:sldId id="272" r:id="rId29"/>
    <p:sldId id="271" r:id="rId30"/>
    <p:sldId id="273" r:id="rId31"/>
    <p:sldId id="274" r:id="rId32"/>
    <p:sldId id="275" r:id="rId33"/>
    <p:sldId id="288" r:id="rId3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63" autoAdjust="0"/>
    <p:restoredTop sz="94660"/>
  </p:normalViewPr>
  <p:slideViewPr>
    <p:cSldViewPr>
      <p:cViewPr varScale="1">
        <p:scale>
          <a:sx n="69" d="100"/>
          <a:sy n="69" d="100"/>
        </p:scale>
        <p:origin x="-11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57364"/>
            <a:ext cx="7772400" cy="1470025"/>
          </a:xfrm>
        </p:spPr>
        <p:txBody>
          <a:bodyPr anchor="ctr"/>
          <a:lstStyle>
            <a:lvl1pPr algn="r">
              <a:defRPr>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defRPr>
            </a:lvl1pPr>
          </a:lstStyle>
          <a:p>
            <a:r>
              <a:rPr kumimoji="0" lang="es-ES" smtClean="0"/>
              <a:t>Haga clic para modificar el estilo de título del patrón</a:t>
            </a:r>
            <a:endParaRPr kumimoji="0" lang="en-US"/>
          </a:p>
        </p:txBody>
      </p:sp>
      <p:sp>
        <p:nvSpPr>
          <p:cNvPr id="3" name="Subtitle 2"/>
          <p:cNvSpPr>
            <a:spLocks noGrp="1"/>
          </p:cNvSpPr>
          <p:nvPr>
            <p:ph type="subTitle" idx="1"/>
          </p:nvPr>
        </p:nvSpPr>
        <p:spPr>
          <a:xfrm>
            <a:off x="2062792" y="3357562"/>
            <a:ext cx="6400800" cy="1752600"/>
          </a:xfrm>
        </p:spPr>
        <p:txBody>
          <a:bodyPr/>
          <a:lstStyle>
            <a:lvl1pPr marL="0" indent="0" algn="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es-ES" smtClean="0"/>
              <a:t>Haga clic para modificar el estilo de subtítulo del patrón</a:t>
            </a:r>
            <a:endParaRPr kumimoji="0" lang="en-US"/>
          </a:p>
        </p:txBody>
      </p:sp>
      <p:sp>
        <p:nvSpPr>
          <p:cNvPr id="4" name="Date Placeholder 3"/>
          <p:cNvSpPr>
            <a:spLocks noGrp="1"/>
          </p:cNvSpPr>
          <p:nvPr>
            <p:ph type="dt" sz="half" idx="10"/>
          </p:nvPr>
        </p:nvSpPr>
        <p:spPr/>
        <p:txBody>
          <a:bodyPr/>
          <a:lstStyle/>
          <a:p>
            <a:fld id="{BB0C9C32-6B6F-4CD1-8957-E5FEBDFAAA1E}" type="datetimeFigureOut">
              <a:rPr lang="es-ES" smtClean="0"/>
              <a:pPr/>
              <a:t>10/08/2010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CE6E7AE-8DD5-451B-AC8F-BDF57557E7AD}"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grpSp>
        <p:nvGrpSpPr>
          <p:cNvPr id="7" name="Group 6"/>
          <p:cNvGrpSpPr/>
          <p:nvPr/>
        </p:nvGrpSpPr>
        <p:grpSpPr>
          <a:xfrm>
            <a:off x="2207747" y="1332379"/>
            <a:ext cx="6482858" cy="144000"/>
            <a:chOff x="2214546" y="1427612"/>
            <a:chExt cx="6482858" cy="144000"/>
          </a:xfrm>
        </p:grpSpPr>
        <p:sp>
          <p:nvSpPr>
            <p:cNvPr id="8" name="Chevron 7"/>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9" name="Rectangle 8"/>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Vertical Text Placeholder 2"/>
          <p:cNvSpPr>
            <a:spLocks noGrp="1"/>
          </p:cNvSpPr>
          <p:nvPr>
            <p:ph type="body" orient="vert" idx="1"/>
          </p:nvPr>
        </p:nvSpPr>
        <p:spPr>
          <a:xfrm>
            <a:off x="457200" y="1600200"/>
            <a:ext cx="8229600" cy="482919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BB0C9C32-6B6F-4CD1-8957-E5FEBDFAAA1E}" type="datetimeFigureOut">
              <a:rPr lang="es-ES" smtClean="0"/>
              <a:pPr/>
              <a:t>10/08/2010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CE6E7AE-8DD5-451B-AC8F-BDF57557E7AD}"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5206" y="274638"/>
            <a:ext cx="1471594" cy="6154758"/>
          </a:xfrm>
        </p:spPr>
        <p:txBody>
          <a:bodyPr vert="eaVert"/>
          <a:lstStyle>
            <a:lvl1pPr>
              <a:defRPr>
                <a:effectLst>
                  <a:outerShdw blurRad="50800" dist="50800" dir="18900000" algn="tl" rotWithShape="0">
                    <a:srgbClr val="000000">
                      <a:alpha val="43137"/>
                    </a:srgbClr>
                  </a:outerShdw>
                </a:effectLst>
              </a:defRPr>
            </a:lvl1pPr>
          </a:lstStyle>
          <a:p>
            <a:r>
              <a:rPr kumimoji="0" lang="es-ES" smtClean="0"/>
              <a:t>Haga clic para modificar el estilo de título del patrón</a:t>
            </a:r>
            <a:endParaRPr kumimoji="0" lang="en-US"/>
          </a:p>
        </p:txBody>
      </p:sp>
      <p:sp>
        <p:nvSpPr>
          <p:cNvPr id="3" name="Vertical Text Placeholder 2"/>
          <p:cNvSpPr>
            <a:spLocks noGrp="1"/>
          </p:cNvSpPr>
          <p:nvPr>
            <p:ph type="body" orient="vert" idx="1"/>
          </p:nvPr>
        </p:nvSpPr>
        <p:spPr>
          <a:xfrm>
            <a:off x="457200" y="274638"/>
            <a:ext cx="6686568" cy="6154758"/>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BB0C9C32-6B6F-4CD1-8957-E5FEBDFAAA1E}" type="datetimeFigureOut">
              <a:rPr lang="es-ES" smtClean="0"/>
              <a:pPr/>
              <a:t>10/08/2010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CE6E7AE-8DD5-451B-AC8F-BDF57557E7AD}"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grpSp>
        <p:nvGrpSpPr>
          <p:cNvPr id="7" name="Group 23"/>
          <p:cNvGrpSpPr/>
          <p:nvPr/>
        </p:nvGrpSpPr>
        <p:grpSpPr>
          <a:xfrm>
            <a:off x="2207747" y="1332379"/>
            <a:ext cx="6482858" cy="144000"/>
            <a:chOff x="2214546" y="1427612"/>
            <a:chExt cx="6482858" cy="144000"/>
          </a:xfrm>
        </p:grpSpPr>
        <p:sp>
          <p:nvSpPr>
            <p:cNvPr id="10" name="Chevron 9"/>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23" name="Rectangle 22"/>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Content Placeholder 2"/>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BB0C9C32-6B6F-4CD1-8957-E5FEBDFAAA1E}" type="datetimeFigureOut">
              <a:rPr lang="es-ES" smtClean="0"/>
              <a:pPr/>
              <a:t>10/08/2010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CE6E7AE-8DD5-451B-AC8F-BDF57557E7AD}"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3286113"/>
            <a:ext cx="7772400" cy="1362075"/>
          </a:xfrm>
        </p:spPr>
        <p:txBody>
          <a:bodyPr anchor="t"/>
          <a:lstStyle>
            <a:lvl1pPr algn="r">
              <a:defRPr sz="4000" b="0" cap="all">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1"/>
          </p:nvPr>
        </p:nvSpPr>
        <p:spPr>
          <a:xfrm>
            <a:off x="722313" y="1785926"/>
            <a:ext cx="7772400" cy="1500187"/>
          </a:xfrm>
        </p:spPr>
        <p:txBody>
          <a:bodyPr anchor="b"/>
          <a:lstStyle>
            <a:lvl1pPr marL="0" indent="0" algn="r">
              <a:buNone/>
              <a:defRPr sz="2000">
                <a:solidFill>
                  <a:schemeClr val="tx1">
                    <a:tint val="75000"/>
                  </a:schemeClr>
                </a:solidFill>
              </a:defRPr>
            </a:lvl1pPr>
            <a:lvl2pPr marL="457200" indent="0" algn="r">
              <a:buNone/>
              <a:defRPr sz="1800">
                <a:solidFill>
                  <a:schemeClr val="tx1">
                    <a:tint val="75000"/>
                  </a:schemeClr>
                </a:solidFill>
              </a:defRPr>
            </a:lvl2pPr>
            <a:lvl3pPr marL="914400" indent="0" algn="r">
              <a:buNone/>
              <a:defRPr sz="1600">
                <a:solidFill>
                  <a:schemeClr val="tx1">
                    <a:tint val="75000"/>
                  </a:schemeClr>
                </a:solidFill>
              </a:defRPr>
            </a:lvl3pPr>
            <a:lvl4pPr marL="1371600" indent="0" algn="r">
              <a:buNone/>
              <a:defRPr sz="1400">
                <a:solidFill>
                  <a:schemeClr val="tx1">
                    <a:tint val="75000"/>
                  </a:schemeClr>
                </a:solidFill>
              </a:defRPr>
            </a:lvl4pPr>
            <a:lvl5pPr marL="1828800" indent="0" algn="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BB0C9C32-6B6F-4CD1-8957-E5FEBDFAAA1E}" type="datetimeFigureOut">
              <a:rPr lang="es-ES" smtClean="0"/>
              <a:pPr/>
              <a:t>10/08/2010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CE6E7AE-8DD5-451B-AC8F-BDF57557E7AD}"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grpSp>
        <p:nvGrpSpPr>
          <p:cNvPr id="8" name="Group 7"/>
          <p:cNvGrpSpPr/>
          <p:nvPr/>
        </p:nvGrpSpPr>
        <p:grpSpPr>
          <a:xfrm>
            <a:off x="2207747" y="1332379"/>
            <a:ext cx="6482858" cy="144000"/>
            <a:chOff x="2214546" y="1427612"/>
            <a:chExt cx="6482858" cy="144000"/>
          </a:xfrm>
        </p:grpSpPr>
        <p:sp>
          <p:nvSpPr>
            <p:cNvPr id="9" name="Chevron 8"/>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10" name="Rectangle 9"/>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Date Placeholder 4"/>
          <p:cNvSpPr>
            <a:spLocks noGrp="1"/>
          </p:cNvSpPr>
          <p:nvPr>
            <p:ph type="dt" sz="half" idx="10"/>
          </p:nvPr>
        </p:nvSpPr>
        <p:spPr/>
        <p:txBody>
          <a:bodyPr/>
          <a:lstStyle/>
          <a:p>
            <a:fld id="{BB0C9C32-6B6F-4CD1-8957-E5FEBDFAAA1E}" type="datetimeFigureOut">
              <a:rPr lang="es-ES" smtClean="0"/>
              <a:pPr/>
              <a:t>10/08/2010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CE6E7AE-8DD5-451B-AC8F-BDF57557E7AD}"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grpSp>
        <p:nvGrpSpPr>
          <p:cNvPr id="10" name="Group 9"/>
          <p:cNvGrpSpPr/>
          <p:nvPr/>
        </p:nvGrpSpPr>
        <p:grpSpPr>
          <a:xfrm>
            <a:off x="2207747" y="1332379"/>
            <a:ext cx="6482858" cy="144000"/>
            <a:chOff x="2214546" y="1427612"/>
            <a:chExt cx="6482858" cy="144000"/>
          </a:xfrm>
        </p:grpSpPr>
        <p:sp>
          <p:nvSpPr>
            <p:cNvPr id="11" name="Chevron 10"/>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12" name="Rectangle 11"/>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lvl1pPr>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Date Placeholder 6"/>
          <p:cNvSpPr>
            <a:spLocks noGrp="1"/>
          </p:cNvSpPr>
          <p:nvPr>
            <p:ph type="dt" sz="half" idx="10"/>
          </p:nvPr>
        </p:nvSpPr>
        <p:spPr/>
        <p:txBody>
          <a:bodyPr/>
          <a:lstStyle/>
          <a:p>
            <a:fld id="{BB0C9C32-6B6F-4CD1-8957-E5FEBDFAAA1E}" type="datetimeFigureOut">
              <a:rPr lang="es-ES" smtClean="0"/>
              <a:pPr/>
              <a:t>10/08/2010</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CE6E7AE-8DD5-451B-AC8F-BDF57557E7AD}"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grpSp>
        <p:nvGrpSpPr>
          <p:cNvPr id="6" name="Group 5"/>
          <p:cNvGrpSpPr/>
          <p:nvPr/>
        </p:nvGrpSpPr>
        <p:grpSpPr>
          <a:xfrm>
            <a:off x="2207747" y="1332379"/>
            <a:ext cx="6482858" cy="144000"/>
            <a:chOff x="2214546" y="1427612"/>
            <a:chExt cx="6482858" cy="144000"/>
          </a:xfrm>
        </p:grpSpPr>
        <p:sp>
          <p:nvSpPr>
            <p:cNvPr id="7" name="Chevron 6"/>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8" name="Rectangle 7"/>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Date Placeholder 2"/>
          <p:cNvSpPr>
            <a:spLocks noGrp="1"/>
          </p:cNvSpPr>
          <p:nvPr>
            <p:ph type="dt" sz="half" idx="10"/>
          </p:nvPr>
        </p:nvSpPr>
        <p:spPr/>
        <p:txBody>
          <a:bodyPr/>
          <a:lstStyle/>
          <a:p>
            <a:fld id="{BB0C9C32-6B6F-4CD1-8957-E5FEBDFAAA1E}" type="datetimeFigureOut">
              <a:rPr lang="es-ES" smtClean="0"/>
              <a:pPr/>
              <a:t>10/08/2010</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CE6E7AE-8DD5-451B-AC8F-BDF57557E7AD}"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0C9C32-6B6F-4CD1-8957-E5FEBDFAAA1E}" type="datetimeFigureOut">
              <a:rPr lang="es-ES" smtClean="0"/>
              <a:pPr/>
              <a:t>10/08/2010</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CE6E7AE-8DD5-451B-AC8F-BDF57557E7AD}"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580745" y="285728"/>
            <a:ext cx="5106055" cy="1162050"/>
          </a:xfrm>
        </p:spPr>
        <p:txBody>
          <a:bodyPr anchor="ctr">
            <a:normAutofit/>
          </a:bodyPr>
          <a:lstStyle>
            <a:lvl1pPr algn="ctr">
              <a:defRPr sz="3200" b="0" kern="1200" cap="all">
                <a:ln w="11430"/>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effectLst>
                  <a:outerShdw blurRad="44450" dist="41910" dir="3600000" algn="tl">
                    <a:srgbClr val="000000">
                      <a:alpha val="50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Content Placeholder 2"/>
          <p:cNvSpPr>
            <a:spLocks noGrp="1"/>
          </p:cNvSpPr>
          <p:nvPr>
            <p:ph idx="1"/>
          </p:nvPr>
        </p:nvSpPr>
        <p:spPr>
          <a:xfrm>
            <a:off x="3575050" y="1446218"/>
            <a:ext cx="5111750" cy="467967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Text Placeholder 3"/>
          <p:cNvSpPr>
            <a:spLocks noGrp="1"/>
          </p:cNvSpPr>
          <p:nvPr>
            <p:ph type="body" sz="half" idx="2"/>
          </p:nvPr>
        </p:nvSpPr>
        <p:spPr>
          <a:xfrm>
            <a:off x="457201" y="285729"/>
            <a:ext cx="3008313" cy="5840435"/>
          </a:xfrm>
        </p:spPr>
        <p:txBody>
          <a:bodyPr anchor="b"/>
          <a:lstStyle>
            <a:lvl1pPr marL="0" indent="0">
              <a:spcAft>
                <a:spcPts val="0"/>
              </a:spcAft>
              <a:buNone/>
              <a:defRPr sz="1400"/>
            </a:lvl1pPr>
            <a:lvl2pPr marL="457200" indent="0">
              <a:spcAft>
                <a:spcPts val="0"/>
              </a:spcAft>
              <a:buNone/>
              <a:defRPr sz="1200"/>
            </a:lvl2pPr>
            <a:lvl3pPr marL="914400" indent="0">
              <a:spcAft>
                <a:spcPts val="0"/>
              </a:spcAft>
              <a:buNone/>
              <a:defRPr sz="1000"/>
            </a:lvl3pPr>
            <a:lvl4pPr marL="1371600" indent="0">
              <a:spcAft>
                <a:spcPts val="0"/>
              </a:spcAft>
              <a:buNone/>
              <a:defRPr sz="900"/>
            </a:lvl4pPr>
            <a:lvl5pPr marL="1828800" indent="0">
              <a:spcAft>
                <a:spcPts val="0"/>
              </a:spcAft>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Date Placeholder 4"/>
          <p:cNvSpPr>
            <a:spLocks noGrp="1"/>
          </p:cNvSpPr>
          <p:nvPr>
            <p:ph type="dt" sz="half" idx="10"/>
          </p:nvPr>
        </p:nvSpPr>
        <p:spPr/>
        <p:txBody>
          <a:bodyPr/>
          <a:lstStyle/>
          <a:p>
            <a:fld id="{BB0C9C32-6B6F-4CD1-8957-E5FEBDFAAA1E}" type="datetimeFigureOut">
              <a:rPr lang="es-ES" smtClean="0"/>
              <a:pPr/>
              <a:t>10/08/2010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CE6E7AE-8DD5-451B-AC8F-BDF57557E7AD}"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715272" y="615868"/>
            <a:ext cx="928694" cy="5813528"/>
          </a:xfrm>
        </p:spPr>
        <p:txBody>
          <a:bodyPr vert="eaVert" anchor="ctr">
            <a:normAutofit/>
          </a:bodyPr>
          <a:lstStyle>
            <a:lvl1pPr algn="l">
              <a:defRPr sz="2800" b="0" kern="1200" cap="all">
                <a:ln w="11430"/>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effectLst>
                  <a:outerShdw blurRad="44450" dist="41910" dir="18600000" algn="tl">
                    <a:srgbClr val="000000">
                      <a:alpha val="50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Picture Placeholder 2"/>
          <p:cNvSpPr>
            <a:spLocks noGrp="1"/>
          </p:cNvSpPr>
          <p:nvPr>
            <p:ph type="pic" idx="1"/>
          </p:nvPr>
        </p:nvSpPr>
        <p:spPr>
          <a:xfrm>
            <a:off x="714348" y="612777"/>
            <a:ext cx="6858048" cy="4745051"/>
          </a:xfrm>
          <a:ln w="38100" cap="flat" cmpd="sng" algn="ctr">
            <a:gradFill flip="none" rotWithShape="1">
              <a:gsLst>
                <a:gs pos="0">
                  <a:srgbClr val="000082"/>
                </a:gs>
                <a:gs pos="30000">
                  <a:srgbClr val="66008F"/>
                </a:gs>
                <a:gs pos="64999">
                  <a:srgbClr val="BA0066"/>
                </a:gs>
                <a:gs pos="89999">
                  <a:srgbClr val="FF0000"/>
                </a:gs>
                <a:gs pos="100000">
                  <a:srgbClr val="FF8200"/>
                </a:gs>
              </a:gsLst>
              <a:path path="rect">
                <a:fillToRect l="100000" t="100000"/>
              </a:path>
              <a:tileRect r="-100000" b="-100000"/>
            </a:gradFill>
            <a:prstDash val="solid"/>
          </a:ln>
          <a:effectLst>
            <a:outerShdw blurRad="38100" dist="50800" dir="5400000" algn="tl" rotWithShape="0">
              <a:srgbClr val="000000">
                <a:alpha val="50000"/>
              </a:srgbClr>
            </a:outerShdw>
          </a:effectLst>
        </p:spPr>
        <p:style>
          <a:lnRef idx="2">
            <a:schemeClr val="accent1"/>
          </a:lnRef>
          <a:fillRef idx="1">
            <a:schemeClr val="lt1"/>
          </a:fillRef>
          <a:effectRef idx="0">
            <a:schemeClr val="accent1"/>
          </a:effectRef>
          <a:fontRef idx="minor">
            <a:schemeClr val="dk1"/>
          </a:fontRef>
        </p:style>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es-ES" smtClean="0"/>
              <a:t>Haga clic en el icono para agregar una imagen</a:t>
            </a:r>
            <a:endParaRPr kumimoji="0" lang="en-US"/>
          </a:p>
        </p:txBody>
      </p:sp>
      <p:sp>
        <p:nvSpPr>
          <p:cNvPr id="4" name="Text Placeholder 3"/>
          <p:cNvSpPr>
            <a:spLocks noGrp="1"/>
          </p:cNvSpPr>
          <p:nvPr>
            <p:ph type="body" sz="half" idx="2"/>
          </p:nvPr>
        </p:nvSpPr>
        <p:spPr>
          <a:xfrm>
            <a:off x="714348" y="5500702"/>
            <a:ext cx="6858048" cy="92869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Date Placeholder 4"/>
          <p:cNvSpPr>
            <a:spLocks noGrp="1"/>
          </p:cNvSpPr>
          <p:nvPr>
            <p:ph type="dt" sz="half" idx="10"/>
          </p:nvPr>
        </p:nvSpPr>
        <p:spPr/>
        <p:txBody>
          <a:bodyPr/>
          <a:lstStyle/>
          <a:p>
            <a:fld id="{BB0C9C32-6B6F-4CD1-8957-E5FEBDFAAA1E}" type="datetimeFigureOut">
              <a:rPr lang="es-ES" smtClean="0"/>
              <a:pPr/>
              <a:t>10/08/2010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CE6E7AE-8DD5-451B-AC8F-BDF57557E7AD}"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blipFill>
            <a:blip r:embed="rId13" cstate="print">
              <a:alphaModFix amt="30000"/>
              <a:duotone>
                <a:schemeClr val="accent1"/>
                <a:srgbClr val="FFFFFF"/>
              </a:duotone>
            </a:blip>
            <a:tile tx="0" ty="0" sx="100000" sy="100000" flip="none" algn="tl"/>
          </a:blipFill>
          <a:ln w="25400" cap="flat" cmpd="sng" algn="ctr">
            <a:noFill/>
            <a:prstDash val="solid"/>
          </a:ln>
          <a:effectLst/>
        </p:spPr>
        <p:style>
          <a:lnRef idx="2">
            <a:schemeClr val="accent1"/>
          </a:lnRef>
          <a:fillRef idx="1">
            <a:schemeClr val="accent1"/>
          </a:fillRef>
          <a:effectRef idx="0">
            <a:schemeClr val="accent1"/>
          </a:effectRef>
          <a:fontRef idx="minor">
            <a:schemeClr val="lt1"/>
          </a:fontRef>
        </p:style>
        <p:txBody>
          <a:bodyPr rtlCol="0" anchor="ctr"/>
          <a:lstStyle/>
          <a:p>
            <a:pPr marL="0" algn="ctr" rtl="0" eaLnBrk="1" latinLnBrk="0" hangingPunct="1"/>
            <a:endParaRPr kumimoji="0" lang="zh-CN" altLang="en-US" kern="1200">
              <a:solidFill>
                <a:schemeClr val="lt1"/>
              </a:solidFill>
              <a:latin typeface="+mn-lt"/>
              <a:ea typeface="+mn-ea"/>
              <a:cs typeface="+mn-cs"/>
            </a:endParaRPr>
          </a:p>
        </p:txBody>
      </p:sp>
      <p:grpSp>
        <p:nvGrpSpPr>
          <p:cNvPr id="8" name="Group 17"/>
          <p:cNvGrpSpPr/>
          <p:nvPr/>
        </p:nvGrpSpPr>
        <p:grpSpPr>
          <a:xfrm>
            <a:off x="0" y="6570024"/>
            <a:ext cx="9144000" cy="288000"/>
            <a:chOff x="0" y="6353387"/>
            <a:chExt cx="9144000" cy="361763"/>
          </a:xfrm>
        </p:grpSpPr>
        <p:grpSp>
          <p:nvGrpSpPr>
            <p:cNvPr id="9" name="Group 16"/>
            <p:cNvGrpSpPr/>
            <p:nvPr/>
          </p:nvGrpSpPr>
          <p:grpSpPr>
            <a:xfrm>
              <a:off x="0" y="6353387"/>
              <a:ext cx="8756597" cy="360000"/>
              <a:chOff x="1" y="6353387"/>
              <a:chExt cx="8756597" cy="360000"/>
            </a:xfrm>
          </p:grpSpPr>
          <p:sp>
            <p:nvSpPr>
              <p:cNvPr id="10" name="Freeform 9"/>
              <p:cNvSpPr/>
              <p:nvPr userDrawn="1"/>
            </p:nvSpPr>
            <p:spPr>
              <a:xfrm>
                <a:off x="1" y="6533387"/>
                <a:ext cx="8756597" cy="180000"/>
              </a:xfrm>
              <a:custGeom>
                <a:avLst/>
                <a:gdLst/>
                <a:ahLst/>
                <a:cxnLst/>
                <a:rect l="0" t="0" r="0" b="0"/>
                <a:pathLst>
                  <a:path w="7867650" h="177288">
                    <a:moveTo>
                      <a:pt x="7867650" y="177288"/>
                    </a:moveTo>
                    <a:lnTo>
                      <a:pt x="0" y="171450"/>
                    </a:lnTo>
                    <a:lnTo>
                      <a:pt x="0" y="0"/>
                    </a:lnTo>
                    <a:lnTo>
                      <a:pt x="7753350" y="0"/>
                    </a:lnTo>
                    <a:close/>
                  </a:path>
                </a:pathLst>
              </a:custGeom>
              <a:gradFill flip="none" rotWithShape="1">
                <a:gsLst>
                  <a:gs pos="25000">
                    <a:schemeClr val="accent1">
                      <a:shade val="50000"/>
                      <a:alpha val="75000"/>
                    </a:schemeClr>
                  </a:gs>
                  <a:gs pos="100000">
                    <a:schemeClr val="accent1">
                      <a:tint val="40000"/>
                      <a:alpha val="5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11" name="Freeform 10"/>
              <p:cNvSpPr/>
              <p:nvPr userDrawn="1"/>
            </p:nvSpPr>
            <p:spPr>
              <a:xfrm flipV="1">
                <a:off x="1" y="6353387"/>
                <a:ext cx="8756597" cy="180000"/>
              </a:xfrm>
              <a:custGeom>
                <a:avLst/>
                <a:gdLst/>
                <a:ahLst/>
                <a:cxnLst/>
                <a:rect l="0" t="0" r="0" b="0"/>
                <a:pathLst>
                  <a:path w="7867650" h="177288">
                    <a:moveTo>
                      <a:pt x="7867650" y="177288"/>
                    </a:moveTo>
                    <a:lnTo>
                      <a:pt x="0" y="171450"/>
                    </a:lnTo>
                    <a:lnTo>
                      <a:pt x="0" y="0"/>
                    </a:lnTo>
                    <a:lnTo>
                      <a:pt x="7753350" y="0"/>
                    </a:lnTo>
                    <a:close/>
                  </a:path>
                </a:pathLst>
              </a:custGeom>
              <a:gradFill flip="none" rotWithShape="1">
                <a:gsLst>
                  <a:gs pos="25000">
                    <a:schemeClr val="accent1">
                      <a:shade val="75000"/>
                      <a:alpha val="75000"/>
                    </a:schemeClr>
                  </a:gs>
                  <a:gs pos="100000">
                    <a:schemeClr val="accent1">
                      <a:tint val="40000"/>
                      <a:alpha val="5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grpSp>
          <p:nvGrpSpPr>
            <p:cNvPr id="15" name="Group 15"/>
            <p:cNvGrpSpPr/>
            <p:nvPr/>
          </p:nvGrpSpPr>
          <p:grpSpPr>
            <a:xfrm>
              <a:off x="8640700" y="6354583"/>
              <a:ext cx="503300" cy="360567"/>
              <a:chOff x="8640700" y="6354583"/>
              <a:chExt cx="503300" cy="360567"/>
            </a:xfrm>
          </p:grpSpPr>
          <p:sp>
            <p:nvSpPr>
              <p:cNvPr id="12" name="Chevron 11"/>
              <p:cNvSpPr/>
              <p:nvPr userDrawn="1"/>
            </p:nvSpPr>
            <p:spPr>
              <a:xfrm flipH="1">
                <a:off x="8640700" y="6354583"/>
                <a:ext cx="249884" cy="360000"/>
              </a:xfrm>
              <a:prstGeom prst="chevron">
                <a:avLst>
                  <a:gd name="adj" fmla="val 50000"/>
                </a:avLst>
              </a:prstGeom>
              <a:gradFill flip="none" rotWithShape="1">
                <a:gsLst>
                  <a:gs pos="0">
                    <a:schemeClr val="accent1">
                      <a:alpha val="60000"/>
                    </a:schemeClr>
                  </a:gs>
                  <a:gs pos="100000">
                    <a:schemeClr val="accent1"/>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13" name="Chevron 12"/>
              <p:cNvSpPr/>
              <p:nvPr userDrawn="1"/>
            </p:nvSpPr>
            <p:spPr>
              <a:xfrm flipH="1">
                <a:off x="8767248" y="6355150"/>
                <a:ext cx="249884" cy="360000"/>
              </a:xfrm>
              <a:prstGeom prst="chevron">
                <a:avLst>
                  <a:gd name="adj" fmla="val 50000"/>
                </a:avLst>
              </a:prstGeom>
              <a:gradFill flip="none" rotWithShape="1">
                <a:gsLst>
                  <a:gs pos="0">
                    <a:schemeClr val="accent1"/>
                  </a:gs>
                  <a:gs pos="100000">
                    <a:schemeClr val="accent1">
                      <a:shade val="7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14" name="Chevron 13"/>
              <p:cNvSpPr/>
              <p:nvPr userDrawn="1"/>
            </p:nvSpPr>
            <p:spPr>
              <a:xfrm flipH="1">
                <a:off x="8894116" y="6355000"/>
                <a:ext cx="249884" cy="360000"/>
              </a:xfrm>
              <a:prstGeom prst="chevron">
                <a:avLst>
                  <a:gd name="adj" fmla="val 50000"/>
                </a:avLst>
              </a:prstGeom>
              <a:gradFill flip="none" rotWithShape="1">
                <a:gsLst>
                  <a:gs pos="0">
                    <a:schemeClr val="accent1">
                      <a:shade val="75000"/>
                    </a:schemeClr>
                  </a:gs>
                  <a:gs pos="100000">
                    <a:schemeClr val="accent1">
                      <a:shade val="50000"/>
                      <a:shade val="2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grpSp>
      </p:grpSp>
      <p:sp>
        <p:nvSpPr>
          <p:cNvPr id="2" name="Title Placeholder 1"/>
          <p:cNvSpPr>
            <a:spLocks noGrp="1"/>
          </p:cNvSpPr>
          <p:nvPr>
            <p:ph type="title"/>
          </p:nvPr>
        </p:nvSpPr>
        <p:spPr>
          <a:xfrm>
            <a:off x="457200" y="274638"/>
            <a:ext cx="8229600" cy="1143000"/>
          </a:xfrm>
          <a:prstGeom prst="rect">
            <a:avLst/>
          </a:prstGeom>
        </p:spPr>
        <p:txBody>
          <a:bodyPr vert="horz" rtlCol="0" anchor="ctr">
            <a:normAutofit/>
            <a:scene3d>
              <a:camera prst="orthographicFront"/>
              <a:lightRig rig="threePt" dir="tl">
                <a:rot lat="0" lon="0" rev="7200000"/>
              </a:lightRig>
            </a:scene3d>
            <a:sp3d contourW="6350">
              <a:contourClr>
                <a:schemeClr val="accent1"/>
              </a:contourClr>
            </a:sp3d>
          </a:bodyPr>
          <a:lstStyle/>
          <a:p>
            <a:r>
              <a:rPr kumimoji="0" lang="es-ES" smtClean="0"/>
              <a:t>Haga clic para modificar el estilo de título del patrón</a:t>
            </a:r>
            <a:endParaRPr kumimoji="0" lang="en-US"/>
          </a:p>
        </p:txBody>
      </p:sp>
      <p:sp>
        <p:nvSpPr>
          <p:cNvPr id="3" name="Text Placeholder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4" name="Date Placeholder 3"/>
          <p:cNvSpPr>
            <a:spLocks noGrp="1"/>
          </p:cNvSpPr>
          <p:nvPr>
            <p:ph type="dt" sz="half" idx="2"/>
          </p:nvPr>
        </p:nvSpPr>
        <p:spPr>
          <a:xfrm>
            <a:off x="0" y="6570000"/>
            <a:ext cx="1643042" cy="288000"/>
          </a:xfrm>
          <a:prstGeom prst="rect">
            <a:avLst/>
          </a:prstGeom>
        </p:spPr>
        <p:txBody>
          <a:bodyPr vert="horz" rtlCol="0" anchor="ctr"/>
          <a:lstStyle>
            <a:lvl1pPr algn="l" eaLnBrk="1" latinLnBrk="0" hangingPunct="1">
              <a:defRPr kumimoji="0" sz="1200">
                <a:solidFill>
                  <a:schemeClr val="tx1">
                    <a:tint val="75000"/>
                  </a:schemeClr>
                </a:solidFill>
              </a:defRPr>
            </a:lvl1pPr>
          </a:lstStyle>
          <a:p>
            <a:fld id="{BB0C9C32-6B6F-4CD1-8957-E5FEBDFAAA1E}" type="datetimeFigureOut">
              <a:rPr lang="es-ES" smtClean="0"/>
              <a:pPr/>
              <a:t>10/08/2010</a:t>
            </a:fld>
            <a:endParaRPr lang="es-ES"/>
          </a:p>
        </p:txBody>
      </p:sp>
      <p:sp>
        <p:nvSpPr>
          <p:cNvPr id="5" name="Footer Placeholder 4"/>
          <p:cNvSpPr>
            <a:spLocks noGrp="1"/>
          </p:cNvSpPr>
          <p:nvPr>
            <p:ph type="ftr" sz="quarter" idx="3"/>
          </p:nvPr>
        </p:nvSpPr>
        <p:spPr>
          <a:xfrm>
            <a:off x="1643042" y="6570000"/>
            <a:ext cx="4214842" cy="288000"/>
          </a:xfrm>
          <a:prstGeom prst="rect">
            <a:avLst/>
          </a:prstGeom>
        </p:spPr>
        <p:txBody>
          <a:bodyPr vert="horz" rtlCol="0" anchor="ctr"/>
          <a:lstStyle>
            <a:lvl1pPr algn="l" eaLnBrk="1" latinLnBrk="0" hangingPunct="1">
              <a:defRPr kumimoji="0" sz="1200">
                <a:solidFill>
                  <a:schemeClr val="tx1">
                    <a:tint val="85000"/>
                  </a:schemeClr>
                </a:solidFill>
              </a:defRPr>
            </a:lvl1pPr>
          </a:lstStyle>
          <a:p>
            <a:endParaRPr lang="es-ES"/>
          </a:p>
        </p:txBody>
      </p:sp>
      <p:sp>
        <p:nvSpPr>
          <p:cNvPr id="6" name="Slide Number Placeholder 5"/>
          <p:cNvSpPr>
            <a:spLocks noGrp="1"/>
          </p:cNvSpPr>
          <p:nvPr>
            <p:ph type="sldNum" sz="quarter" idx="4"/>
          </p:nvPr>
        </p:nvSpPr>
        <p:spPr>
          <a:xfrm>
            <a:off x="8572528" y="6570000"/>
            <a:ext cx="571472" cy="288000"/>
          </a:xfrm>
          <a:prstGeom prst="rect">
            <a:avLst/>
          </a:prstGeom>
        </p:spPr>
        <p:txBody>
          <a:bodyPr vert="horz" rtlCol="0" anchor="ctr"/>
          <a:lstStyle>
            <a:lvl1pPr algn="ctr" eaLnBrk="1" latinLnBrk="0" hangingPunct="1">
              <a:defRPr kumimoji="0" sz="1200">
                <a:solidFill>
                  <a:schemeClr val="tx1">
                    <a:tint val="95000"/>
                  </a:schemeClr>
                </a:solidFill>
              </a:defRPr>
            </a:lvl1pPr>
          </a:lstStyle>
          <a:p>
            <a:fld id="{9CE6E7AE-8DD5-451B-AC8F-BDF57557E7AD}"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xStyles>
    <p:titleStyle>
      <a:lvl1pPr algn="ctr" rtl="0" eaLnBrk="1" latinLnBrk="0" hangingPunct="1">
        <a:spcBef>
          <a:spcPct val="0"/>
        </a:spcBef>
        <a:buNone/>
        <a:defRPr kumimoji="0" lang="zh-CN" altLang="en-US" sz="4400" b="1" kern="1200" dirty="0">
          <a:ln w="11430"/>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5400000" scaled="1"/>
            <a:tileRect/>
          </a:gradFill>
          <a:effectLst>
            <a:outerShdw blurRad="44450" dist="41910" dir="3600000" algn="tl">
              <a:srgbClr val="000000">
                <a:alpha val="50000"/>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60000"/>
        <a:buFont typeface="Wingdings 2"/>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YouTube%20-%20Customer%20CRM.flv" TargetMode="External"/><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YouTube%20-%20Microsoft%20Dynamics%20CRM%20Service%20Scenario%20-%20New.flv" TargetMode="External"/><Relationship Id="rId1" Type="http://schemas.openxmlformats.org/officeDocument/2006/relationships/slideLayout" Target="../slideLayouts/slideLayout1.xml"/><Relationship Id="rId6" Type="http://schemas.openxmlformats.org/officeDocument/2006/relationships/hyperlink" Target="http://www.microsoft.com/dynamics/es/es/crm.aspx#crmtabmarket" TargetMode="External"/><Relationship Id="rId5" Type="http://schemas.openxmlformats.org/officeDocument/2006/relationships/hyperlink" Target="http://www.microsoft.com/dynamics/es/es/crm.aspx#crmtabsvc" TargetMode="External"/><Relationship Id="rId4" Type="http://schemas.openxmlformats.org/officeDocument/2006/relationships/hyperlink" Target="http://www.microsoft.com/dynamics/es/es/crm.aspx#crmtabsales"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3.gi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5.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What%20is%20CRM_.avi" TargetMode="External"/><Relationship Id="rId2" Type="http://schemas.openxmlformats.org/officeDocument/2006/relationships/image" Target="../media/image11.gif"/><Relationship Id="rId1" Type="http://schemas.openxmlformats.org/officeDocument/2006/relationships/slideLayout" Target="../slideLayouts/slideLayout1.xml"/><Relationship Id="rId4" Type="http://schemas.openxmlformats.org/officeDocument/2006/relationships/image" Target="../media/image1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286380" y="1000108"/>
            <a:ext cx="1627369" cy="92333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s-ES" sz="5400" b="1" cap="none" spc="0" dirty="0" smtClean="0">
                <a:ln/>
                <a:solidFill>
                  <a:schemeClr val="bg2">
                    <a:lumMod val="50000"/>
                  </a:schemeClr>
                </a:solidFill>
                <a:effectLst/>
              </a:rPr>
              <a:t>CRM</a:t>
            </a:r>
            <a:endParaRPr lang="es-ES" sz="5400" b="1" cap="none" spc="0" dirty="0">
              <a:ln/>
              <a:solidFill>
                <a:schemeClr val="bg2">
                  <a:lumMod val="50000"/>
                </a:schemeClr>
              </a:solidFill>
              <a:effectLst/>
            </a:endParaRPr>
          </a:p>
        </p:txBody>
      </p:sp>
      <p:pic>
        <p:nvPicPr>
          <p:cNvPr id="122882" name="Picture 2" descr="http://t1.gstatic.com/images?q=tbn:ANd9GcRNWdXB7q8dA5HmDln69jvl31tornOrvnamlI-8h5pBnMbNZ4k&amp;t=1&amp;usg=__g-f0LvW2uJvCp69z6PXWw0F0dRs="/>
          <p:cNvPicPr>
            <a:picLocks noChangeAspect="1" noChangeArrowheads="1"/>
          </p:cNvPicPr>
          <p:nvPr/>
        </p:nvPicPr>
        <p:blipFill>
          <a:blip r:embed="rId2" cstate="print"/>
          <a:srcRect/>
          <a:stretch>
            <a:fillRect/>
          </a:stretch>
        </p:blipFill>
        <p:spPr bwMode="auto">
          <a:xfrm>
            <a:off x="1142976" y="285728"/>
            <a:ext cx="1857388" cy="184913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25954" name="Picture 2" descr="http://t1.gstatic.com/images?q=tbn:ANd9GcTJOOU3ZoSt4pGFXdEkvq2SqrNzeBgvrrr1ioZLOlMgkl-GYd0&amp;t=1&amp;usg=__9xTBlkjD0OgPl4Sq1FMZ_l9dxxY=">
            <a:hlinkClick r:id="rId3" action="ppaction://hlinkfile"/>
          </p:cNvPr>
          <p:cNvPicPr>
            <a:picLocks noChangeAspect="1" noChangeArrowheads="1"/>
          </p:cNvPicPr>
          <p:nvPr/>
        </p:nvPicPr>
        <p:blipFill>
          <a:blip r:embed="rId4" cstate="print"/>
          <a:srcRect/>
          <a:stretch>
            <a:fillRect/>
          </a:stretch>
        </p:blipFill>
        <p:spPr bwMode="auto">
          <a:xfrm>
            <a:off x="5572132" y="4143380"/>
            <a:ext cx="2828925" cy="16192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5 CuadroTexto"/>
          <p:cNvSpPr txBox="1"/>
          <p:nvPr/>
        </p:nvSpPr>
        <p:spPr>
          <a:xfrm>
            <a:off x="4000496" y="2214554"/>
            <a:ext cx="4357718" cy="830997"/>
          </a:xfrm>
          <a:prstGeom prst="rect">
            <a:avLst/>
          </a:prstGeom>
          <a:noFill/>
        </p:spPr>
        <p:txBody>
          <a:bodyPr wrap="square" rtlCol="0">
            <a:spAutoFit/>
          </a:bodyPr>
          <a:lstStyle/>
          <a:p>
            <a:pPr algn="ctr"/>
            <a:r>
              <a:rPr lang="en-US" sz="2400" b="1" dirty="0">
                <a:solidFill>
                  <a:srgbClr val="00B050"/>
                </a:solidFill>
                <a:latin typeface="Calibri" pitchFamily="34" charset="0"/>
              </a:rPr>
              <a:t>Customer Relation Management Systems </a:t>
            </a:r>
            <a:endParaRPr lang="es-ES" sz="2400" b="1" dirty="0">
              <a:solidFill>
                <a:srgbClr val="00B050"/>
              </a:solidFill>
              <a:latin typeface="Calibri" pitchFamily="34" charset="0"/>
            </a:endParaRPr>
          </a:p>
        </p:txBody>
      </p:sp>
      <p:sp>
        <p:nvSpPr>
          <p:cNvPr id="7" name="6 CuadroTexto"/>
          <p:cNvSpPr txBox="1"/>
          <p:nvPr/>
        </p:nvSpPr>
        <p:spPr>
          <a:xfrm>
            <a:off x="1500166" y="3714752"/>
            <a:ext cx="3071834" cy="1323439"/>
          </a:xfrm>
          <a:prstGeom prst="rect">
            <a:avLst/>
          </a:prstGeom>
          <a:noFill/>
        </p:spPr>
        <p:txBody>
          <a:bodyPr wrap="square" rtlCol="0">
            <a:spAutoFit/>
          </a:bodyPr>
          <a:lstStyle/>
          <a:p>
            <a:pPr algn="just"/>
            <a:r>
              <a:rPr lang="es-ES" sz="2000" b="1" dirty="0" smtClean="0"/>
              <a:t>Wilson Calva</a:t>
            </a:r>
          </a:p>
          <a:p>
            <a:pPr algn="just"/>
            <a:r>
              <a:rPr lang="es-ES" sz="2000" b="1" dirty="0" smtClean="0"/>
              <a:t>Rita Reyes </a:t>
            </a:r>
          </a:p>
          <a:p>
            <a:pPr algn="just"/>
            <a:r>
              <a:rPr lang="es-ES" sz="2000" b="1" dirty="0" smtClean="0"/>
              <a:t>Norma Segovia</a:t>
            </a:r>
          </a:p>
          <a:p>
            <a:pPr algn="just"/>
            <a:r>
              <a:rPr lang="es-ES" sz="2000" b="1" dirty="0" smtClean="0"/>
              <a:t>Diana Soto</a:t>
            </a:r>
            <a:endParaRPr lang="es-ES" sz="2000" b="1" dirty="0"/>
          </a:p>
        </p:txBody>
      </p:sp>
    </p:spTree>
  </p:cSld>
  <p:clrMapOvr>
    <a:masterClrMapping/>
  </p:clrMapOvr>
  <p:transition>
    <p:cut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500034" y="1500174"/>
            <a:ext cx="8215370" cy="156966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just"/>
            <a:r>
              <a:rPr lang="es-ES" sz="1600" b="1" dirty="0" smtClean="0">
                <a:solidFill>
                  <a:schemeClr val="accent2">
                    <a:lumMod val="50000"/>
                  </a:schemeClr>
                </a:solidFill>
              </a:rPr>
              <a:t>Aumentar las ventas, mejorar la satisfacción y el servicio al cliente con una solución CRM que se adapta a su manera de trabajar</a:t>
            </a:r>
          </a:p>
          <a:p>
            <a:pPr algn="just"/>
            <a:r>
              <a:rPr lang="es-ES" sz="1600" b="1" dirty="0" smtClean="0">
                <a:solidFill>
                  <a:schemeClr val="accent2">
                    <a:lumMod val="50000"/>
                  </a:schemeClr>
                </a:solidFill>
              </a:rPr>
              <a:t>Cuando se trata de la gestión de relaciones con el cliente (CRM), la comunicación es clave. La solución CRM ideal debe racionalizar la forma en que sus empleados se comunican con los clientes y colaboran entre sí. Cuanto más cómodos se sientan con las herramientas, más eficaces serán en sus puestos de trabajo.</a:t>
            </a:r>
            <a:endParaRPr lang="es-ES" sz="1600" b="1" dirty="0">
              <a:solidFill>
                <a:schemeClr val="accent2">
                  <a:lumMod val="50000"/>
                </a:schemeClr>
              </a:solidFill>
            </a:endParaRPr>
          </a:p>
        </p:txBody>
      </p:sp>
      <p:pic>
        <p:nvPicPr>
          <p:cNvPr id="27650" name="Picture 2" descr="http://www.eldev.com/UserFiles/Images/MS-dynamics-crm-logo.jpg">
            <a:hlinkClick r:id="rId2" action="ppaction://hlinkfile"/>
          </p:cNvPr>
          <p:cNvPicPr>
            <a:picLocks noChangeAspect="1" noChangeArrowheads="1"/>
          </p:cNvPicPr>
          <p:nvPr/>
        </p:nvPicPr>
        <p:blipFill>
          <a:blip r:embed="rId3" cstate="print"/>
          <a:srcRect/>
          <a:stretch>
            <a:fillRect/>
          </a:stretch>
        </p:blipFill>
        <p:spPr bwMode="auto">
          <a:xfrm>
            <a:off x="571472" y="428604"/>
            <a:ext cx="2185300" cy="828666"/>
          </a:xfrm>
          <a:prstGeom prst="rect">
            <a:avLst/>
          </a:prstGeom>
          <a:noFill/>
        </p:spPr>
      </p:pic>
      <p:sp>
        <p:nvSpPr>
          <p:cNvPr id="27653" name="Rectangle 5"/>
          <p:cNvSpPr>
            <a:spLocks noChangeArrowheads="1"/>
          </p:cNvSpPr>
          <p:nvPr/>
        </p:nvSpPr>
        <p:spPr bwMode="auto">
          <a:xfrm>
            <a:off x="500034" y="3687292"/>
            <a:ext cx="8286808" cy="2400657"/>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1500" b="1" i="0" u="none" strike="noStrike" cap="none" normalizeH="0" baseline="0" dirty="0" smtClean="0">
                <a:ln>
                  <a:noFill/>
                </a:ln>
                <a:solidFill>
                  <a:srgbClr val="0070C0"/>
                </a:solidFill>
                <a:effectLst/>
                <a:latin typeface="Calibri" pitchFamily="34" charset="0"/>
                <a:ea typeface="Calibri" pitchFamily="34" charset="0"/>
                <a:cs typeface="Times New Roman" pitchFamily="18" charset="0"/>
              </a:rPr>
              <a:t>¿Por qué elegir una solución de CRM de Microsoft?</a:t>
            </a:r>
            <a:endParaRPr kumimoji="0" lang="es-ES" sz="1500" b="1" i="0" u="none" strike="noStrike" cap="none" normalizeH="0" baseline="0" dirty="0" smtClean="0">
              <a:ln>
                <a:noFill/>
              </a:ln>
              <a:solidFill>
                <a:srgbClr val="0070C0"/>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5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Dotará a los empleados de las herramientas necesarias para aumentar las ventas, mejorar la satisfacción y el servicio al cliente con soluciones de software de CRM automatizadas que el personal puede usar realmente. Microsoft Dynamics CRM trabaja como los productos de Microsoft, con los que estamos familiarizados, y los incorpora, por lo que podrá empezar a trabajar y avanzar rápidamente para centrarse en lo más importante para usted: sus clientes.</a:t>
            </a:r>
            <a:endParaRPr kumimoji="0" lang="es-ES" sz="1500" b="1"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5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Sus clientes recordarán su empresa con estas capacidades de CRM principales: </a:t>
            </a:r>
            <a:endParaRPr kumimoji="0" lang="es-ES" sz="1500" b="1"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15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hlinkClick r:id="rId4"/>
              </a:rPr>
              <a:t>Ventas</a:t>
            </a:r>
            <a:r>
              <a:rPr kumimoji="0" lang="es-ES" sz="1500" b="1"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s-ES" sz="15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15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hlinkClick r:id="rId5"/>
              </a:rPr>
              <a:t>Servicio</a:t>
            </a:r>
            <a:r>
              <a:rPr kumimoji="0" lang="es-ES" sz="1500" b="1"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s-ES" sz="15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15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hlinkClick r:id="rId6"/>
              </a:rPr>
              <a:t>Marketing</a:t>
            </a:r>
            <a:endParaRPr kumimoji="0" lang="es-ES" sz="1500" b="1"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36912"/>
            <a:ext cx="8229600" cy="3489251"/>
          </a:xfrm>
        </p:spPr>
        <p:txBody>
          <a:bodyPr>
            <a:normAutofit lnSpcReduction="10000"/>
          </a:bodyPr>
          <a:lstStyle/>
          <a:p>
            <a:r>
              <a:rPr lang="es-EC" dirty="0"/>
              <a:t>Consultoría Organizacional, su Aliado Tecnológico, le ofrece la creación de la estrategia de CRM (Customer Relationship Management) y la adecuada implementación de Microsoft Dynamics CRM, cumpliendo los objetivos planteados en dicha estrategia.</a:t>
            </a:r>
          </a:p>
          <a:p>
            <a:endParaRPr lang="es-EC" dirty="0"/>
          </a:p>
        </p:txBody>
      </p:sp>
      <p:pic>
        <p:nvPicPr>
          <p:cNvPr id="4" name="1 Imagen" descr="CONSULTORIA CRM.jpg"/>
          <p:cNvPicPr/>
          <p:nvPr/>
        </p:nvPicPr>
        <p:blipFill>
          <a:blip r:embed="rId2" cstate="print"/>
          <a:stretch>
            <a:fillRect/>
          </a:stretch>
        </p:blipFill>
        <p:spPr>
          <a:xfrm>
            <a:off x="899592" y="476672"/>
            <a:ext cx="7488832" cy="1512168"/>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88840"/>
            <a:ext cx="8229600" cy="4137323"/>
          </a:xfrm>
        </p:spPr>
        <p:txBody>
          <a:bodyPr>
            <a:normAutofit fontScale="77500" lnSpcReduction="20000"/>
          </a:bodyPr>
          <a:lstStyle/>
          <a:p>
            <a:r>
              <a:rPr lang="es-EC" dirty="0"/>
              <a:t>CRM es un modelo de gestión de relaciones con los clientes con el cual usted podrá obtener una visión 360° de ellos, tener un seguimiento completo sobre oportunidades de negocio y mejorar la visibilidad para su planeación.</a:t>
            </a:r>
            <a:br>
              <a:rPr lang="es-EC" dirty="0"/>
            </a:br>
            <a:r>
              <a:rPr lang="es-EC" dirty="0"/>
              <a:t/>
            </a:r>
            <a:br>
              <a:rPr lang="es-EC" dirty="0"/>
            </a:br>
            <a:r>
              <a:rPr lang="es-EC" dirty="0"/>
              <a:t>Esta solución recopila toda la información que su organización debe conocer sobre sus clientes, permitiéndole definir una estrategia de negocio centrada en anticipar, conocer y satisfacer las necesidades de los actuales y potenciales, por medio de una plataforma flexible que se adapta fácilmente a las exigencias y cambios de su mercado. </a:t>
            </a:r>
          </a:p>
          <a:p>
            <a:endParaRPr lang="es-EC" dirty="0"/>
          </a:p>
        </p:txBody>
      </p:sp>
      <p:pic>
        <p:nvPicPr>
          <p:cNvPr id="4" name="3 Imagen" descr="http://www.consultoriaorganizacional.com/img/logos/micro-dynam.png"/>
          <p:cNvPicPr/>
          <p:nvPr/>
        </p:nvPicPr>
        <p:blipFill>
          <a:blip r:embed="rId2" cstate="print"/>
          <a:srcRect/>
          <a:stretch>
            <a:fillRect/>
          </a:stretch>
        </p:blipFill>
        <p:spPr bwMode="auto">
          <a:xfrm>
            <a:off x="683568" y="476672"/>
            <a:ext cx="4392488" cy="10081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4800" y="764704"/>
            <a:ext cx="8686800" cy="1296144"/>
          </a:xfrm>
        </p:spPr>
        <p:txBody>
          <a:bodyPr>
            <a:normAutofit fontScale="90000"/>
          </a:bodyPr>
          <a:lstStyle/>
          <a:p>
            <a:r>
              <a:rPr lang="es-EC" b="1" dirty="0" smtClean="0"/>
              <a:t>¿Qué compañías deben implementar Microsoft CRM?</a:t>
            </a:r>
            <a:r>
              <a:rPr lang="es-EC" dirty="0" smtClean="0"/>
              <a:t/>
            </a:r>
            <a:br>
              <a:rPr lang="es-EC" dirty="0" smtClean="0"/>
            </a:br>
            <a:endParaRPr lang="es-EC" dirty="0"/>
          </a:p>
        </p:txBody>
      </p:sp>
      <p:sp>
        <p:nvSpPr>
          <p:cNvPr id="3" name="2 Marcador de contenido"/>
          <p:cNvSpPr>
            <a:spLocks noGrp="1"/>
          </p:cNvSpPr>
          <p:nvPr>
            <p:ph idx="1"/>
          </p:nvPr>
        </p:nvSpPr>
        <p:spPr>
          <a:xfrm>
            <a:off x="304800" y="2348880"/>
            <a:ext cx="8686800" cy="3731245"/>
          </a:xfrm>
        </p:spPr>
        <p:txBody>
          <a:bodyPr/>
          <a:lstStyle/>
          <a:p>
            <a:r>
              <a:rPr lang="es-EC" dirty="0" smtClean="0"/>
              <a:t>Todas aquellas que quieren dirigir toda su organización, tecnología, personal y cultura hacia el cliente, creando una solución a sus necesidades por medio de la consecución de una compra, recompra y de esta forma lograr su fidelización. </a:t>
            </a:r>
          </a:p>
          <a:p>
            <a:endParaRPr lang="es-EC"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C" dirty="0" smtClean="0"/>
              <a:t/>
            </a:r>
            <a:br>
              <a:rPr lang="es-EC" dirty="0" smtClean="0"/>
            </a:br>
            <a:r>
              <a:rPr lang="es-EC" b="1" dirty="0" smtClean="0"/>
              <a:t>Microsoft Dynamics CRM apoya a su empresa en las siguientes áreas:</a:t>
            </a:r>
            <a:r>
              <a:rPr lang="es-EC" dirty="0" smtClean="0"/>
              <a:t/>
            </a:r>
            <a:br>
              <a:rPr lang="es-EC" dirty="0" smtClean="0"/>
            </a:br>
            <a:endParaRPr lang="es-EC" dirty="0"/>
          </a:p>
        </p:txBody>
      </p:sp>
      <p:sp>
        <p:nvSpPr>
          <p:cNvPr id="3" name="2 Marcador de contenido"/>
          <p:cNvSpPr>
            <a:spLocks noGrp="1"/>
          </p:cNvSpPr>
          <p:nvPr>
            <p:ph idx="1"/>
          </p:nvPr>
        </p:nvSpPr>
        <p:spPr>
          <a:xfrm>
            <a:off x="304800" y="1700808"/>
            <a:ext cx="8686800" cy="4379317"/>
          </a:xfrm>
        </p:spPr>
        <p:txBody>
          <a:bodyPr/>
          <a:lstStyle/>
          <a:p>
            <a:pPr algn="ctr">
              <a:buNone/>
            </a:pPr>
            <a:r>
              <a:rPr lang="es-EC" b="1" dirty="0" smtClean="0"/>
              <a:t>Mercadeo</a:t>
            </a:r>
            <a:endParaRPr lang="es-EC" dirty="0" smtClean="0"/>
          </a:p>
          <a:p>
            <a:pPr lvl="0"/>
            <a:r>
              <a:rPr lang="es-EC" dirty="0" smtClean="0"/>
              <a:t>Planifique de forma proactiva segmentando clientes de acuerdo a las tendencias de los usuarios y a nuevas oportunidades de mercado.</a:t>
            </a:r>
          </a:p>
          <a:p>
            <a:pPr lvl="0"/>
            <a:r>
              <a:rPr lang="es-EC" dirty="0" smtClean="0"/>
              <a:t>Genere demanda en clientes potenciales o incremente la penetración del mercado con los actuales.</a:t>
            </a:r>
          </a:p>
          <a:p>
            <a:endParaRPr lang="es-EC"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476672"/>
            <a:ext cx="8686800" cy="5603453"/>
          </a:xfrm>
        </p:spPr>
        <p:txBody>
          <a:bodyPr>
            <a:normAutofit lnSpcReduction="10000"/>
          </a:bodyPr>
          <a:lstStyle/>
          <a:p>
            <a:pPr algn="ctr">
              <a:buNone/>
            </a:pPr>
            <a:r>
              <a:rPr lang="es-EC" b="1" dirty="0" smtClean="0"/>
              <a:t>Ventas </a:t>
            </a:r>
            <a:endParaRPr lang="es-EC" dirty="0" smtClean="0"/>
          </a:p>
          <a:p>
            <a:pPr lvl="0"/>
            <a:r>
              <a:rPr lang="es-EC" dirty="0" smtClean="0"/>
              <a:t>Disminuya los tiempos en reuniones de planeación de ventas.</a:t>
            </a:r>
          </a:p>
          <a:p>
            <a:pPr lvl="0"/>
            <a:r>
              <a:rPr lang="es-EC" dirty="0" smtClean="0"/>
              <a:t>Conozca la rentabilidad por cliente y por producto.</a:t>
            </a:r>
          </a:p>
          <a:p>
            <a:pPr lvl="0"/>
            <a:r>
              <a:rPr lang="es-EC" dirty="0" smtClean="0"/>
              <a:t>Construya mejores relaciones con sus clientes con la información personalizada, centralizada y el historial de actividades.</a:t>
            </a:r>
          </a:p>
          <a:p>
            <a:pPr lvl="0"/>
            <a:r>
              <a:rPr lang="es-EC" dirty="0" smtClean="0"/>
              <a:t>Cuente con herramientas de WorkFlow para seguimiento a oportunidades de negocio y procesos comerciales.</a:t>
            </a:r>
          </a:p>
          <a:p>
            <a:endParaRPr lang="es-EC"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476672"/>
            <a:ext cx="8686800" cy="5603453"/>
          </a:xfrm>
        </p:spPr>
        <p:txBody>
          <a:bodyPr/>
          <a:lstStyle/>
          <a:p>
            <a:pPr algn="ctr">
              <a:buNone/>
            </a:pPr>
            <a:r>
              <a:rPr lang="es-EC" b="1" dirty="0" smtClean="0"/>
              <a:t>Servicio al Cliente</a:t>
            </a:r>
          </a:p>
          <a:p>
            <a:pPr algn="ctr">
              <a:buNone/>
            </a:pPr>
            <a:endParaRPr lang="es-EC" dirty="0" smtClean="0"/>
          </a:p>
          <a:p>
            <a:pPr lvl="0"/>
            <a:r>
              <a:rPr lang="es-EC" dirty="0" smtClean="0"/>
              <a:t>Habilite su departamento de Servicio al Cliente con una herramienta que le permita reportar casos, asignarlos o dejarlos en cola.</a:t>
            </a:r>
          </a:p>
          <a:p>
            <a:pPr lvl="0"/>
            <a:r>
              <a:rPr lang="es-EC" dirty="0" smtClean="0"/>
              <a:t>Acelere la resolución de sus casos con una base de datos de conocimiento.</a:t>
            </a:r>
          </a:p>
          <a:p>
            <a:r>
              <a:rPr lang="es-EC" dirty="0" smtClean="0"/>
              <a:t>Gestione sus contratos para que cumpla con sus niveles de servicio.</a:t>
            </a:r>
            <a:endParaRPr lang="es-EC"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4800" y="457200"/>
            <a:ext cx="8686800" cy="1387624"/>
          </a:xfrm>
        </p:spPr>
        <p:txBody>
          <a:bodyPr>
            <a:normAutofit fontScale="90000"/>
          </a:bodyPr>
          <a:lstStyle/>
          <a:p>
            <a:pPr algn="ctr"/>
            <a:r>
              <a:rPr lang="es-EC" b="1" dirty="0" smtClean="0"/>
              <a:t>MICROSOFT CRM ON-DEMAND</a:t>
            </a:r>
            <a:r>
              <a:rPr lang="es-EC" dirty="0" smtClean="0"/>
              <a:t/>
            </a:r>
            <a:br>
              <a:rPr lang="es-EC" dirty="0" smtClean="0"/>
            </a:br>
            <a:endParaRPr lang="es-EC" dirty="0"/>
          </a:p>
        </p:txBody>
      </p:sp>
      <p:sp>
        <p:nvSpPr>
          <p:cNvPr id="3" name="2 Marcador de contenido"/>
          <p:cNvSpPr>
            <a:spLocks noGrp="1"/>
          </p:cNvSpPr>
          <p:nvPr>
            <p:ph idx="1"/>
          </p:nvPr>
        </p:nvSpPr>
        <p:spPr>
          <a:xfrm>
            <a:off x="304800" y="1988841"/>
            <a:ext cx="8686800" cy="4032448"/>
          </a:xfrm>
        </p:spPr>
        <p:txBody>
          <a:bodyPr/>
          <a:lstStyle/>
          <a:p>
            <a:r>
              <a:rPr lang="es-EC" dirty="0" smtClean="0"/>
              <a:t> CRM </a:t>
            </a:r>
            <a:r>
              <a:rPr lang="es-EC" dirty="0" err="1" smtClean="0"/>
              <a:t>On-Demand</a:t>
            </a:r>
            <a:r>
              <a:rPr lang="es-EC" dirty="0" smtClean="0"/>
              <a:t> le permite a los profesionales de su compañía acceder a toda la información de sus clientes, a través de una plataforma equipada con una solución familiar y amigable, para garantizar una rápida adopción y obtención de resultados. </a:t>
            </a:r>
          </a:p>
          <a:p>
            <a:endParaRPr lang="es-EC"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C"/>
          </a:p>
        </p:txBody>
      </p:sp>
      <p:pic>
        <p:nvPicPr>
          <p:cNvPr id="4" name="3 Marcador de contenido" descr="http://www.consultoriaorganizacional.com/img/imgOnDemand/ps1.jpg"/>
          <p:cNvPicPr>
            <a:picLocks noGrp="1"/>
          </p:cNvPicPr>
          <p:nvPr>
            <p:ph idx="1"/>
          </p:nvPr>
        </p:nvPicPr>
        <p:blipFill>
          <a:blip r:embed="rId2" cstate="print"/>
          <a:srcRect/>
          <a:stretch>
            <a:fillRect/>
          </a:stretch>
        </p:blipFill>
        <p:spPr bwMode="auto">
          <a:xfrm>
            <a:off x="323528" y="332656"/>
            <a:ext cx="8424936" cy="61206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C"/>
          </a:p>
        </p:txBody>
      </p:sp>
      <p:pic>
        <p:nvPicPr>
          <p:cNvPr id="4" name="3 Marcador de contenido" descr="http://www.consultoriaorganizacional.com/img/imgOnDemand/c2.jpg"/>
          <p:cNvPicPr>
            <a:picLocks noGrp="1"/>
          </p:cNvPicPr>
          <p:nvPr>
            <p:ph idx="1"/>
          </p:nvPr>
        </p:nvPicPr>
        <p:blipFill>
          <a:blip r:embed="rId2" cstate="print"/>
          <a:srcRect/>
          <a:stretch>
            <a:fillRect/>
          </a:stretch>
        </p:blipFill>
        <p:spPr bwMode="auto">
          <a:xfrm>
            <a:off x="0" y="0"/>
            <a:ext cx="9468544"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3071802" y="357166"/>
            <a:ext cx="3354380" cy="584775"/>
          </a:xfrm>
          <a:prstGeom prst="rect">
            <a:avLst/>
          </a:prstGeom>
        </p:spPr>
        <p:style>
          <a:lnRef idx="3">
            <a:schemeClr val="lt1"/>
          </a:lnRef>
          <a:fillRef idx="1">
            <a:schemeClr val="accent1"/>
          </a:fillRef>
          <a:effectRef idx="1">
            <a:schemeClr val="accent1"/>
          </a:effectRef>
          <a:fontRef idx="minor">
            <a:schemeClr val="lt1"/>
          </a:fontRef>
        </p:style>
        <p:txBody>
          <a:bodyPr wrap="none" lIns="91440" tIns="45720" rIns="91440" bIns="45720">
            <a:spAutoFit/>
          </a:bodyPr>
          <a:lstStyle/>
          <a:p>
            <a:pPr algn="ctr"/>
            <a:r>
              <a:rPr lang="es-ES" sz="3200" b="1" dirty="0" smtClean="0"/>
              <a:t>Software de CRM</a:t>
            </a:r>
            <a:endParaRPr lang="es-ES" sz="3200" dirty="0"/>
          </a:p>
        </p:txBody>
      </p:sp>
      <p:sp>
        <p:nvSpPr>
          <p:cNvPr id="10241" name="Rectangle 1"/>
          <p:cNvSpPr>
            <a:spLocks noChangeArrowheads="1"/>
          </p:cNvSpPr>
          <p:nvPr/>
        </p:nvSpPr>
        <p:spPr bwMode="auto">
          <a:xfrm>
            <a:off x="1000100" y="2643182"/>
            <a:ext cx="7643866" cy="3477875"/>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lang="es-ES" sz="2000" dirty="0" smtClean="0">
                <a:latin typeface="Calibri" pitchFamily="34" charset="0"/>
              </a:rPr>
              <a:t>Las soluciones de CRM en Web permiten darle seguimiento a las actividades de los clientes, mejorar la efectividad de ventas, proporcionar un mejor servicio al cliente y crear relaciones rentables con los clientes.</a:t>
            </a:r>
          </a:p>
          <a:p>
            <a:pPr lvl="0" algn="just" fontAlgn="base">
              <a:spcBef>
                <a:spcPct val="0"/>
              </a:spcBef>
              <a:spcAft>
                <a:spcPct val="0"/>
              </a:spcAft>
            </a:pPr>
            <a:endParaRPr kumimoji="0" lang="es-ES" sz="200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ES" sz="200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CRM puede ayudar a una organización a transformar la forma en que mercadea, vende y ayuda a sus clientes. Con un enfoque de CRM, una organización utilizará cada oportunidad que tenga para encantar a sus clientes, fomentando con esto su lealtad y construyendo relaciones a largo plazo mutuamente satisfactorias.</a:t>
            </a:r>
            <a:endParaRPr kumimoji="0" lang="es-ES" sz="2000" i="0" u="none" strike="noStrike" cap="none" normalizeH="0" baseline="0" dirty="0" smtClean="0">
              <a:ln>
                <a:noFill/>
              </a:ln>
              <a:solidFill>
                <a:schemeClr val="tx1"/>
              </a:solidFill>
              <a:effectLst/>
              <a:latin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sz="2000" i="0" u="none" strike="noStrike" cap="none" normalizeH="0" baseline="0" dirty="0" smtClean="0">
              <a:ln>
                <a:noFill/>
              </a:ln>
              <a:solidFill>
                <a:schemeClr val="tx1"/>
              </a:solidFill>
              <a:effectLst/>
              <a:latin typeface="Calibri" pitchFamily="34" charset="0"/>
            </a:endParaRPr>
          </a:p>
        </p:txBody>
      </p:sp>
      <p:sp>
        <p:nvSpPr>
          <p:cNvPr id="10243" name="Rectangle 3"/>
          <p:cNvSpPr>
            <a:spLocks noChangeArrowheads="1"/>
          </p:cNvSpPr>
          <p:nvPr/>
        </p:nvSpPr>
        <p:spPr bwMode="auto">
          <a:xfrm>
            <a:off x="0" y="7620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endParaRPr>
          </a:p>
        </p:txBody>
      </p:sp>
      <p:sp>
        <p:nvSpPr>
          <p:cNvPr id="5" name="4 Rectángulo"/>
          <p:cNvSpPr/>
          <p:nvPr/>
        </p:nvSpPr>
        <p:spPr>
          <a:xfrm>
            <a:off x="1000100" y="928670"/>
            <a:ext cx="7786742" cy="147732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C" b="1" dirty="0" smtClean="0"/>
              <a:t>Software para la administración de la relación con los clientes</a:t>
            </a:r>
            <a:r>
              <a:rPr lang="es-EC" dirty="0" smtClean="0"/>
              <a:t>. Sistemas informáticos de apoyo a la gestión de las relaciones con los clientes, a la venta y al marketing. Con este significado CRM se refiere al sistema que administra un Data </a:t>
            </a:r>
            <a:r>
              <a:rPr lang="es-EC" dirty="0" err="1" smtClean="0"/>
              <a:t>warehouse</a:t>
            </a:r>
            <a:r>
              <a:rPr lang="es-EC" dirty="0" smtClean="0"/>
              <a:t> (</a:t>
            </a:r>
            <a:r>
              <a:rPr lang="es-EC" i="1" dirty="0" smtClean="0"/>
              <a:t>Almacén de Datos</a:t>
            </a:r>
            <a:r>
              <a:rPr lang="es-EC" dirty="0" smtClean="0"/>
              <a:t>) con la información de la gestión de ventas y de los clientes de la empresa. </a:t>
            </a:r>
            <a:endParaRPr lang="es-EC" dirty="0"/>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consultoriaorganizacional.com/img/imgOnDemand/ps2.jpg"/>
          <p:cNvPicPr>
            <a:picLocks noGrp="1"/>
          </p:cNvPicPr>
          <p:nvPr>
            <p:ph idx="1"/>
          </p:nvPr>
        </p:nvPicPr>
        <p:blipFill>
          <a:blip r:embed="rId2" cstate="print"/>
          <a:srcRect/>
          <a:stretch>
            <a:fillRect/>
          </a:stretch>
        </p:blipFill>
        <p:spPr bwMode="auto">
          <a:xfrm>
            <a:off x="323528" y="404664"/>
            <a:ext cx="8568952" cy="61206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4800" y="764704"/>
            <a:ext cx="8083624" cy="1368152"/>
          </a:xfrm>
        </p:spPr>
        <p:txBody>
          <a:bodyPr>
            <a:normAutofit fontScale="90000"/>
          </a:bodyPr>
          <a:lstStyle/>
          <a:p>
            <a:r>
              <a:rPr lang="es-EC" b="1" dirty="0" smtClean="0"/>
              <a:t>Microsoft Dynamics CRM </a:t>
            </a:r>
            <a:r>
              <a:rPr lang="es-EC" b="1" dirty="0" err="1" smtClean="0"/>
              <a:t>On-Demand</a:t>
            </a:r>
            <a:r>
              <a:rPr lang="es-EC" b="1" dirty="0" smtClean="0"/>
              <a:t> provee una gran variedad de capacidad y le permite a su organización:</a:t>
            </a:r>
            <a:endParaRPr lang="es-EC" dirty="0"/>
          </a:p>
        </p:txBody>
      </p:sp>
      <p:sp>
        <p:nvSpPr>
          <p:cNvPr id="3" name="2 Marcador de contenido"/>
          <p:cNvSpPr>
            <a:spLocks noGrp="1"/>
          </p:cNvSpPr>
          <p:nvPr>
            <p:ph idx="1"/>
          </p:nvPr>
        </p:nvSpPr>
        <p:spPr>
          <a:xfrm>
            <a:off x="304800" y="2636912"/>
            <a:ext cx="8686800" cy="3443213"/>
          </a:xfrm>
        </p:spPr>
        <p:txBody>
          <a:bodyPr>
            <a:normAutofit fontScale="70000" lnSpcReduction="20000"/>
          </a:bodyPr>
          <a:lstStyle/>
          <a:p>
            <a:r>
              <a:rPr lang="es-EC" b="1" dirty="0" smtClean="0"/>
              <a:t>Empezar rápidamente</a:t>
            </a:r>
            <a:endParaRPr lang="es-EC" dirty="0" smtClean="0"/>
          </a:p>
          <a:p>
            <a:r>
              <a:rPr lang="es-EC" b="1" dirty="0" smtClean="0"/>
              <a:t>Acceder a sus datos en cualquier momento y lugar</a:t>
            </a:r>
            <a:endParaRPr lang="es-EC" dirty="0" smtClean="0"/>
          </a:p>
          <a:p>
            <a:r>
              <a:rPr lang="es-EC" b="1" dirty="0" smtClean="0"/>
              <a:t>Un rápida adopción que contribuye a la productividad de sus empleados</a:t>
            </a:r>
            <a:endParaRPr lang="es-EC" dirty="0" smtClean="0"/>
          </a:p>
          <a:p>
            <a:r>
              <a:rPr lang="es-EC" b="1" dirty="0" smtClean="0"/>
              <a:t>Flexibilidad en la configuración de sus procesos de negocio</a:t>
            </a:r>
            <a:endParaRPr lang="es-EC" dirty="0" smtClean="0"/>
          </a:p>
          <a:p>
            <a:r>
              <a:rPr lang="es-EC" b="1" dirty="0" smtClean="0"/>
              <a:t>Toma de decisiones de negocio con información veraz</a:t>
            </a:r>
            <a:endParaRPr lang="es-EC" dirty="0" smtClean="0"/>
          </a:p>
          <a:p>
            <a:r>
              <a:rPr lang="es-EC" b="1" dirty="0" smtClean="0"/>
              <a:t>Construir un ambiente único de negocio</a:t>
            </a:r>
            <a:endParaRPr lang="es-EC" dirty="0" smtClean="0"/>
          </a:p>
          <a:p>
            <a:r>
              <a:rPr lang="es-EC" b="1" dirty="0" smtClean="0"/>
              <a:t>Avanzar con confianza</a:t>
            </a:r>
            <a:endParaRPr lang="es-EC" dirty="0" smtClean="0"/>
          </a:p>
          <a:p>
            <a:r>
              <a:rPr lang="es-EC" b="1" dirty="0" smtClean="0"/>
              <a:t>Conectarse con sus clientes, aliados y proveedores</a:t>
            </a:r>
            <a:endParaRPr lang="es-EC" dirty="0" smtClean="0"/>
          </a:p>
          <a:p>
            <a:r>
              <a:rPr lang="es-EC" b="1" dirty="0" smtClean="0"/>
              <a:t>Ser más efectivo y </a:t>
            </a:r>
            <a:r>
              <a:rPr lang="es-EC" b="1" dirty="0" err="1" smtClean="0"/>
              <a:t>adpatarse</a:t>
            </a:r>
            <a:r>
              <a:rPr lang="es-EC" b="1" dirty="0" smtClean="0"/>
              <a:t> al cambio rápidamente</a:t>
            </a:r>
            <a:endParaRPr lang="es-EC" dirty="0" smtClean="0"/>
          </a:p>
          <a:p>
            <a:endParaRPr lang="es-EC"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C"/>
          </a:p>
        </p:txBody>
      </p:sp>
      <p:pic>
        <p:nvPicPr>
          <p:cNvPr id="4" name="3 Marcador de contenido" descr="http://www.consultoriaorganizacional.com/img/imgOnDemand/ps3.jpg"/>
          <p:cNvPicPr>
            <a:picLocks noGrp="1"/>
          </p:cNvPicPr>
          <p:nvPr>
            <p:ph idx="1"/>
          </p:nvPr>
        </p:nvPicPr>
        <p:blipFill>
          <a:blip r:embed="rId2" cstate="print"/>
          <a:srcRect/>
          <a:stretch>
            <a:fillRect/>
          </a:stretch>
        </p:blipFill>
        <p:spPr bwMode="auto">
          <a:xfrm>
            <a:off x="323528" y="332656"/>
            <a:ext cx="8496943" cy="62646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42910" y="500042"/>
            <a:ext cx="2402389" cy="369332"/>
          </a:xfrm>
          <a:prstGeom prst="rect">
            <a:avLst/>
          </a:prstGeom>
        </p:spPr>
        <p:style>
          <a:lnRef idx="1">
            <a:schemeClr val="accent3"/>
          </a:lnRef>
          <a:fillRef idx="3">
            <a:schemeClr val="accent3"/>
          </a:fillRef>
          <a:effectRef idx="2">
            <a:schemeClr val="accent3"/>
          </a:effectRef>
          <a:fontRef idx="minor">
            <a:schemeClr val="lt1"/>
          </a:fontRef>
        </p:style>
        <p:txBody>
          <a:bodyPr wrap="none">
            <a:spAutoFit/>
          </a:bodyPr>
          <a:lstStyle/>
          <a:p>
            <a:r>
              <a:rPr lang="es-ES" b="1" dirty="0" smtClean="0"/>
              <a:t>ARS CRM Profesional</a:t>
            </a:r>
            <a:endParaRPr lang="es-ES" dirty="0"/>
          </a:p>
        </p:txBody>
      </p:sp>
      <p:sp>
        <p:nvSpPr>
          <p:cNvPr id="3073" name="Rectangle 1"/>
          <p:cNvSpPr>
            <a:spLocks noChangeArrowheads="1"/>
          </p:cNvSpPr>
          <p:nvPr/>
        </p:nvSpPr>
        <p:spPr bwMode="auto">
          <a:xfrm>
            <a:off x="571472" y="1357298"/>
            <a:ext cx="7715304" cy="4278094"/>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es-ES" sz="1600" b="1" dirty="0" smtClean="0">
                <a:solidFill>
                  <a:schemeClr val="tx1"/>
                </a:solidFill>
                <a:latin typeface="Calibri" pitchFamily="34" charset="0"/>
                <a:ea typeface="Calibri" pitchFamily="34" charset="0"/>
                <a:cs typeface="Times New Roman" pitchFamily="18" charset="0"/>
              </a:rPr>
              <a:t>E</a:t>
            </a: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stá especialmente diseñado para llevar un perfecto control y seguimiento de todos sus clientes, productos y servicios vendidos, así como de todas las llamadas recibidas y contactos con su cliente. </a:t>
            </a:r>
            <a:r>
              <a:rPr kumimoji="0" lang="es-ES" sz="1600" b="1" i="0" u="none" strike="noStrike" cap="none" normalizeH="0" baseline="0" dirty="0" smtClean="0">
                <a:ln>
                  <a:noFill/>
                </a:ln>
                <a:solidFill>
                  <a:srgbClr val="0070C0"/>
                </a:solidFill>
                <a:effectLst/>
                <a:latin typeface="Calibri" pitchFamily="34" charset="0"/>
                <a:ea typeface="Calibri" pitchFamily="34" charset="0"/>
                <a:cs typeface="Times New Roman" pitchFamily="18" charset="0"/>
              </a:rPr>
              <a:t>68.92 Euros es su precio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1600" b="1" i="0" u="none" strike="noStrike" cap="none" normalizeH="0" baseline="0" dirty="0" smtClean="0">
              <a:ln>
                <a:noFill/>
              </a:ln>
              <a:solidFill>
                <a:srgbClr val="0070C0"/>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rgbClr val="00B050"/>
                </a:solidFill>
                <a:effectLst/>
                <a:latin typeface="Calibri" pitchFamily="34" charset="0"/>
                <a:ea typeface="Calibri" pitchFamily="34" charset="0"/>
                <a:cs typeface="Times New Roman" pitchFamily="18" charset="0"/>
              </a:rPr>
              <a:t>NOVEDADES</a:t>
            </a:r>
            <a:endParaRPr kumimoji="0" lang="es-ES" sz="1600" b="1"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Aviso automático de actualizaciones.</a:t>
            </a:r>
            <a:endParaRPr kumimoji="0" lang="es-ES" sz="1600" b="1"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Compatible Windows7.</a:t>
            </a:r>
            <a:endParaRPr kumimoji="0" lang="es-ES" sz="1600" b="1"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Protección de datos (encriptación de nº de tarjetas de créditos de clientes).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sz="1600" b="1"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rgbClr val="00B050"/>
                </a:solidFill>
                <a:effectLst/>
                <a:latin typeface="Calibri" pitchFamily="34" charset="0"/>
                <a:ea typeface="Calibri" pitchFamily="34" charset="0"/>
                <a:cs typeface="Times New Roman" pitchFamily="18" charset="0"/>
              </a:rPr>
              <a:t>CARACTERÍSTICAS.</a:t>
            </a:r>
            <a:endParaRPr kumimoji="0" lang="es-ES" sz="1600" b="1" i="0" u="none" strike="noStrike" cap="none" normalizeH="0" baseline="0" dirty="0" smtClean="0">
              <a:ln>
                <a:noFill/>
              </a:ln>
              <a:solidFill>
                <a:srgbClr val="00B050"/>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Control y seguimiento de productos con sus servicios correspondientes contratados.</a:t>
            </a:r>
            <a:endParaRPr kumimoji="0" lang="es-ES" sz="1600" b="1"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Seguimientos de llamadas a clientes por operador/es.</a:t>
            </a:r>
            <a:endParaRPr kumimoji="0" lang="es-ES" sz="1600" b="1"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Estudio gráfico de contrataciones.</a:t>
            </a:r>
            <a:endParaRPr kumimoji="0" lang="es-ES" sz="1600" b="1"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Correspondencia con clientes vía e-mail.</a:t>
            </a:r>
            <a:endParaRPr kumimoji="0" lang="es-ES" sz="1600" b="1"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Generador de documentos y cartas para envío masivo a clientes.</a:t>
            </a:r>
            <a:endParaRPr kumimoji="0" lang="es-ES" sz="1600" b="1"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Control de correspondencia.</a:t>
            </a:r>
            <a:endParaRPr kumimoji="0" lang="es-ES" sz="1600" b="1"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Asignación de permisos de usuarios y seguridad.</a:t>
            </a:r>
            <a:endParaRPr kumimoji="0" lang="es-ES" sz="1600" b="1"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2500298" y="428604"/>
            <a:ext cx="4117432" cy="338554"/>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16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a typeface="Calibri" pitchFamily="34" charset="0"/>
                <a:cs typeface="Arial" pitchFamily="34" charset="0"/>
              </a:rPr>
              <a:t>IMPLEMENTOS PARA EL USO EFICAZ DEL CRM</a:t>
            </a:r>
            <a:endParaRPr kumimoji="0" lang="es-ES" sz="16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endParaRPr>
          </a:p>
        </p:txBody>
      </p:sp>
      <p:sp>
        <p:nvSpPr>
          <p:cNvPr id="6" name="5 Rectángulo"/>
          <p:cNvSpPr/>
          <p:nvPr/>
        </p:nvSpPr>
        <p:spPr>
          <a:xfrm>
            <a:off x="1857356" y="1142984"/>
            <a:ext cx="7072362" cy="2862322"/>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just"/>
            <a:r>
              <a:rPr lang="es-ES" dirty="0" smtClean="0"/>
              <a:t>La forma de automatizar las funciones de CRM, requieren de arquitecturas de Servidores (Apache, </a:t>
            </a:r>
            <a:r>
              <a:rPr lang="es-ES" dirty="0" err="1" smtClean="0"/>
              <a:t>Iplanet</a:t>
            </a:r>
            <a:r>
              <a:rPr lang="es-ES" dirty="0" smtClean="0"/>
              <a:t>, </a:t>
            </a:r>
            <a:r>
              <a:rPr lang="es-ES" dirty="0" err="1" smtClean="0"/>
              <a:t>Sun</a:t>
            </a:r>
            <a:r>
              <a:rPr lang="es-ES" dirty="0" smtClean="0"/>
              <a:t>, Microsoft); Plataformas de S/O (Microsoft Windows NT/2000, IBM AIX, Hewlett-Packard HP-UX, </a:t>
            </a:r>
            <a:r>
              <a:rPr lang="es-ES" dirty="0" err="1" smtClean="0"/>
              <a:t>Sun</a:t>
            </a:r>
            <a:r>
              <a:rPr lang="es-ES" dirty="0" smtClean="0"/>
              <a:t> </a:t>
            </a:r>
            <a:r>
              <a:rPr lang="es-ES" dirty="0" err="1" smtClean="0"/>
              <a:t>Solaris</a:t>
            </a:r>
            <a:r>
              <a:rPr lang="es-ES" dirty="0" smtClean="0"/>
              <a:t>, </a:t>
            </a:r>
            <a:r>
              <a:rPr lang="es-ES" dirty="0" err="1" smtClean="0"/>
              <a:t>Compaq</a:t>
            </a:r>
            <a:r>
              <a:rPr lang="es-ES" dirty="0" smtClean="0"/>
              <a:t> Tru64 Unix); y Sistemas de Bases de Datos (IBM DB2 UDB, Microsoft SQL/Server 2000, Oracle 8i, 9i) todas las cuales analiza y explica. </a:t>
            </a:r>
          </a:p>
          <a:p>
            <a:pPr algn="just"/>
            <a:endParaRPr lang="es-ES" dirty="0" smtClean="0"/>
          </a:p>
          <a:p>
            <a:pPr algn="just"/>
            <a:r>
              <a:rPr lang="es-ES" dirty="0" smtClean="0"/>
              <a:t>Esto permite a ejecutivos, con un conocimiento avanzado de informática y de telemática, poder entender los intrincados caminos para llegar a decisiones sobre el CRM. </a:t>
            </a:r>
            <a:endParaRPr lang="es-ES" dirty="0"/>
          </a:p>
        </p:txBody>
      </p:sp>
      <p:pic>
        <p:nvPicPr>
          <p:cNvPr id="7" name="Picture 2" descr="http://t0.gstatic.com/images?q=tbn:ANd9GcRUgocV5E5Tz1NFOFQFujo0R-qDYoshiDifFdkJQAVGEWAhDws&amp;t=1&amp;usg=__6LN6OcC39zlvjnxMQ9-xbKYojAY="/>
          <p:cNvPicPr>
            <a:picLocks noChangeAspect="1" noChangeArrowheads="1"/>
          </p:cNvPicPr>
          <p:nvPr/>
        </p:nvPicPr>
        <p:blipFill>
          <a:blip r:embed="rId2" cstate="print"/>
          <a:srcRect/>
          <a:stretch>
            <a:fillRect/>
          </a:stretch>
        </p:blipFill>
        <p:spPr bwMode="auto">
          <a:xfrm>
            <a:off x="642910" y="4143380"/>
            <a:ext cx="2667000" cy="1714500"/>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3214678" y="285728"/>
            <a:ext cx="2444002" cy="400110"/>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20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FUNCIONES DEL CRM</a:t>
            </a:r>
            <a:endParaRPr kumimoji="0" lang="es-ES" sz="2000" b="0" i="0" u="none" strike="noStrike" cap="none" normalizeH="0" baseline="0" dirty="0" smtClean="0">
              <a:ln>
                <a:noFill/>
              </a:ln>
              <a:solidFill>
                <a:schemeClr val="bg1"/>
              </a:solidFill>
              <a:effectLst/>
              <a:latin typeface="Arial" pitchFamily="34" charset="0"/>
            </a:endParaRPr>
          </a:p>
        </p:txBody>
      </p:sp>
      <p:sp>
        <p:nvSpPr>
          <p:cNvPr id="24578" name="Rectangle 2"/>
          <p:cNvSpPr>
            <a:spLocks noChangeArrowheads="1"/>
          </p:cNvSpPr>
          <p:nvPr/>
        </p:nvSpPr>
        <p:spPr bwMode="auto">
          <a:xfrm>
            <a:off x="500034" y="2285992"/>
            <a:ext cx="7929618" cy="3970318"/>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Arial" pitchFamily="34" charset="0"/>
              </a:rPr>
              <a:t>Informes y gráficas dinámicas de resultados personalizables.</a:t>
            </a:r>
            <a:endParaRPr kumimoji="0" lang="es-ES"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Programación de actividades de ventas y servicio al cliente.</a:t>
            </a:r>
            <a:endParaRPr kumimoji="0" lang="es-ES"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Arial" pitchFamily="34" charset="0"/>
              </a:rPr>
              <a:t>Administración sencilla y rápida de la cartera de clientes y prospectos incluyendo todos los datos de referencia necesarios.</a:t>
            </a:r>
            <a:endParaRPr kumimoji="0" lang="es-ES"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Podrá planear actividades como juntas, citas, llamadas, envío de información, entro otras.</a:t>
            </a:r>
            <a:endParaRPr kumimoji="0" lang="es-ES"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Arial" pitchFamily="34" charset="0"/>
              </a:rPr>
              <a:t>Envíe a sus clientes información a través de un mail masivo para mantenerlos informados sobre sus productos y servicios.</a:t>
            </a:r>
            <a:endParaRPr kumimoji="0" lang="es-ES"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Arial" pitchFamily="34" charset="0"/>
              </a:rPr>
              <a:t>Integre los prospectos, contactos, cuentas, oportunidades y casos especiales en Microsoft Outlook.</a:t>
            </a:r>
            <a:endParaRPr kumimoji="0" lang="es-ES"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Arial" pitchFamily="34" charset="0"/>
              </a:rPr>
              <a:t>Cree solicitudes de servicio con un número de identificación, comentarios y estatus.</a:t>
            </a:r>
            <a:endParaRPr kumimoji="0" lang="es-ES"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Arial" pitchFamily="34" charset="0"/>
              </a:rPr>
              <a:t>Visualización y seguimiento adecuado de las oportunidades de negocio con los clientes y prospectos de  cada vendedor.</a:t>
            </a:r>
            <a:endParaRPr kumimoji="0" lang="es-ES" b="0" i="0" u="none" strike="noStrike" cap="none" normalizeH="0" baseline="0" dirty="0" smtClean="0">
              <a:ln>
                <a:noFill/>
              </a:ln>
              <a:solidFill>
                <a:schemeClr val="tx1"/>
              </a:solidFill>
              <a:effectLst/>
              <a:latin typeface="Arial" pitchFamily="34" charset="0"/>
            </a:endParaRPr>
          </a:p>
        </p:txBody>
      </p:sp>
      <p:sp>
        <p:nvSpPr>
          <p:cNvPr id="7" name="6 Rectángulo"/>
          <p:cNvSpPr/>
          <p:nvPr/>
        </p:nvSpPr>
        <p:spPr>
          <a:xfrm>
            <a:off x="500034" y="785794"/>
            <a:ext cx="7858180"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lvl="0" algn="just" fontAlgn="base">
              <a:spcBef>
                <a:spcPct val="0"/>
              </a:spcBef>
              <a:spcAft>
                <a:spcPct val="0"/>
              </a:spcAft>
            </a:pPr>
            <a:r>
              <a:rPr lang="es-ES" dirty="0" smtClean="0">
                <a:latin typeface="Calibri" pitchFamily="34" charset="0"/>
                <a:ea typeface="Calibri" pitchFamily="34" charset="0"/>
                <a:cs typeface="Arial" pitchFamily="34" charset="0"/>
              </a:rPr>
              <a:t>Para administrar los procesos de ventas, mercadotecnia, </a:t>
            </a:r>
            <a:r>
              <a:rPr lang="es-ES" dirty="0" err="1" smtClean="0">
                <a:latin typeface="Calibri" pitchFamily="34" charset="0"/>
                <a:ea typeface="Calibri" pitchFamily="34" charset="0"/>
                <a:cs typeface="Arial" pitchFamily="34" charset="0"/>
              </a:rPr>
              <a:t>telemarketing</a:t>
            </a:r>
            <a:r>
              <a:rPr lang="es-ES" dirty="0" smtClean="0">
                <a:latin typeface="Calibri" pitchFamily="34" charset="0"/>
                <a:ea typeface="Calibri" pitchFamily="34" charset="0"/>
                <a:cs typeface="Arial" pitchFamily="34" charset="0"/>
              </a:rPr>
              <a:t>, servicio y soporte a clientes y </a:t>
            </a:r>
            <a:r>
              <a:rPr lang="es-ES" dirty="0" err="1" smtClean="0">
                <a:latin typeface="Calibri" pitchFamily="34" charset="0"/>
                <a:ea typeface="Calibri" pitchFamily="34" charset="0"/>
                <a:cs typeface="Arial" pitchFamily="34" charset="0"/>
              </a:rPr>
              <a:t>call</a:t>
            </a:r>
            <a:r>
              <a:rPr lang="es-ES" dirty="0" smtClean="0">
                <a:latin typeface="Calibri" pitchFamily="34" charset="0"/>
                <a:ea typeface="Calibri" pitchFamily="34" charset="0"/>
                <a:cs typeface="Arial" pitchFamily="34" charset="0"/>
              </a:rPr>
              <a:t> center. Imagine tener todas las herramientas que usted necesita para aumentar la productividad y rentabilidad de su empresa y la satisfacción de sus clientes. </a:t>
            </a:r>
            <a:endParaRPr lang="es-ES" dirty="0" smtClean="0">
              <a:latin typeface="Arial" pitchFamily="34" charset="0"/>
            </a:endParaRP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3214678" y="285728"/>
            <a:ext cx="2899576" cy="400110"/>
          </a:xfrm>
          <a:prstGeom prst="rect">
            <a:avLst/>
          </a:prstGeom>
          <a:ln>
            <a:headEnd/>
            <a:tailEnd/>
          </a:ln>
        </p:spPr>
        <p:style>
          <a:lnRef idx="3">
            <a:schemeClr val="lt1"/>
          </a:lnRef>
          <a:fillRef idx="1">
            <a:schemeClr val="accent3"/>
          </a:fillRef>
          <a:effectRef idx="1">
            <a:schemeClr val="accent3"/>
          </a:effectRef>
          <a:fontRef idx="minor">
            <a:schemeClr val="lt1"/>
          </a:fontRef>
        </p:style>
        <p:txBody>
          <a:bodyPr vert="horz" wrap="none" lIns="91440" tIns="45720" rIns="91440" bIns="45720" numCol="1" anchor="ctr" anchorCtr="0" compatLnSpc="1">
            <a:prstTxWarp prst="textNoShape">
              <a:avLst/>
            </a:prstTxWarp>
            <a:spAutoFit/>
          </a:bodyPr>
          <a:lstStyle/>
          <a:p>
            <a:r>
              <a:rPr lang="es-ES" sz="2000" b="1" dirty="0" smtClean="0"/>
              <a:t>EMPRESA EN ECUADOR</a:t>
            </a:r>
            <a:endParaRPr lang="es-ES" sz="2000" dirty="0"/>
          </a:p>
        </p:txBody>
      </p:sp>
      <p:sp>
        <p:nvSpPr>
          <p:cNvPr id="24578" name="Rectangle 2"/>
          <p:cNvSpPr>
            <a:spLocks noChangeArrowheads="1"/>
          </p:cNvSpPr>
          <p:nvPr/>
        </p:nvSpPr>
        <p:spPr bwMode="auto">
          <a:xfrm>
            <a:off x="1428728" y="3929066"/>
            <a:ext cx="7000924" cy="1754326"/>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algn="just">
              <a:buFont typeface="Wingdings" pitchFamily="2" charset="2"/>
              <a:buChar char="v"/>
            </a:pPr>
            <a:r>
              <a:rPr lang="es-EC" dirty="0" smtClean="0"/>
              <a:t>Implementación de soluciones de CRM</a:t>
            </a:r>
            <a:endParaRPr lang="es-ES" dirty="0" smtClean="0"/>
          </a:p>
          <a:p>
            <a:pPr algn="just">
              <a:buFont typeface="Wingdings" pitchFamily="2" charset="2"/>
              <a:buChar char="v"/>
            </a:pPr>
            <a:r>
              <a:rPr lang="es-EC" dirty="0" smtClean="0"/>
              <a:t>Capacitación y asesoría en servicio al cliente</a:t>
            </a:r>
            <a:endParaRPr lang="es-ES" dirty="0" smtClean="0"/>
          </a:p>
          <a:p>
            <a:pPr algn="just">
              <a:buFont typeface="Wingdings" pitchFamily="2" charset="2"/>
              <a:buChar char="v"/>
            </a:pPr>
            <a:r>
              <a:rPr lang="es-EC" dirty="0" smtClean="0"/>
              <a:t>Capacitación y asesoría en fidelización de clientes</a:t>
            </a:r>
            <a:endParaRPr lang="es-ES" dirty="0" smtClean="0"/>
          </a:p>
          <a:p>
            <a:pPr algn="just">
              <a:buFont typeface="Wingdings" pitchFamily="2" charset="2"/>
              <a:buChar char="v"/>
            </a:pPr>
            <a:r>
              <a:rPr lang="es-EC" dirty="0" smtClean="0"/>
              <a:t>Programas de reconocimiento interno</a:t>
            </a:r>
            <a:endParaRPr lang="es-ES" dirty="0" smtClean="0"/>
          </a:p>
          <a:p>
            <a:pPr algn="just">
              <a:buFont typeface="Wingdings" pitchFamily="2" charset="2"/>
              <a:buChar char="v"/>
            </a:pPr>
            <a:r>
              <a:rPr lang="es-EC" dirty="0" smtClean="0"/>
              <a:t>Medición de clima laboral</a:t>
            </a:r>
            <a:endParaRPr lang="es-ES" dirty="0" smtClean="0"/>
          </a:p>
          <a:p>
            <a:pPr algn="just">
              <a:buFont typeface="Wingdings" pitchFamily="2" charset="2"/>
              <a:buChar char="v"/>
            </a:pPr>
            <a:r>
              <a:rPr lang="es-EC" dirty="0" smtClean="0"/>
              <a:t>Implementación de programas de fidelización y lealtad de clientes</a:t>
            </a:r>
            <a:endParaRPr lang="es-ES" dirty="0"/>
          </a:p>
        </p:txBody>
      </p:sp>
      <p:sp>
        <p:nvSpPr>
          <p:cNvPr id="7" name="6 Rectángulo"/>
          <p:cNvSpPr/>
          <p:nvPr/>
        </p:nvSpPr>
        <p:spPr>
          <a:xfrm>
            <a:off x="571472" y="1500174"/>
            <a:ext cx="8143932" cy="1754326"/>
          </a:xfrm>
          <a:prstGeom prst="rect">
            <a:avLst/>
          </a:prstGeom>
        </p:spPr>
        <p:style>
          <a:lnRef idx="3">
            <a:schemeClr val="lt1"/>
          </a:lnRef>
          <a:fillRef idx="1">
            <a:schemeClr val="accent1"/>
          </a:fillRef>
          <a:effectRef idx="1">
            <a:schemeClr val="accent1"/>
          </a:effectRef>
          <a:fontRef idx="minor">
            <a:schemeClr val="lt1"/>
          </a:fontRef>
        </p:style>
        <p:txBody>
          <a:bodyPr wrap="square">
            <a:spAutoFit/>
          </a:bodyPr>
          <a:lstStyle/>
          <a:p>
            <a:pPr algn="just"/>
            <a:r>
              <a:rPr lang="es-EC" dirty="0" smtClean="0"/>
              <a:t>Implementación de soluciones de gestión de clientes, capacitación y asesoría en servicio al cliente, fidelización de clientes, implementación de soluciones de software CRM. </a:t>
            </a:r>
            <a:endParaRPr lang="es-ES" dirty="0" smtClean="0"/>
          </a:p>
          <a:p>
            <a:pPr algn="just"/>
            <a:r>
              <a:rPr lang="es-EC" dirty="0" smtClean="0"/>
              <a:t>Brindamos servicios de medición de clima laboral de personal que atiende a clientes, implementación de programas de reconocimiento interno e implementación de programas de fidelización y lealtad de clientes.</a:t>
            </a:r>
            <a:endParaRPr lang="es-ES" dirty="0"/>
          </a:p>
        </p:txBody>
      </p:sp>
      <p:pic>
        <p:nvPicPr>
          <p:cNvPr id="5" name="4 Imagen" descr="Dynamia Soluciones Empresariales"/>
          <p:cNvPicPr/>
          <p:nvPr/>
        </p:nvPicPr>
        <p:blipFill>
          <a:blip r:embed="rId2" cstate="print"/>
          <a:srcRect/>
          <a:stretch>
            <a:fillRect/>
          </a:stretch>
        </p:blipFill>
        <p:spPr bwMode="auto">
          <a:xfrm>
            <a:off x="571472" y="785794"/>
            <a:ext cx="2590800" cy="501051"/>
          </a:xfrm>
          <a:prstGeom prst="rect">
            <a:avLst/>
          </a:prstGeom>
          <a:noFill/>
          <a:ln w="9525">
            <a:noFill/>
            <a:miter lim="800000"/>
            <a:headEnd/>
            <a:tailEnd/>
          </a:ln>
        </p:spPr>
      </p:pic>
      <p:sp>
        <p:nvSpPr>
          <p:cNvPr id="26625" name="Rectangle 1"/>
          <p:cNvSpPr>
            <a:spLocks noChangeArrowheads="1"/>
          </p:cNvSpPr>
          <p:nvPr/>
        </p:nvSpPr>
        <p:spPr bwMode="auto">
          <a:xfrm>
            <a:off x="4714876" y="928670"/>
            <a:ext cx="3857652"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C"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Situada en: Ecuador - Pichincha </a:t>
            </a:r>
            <a:endParaRPr kumimoji="0" lang="es-EC" sz="20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p:cover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00034" y="500042"/>
            <a:ext cx="7787709" cy="40011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lvl="0" algn="just" fontAlgn="base">
              <a:spcBef>
                <a:spcPct val="0"/>
              </a:spcBef>
              <a:spcAft>
                <a:spcPct val="0"/>
              </a:spcAft>
            </a:pPr>
            <a:r>
              <a:rPr lang="es-ES" sz="2000" b="1" dirty="0" smtClean="0">
                <a:solidFill>
                  <a:schemeClr val="bg2">
                    <a:lumMod val="25000"/>
                  </a:schemeClr>
                </a:solidFill>
                <a:latin typeface="Verdana" pitchFamily="34" charset="0"/>
                <a:ea typeface="Calibri" pitchFamily="34" charset="0"/>
                <a:cs typeface="Times New Roman" pitchFamily="18" charset="0"/>
              </a:rPr>
              <a:t>UN CASO DE APLICACI</a:t>
            </a:r>
            <a:r>
              <a:rPr lang="es-ES" sz="2000" b="1" dirty="0" smtClean="0">
                <a:solidFill>
                  <a:schemeClr val="bg2">
                    <a:lumMod val="25000"/>
                  </a:schemeClr>
                </a:solidFill>
                <a:latin typeface="Calibri"/>
                <a:ea typeface="Calibri" pitchFamily="34" charset="0"/>
                <a:cs typeface="Times New Roman" pitchFamily="18" charset="0"/>
              </a:rPr>
              <a:t>Ó</a:t>
            </a:r>
            <a:r>
              <a:rPr lang="es-ES" sz="2000" b="1" dirty="0" smtClean="0">
                <a:solidFill>
                  <a:schemeClr val="bg2">
                    <a:lumMod val="25000"/>
                  </a:schemeClr>
                </a:solidFill>
                <a:latin typeface="Verdana" pitchFamily="34" charset="0"/>
                <a:ea typeface="Calibri" pitchFamily="34" charset="0"/>
                <a:cs typeface="Times New Roman" pitchFamily="18" charset="0"/>
              </a:rPr>
              <a:t>N DE MICROSOFT DYNAMICS</a:t>
            </a:r>
            <a:endParaRPr lang="es-ES" sz="2000" dirty="0" smtClean="0">
              <a:solidFill>
                <a:schemeClr val="bg2">
                  <a:lumMod val="25000"/>
                </a:schemeClr>
              </a:solidFill>
              <a:latin typeface="Arial" pitchFamily="34" charset="0"/>
            </a:endParaRPr>
          </a:p>
        </p:txBody>
      </p:sp>
      <p:sp>
        <p:nvSpPr>
          <p:cNvPr id="8" name="7 Rectángulo"/>
          <p:cNvSpPr/>
          <p:nvPr/>
        </p:nvSpPr>
        <p:spPr>
          <a:xfrm>
            <a:off x="714348" y="1000108"/>
            <a:ext cx="7858180" cy="297004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sz="1700" dirty="0" smtClean="0"/>
              <a:t>Microsoft Dynamics CRM fue la solución seleccionada para cubrir los principales requisitos establecidos como clave por </a:t>
            </a:r>
            <a:r>
              <a:rPr lang="es-ES" sz="1700" dirty="0" err="1" smtClean="0"/>
              <a:t>Teleperformance</a:t>
            </a:r>
            <a:r>
              <a:rPr lang="es-ES" sz="1700" dirty="0" smtClean="0"/>
              <a:t> España, sobretodo la alta usabilidad y la completa integración con Microsoft y su entorno ofimático, lo que facilitaría en gran medida la adopción de la nueva plataforma por parte de los usuarios de la compañía.</a:t>
            </a:r>
          </a:p>
          <a:p>
            <a:pPr algn="just"/>
            <a:r>
              <a:rPr lang="es-ES" sz="1700" dirty="0" smtClean="0"/>
              <a:t/>
            </a:r>
            <a:br>
              <a:rPr lang="es-ES" sz="1700" dirty="0" smtClean="0"/>
            </a:br>
            <a:r>
              <a:rPr lang="es-ES" sz="1700" dirty="0" smtClean="0"/>
              <a:t>La selección de la solución de Microsoft y de </a:t>
            </a:r>
            <a:r>
              <a:rPr lang="es-ES" sz="1700" dirty="0" err="1" smtClean="0"/>
              <a:t>Qurius</a:t>
            </a:r>
            <a:r>
              <a:rPr lang="es-ES" sz="1700" dirty="0" smtClean="0"/>
              <a:t> como implementador genera también importantes sinergias con la actividad de </a:t>
            </a:r>
            <a:r>
              <a:rPr lang="es-ES" sz="1700" dirty="0" err="1" smtClean="0"/>
              <a:t>Teleperformance</a:t>
            </a:r>
            <a:r>
              <a:rPr lang="es-ES" sz="1700" dirty="0" smtClean="0"/>
              <a:t> España con sus propios clientes, en alguno de los cuales, la propia compañía ha llevado a cabo un proyecto de implementación de Microsoft Dynamics CRM para la gestión de sus CAU (Centro de Atención a Usuarios). </a:t>
            </a:r>
            <a:endParaRPr lang="es-ES" sz="1700" dirty="0"/>
          </a:p>
        </p:txBody>
      </p:sp>
      <p:sp>
        <p:nvSpPr>
          <p:cNvPr id="9" name="8 Rectángulo"/>
          <p:cNvSpPr/>
          <p:nvPr/>
        </p:nvSpPr>
        <p:spPr>
          <a:xfrm>
            <a:off x="3786182" y="4071942"/>
            <a:ext cx="4714908" cy="2585323"/>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pPr algn="just"/>
            <a:r>
              <a:rPr lang="es-ES" b="1" dirty="0" smtClean="0"/>
              <a:t>Hacer CRM significa por tanto:</a:t>
            </a:r>
          </a:p>
          <a:p>
            <a:pPr lvl="0" algn="just"/>
            <a:r>
              <a:rPr lang="es-ES" b="1" dirty="0" smtClean="0"/>
              <a:t>Manejar comunicaciones, o mejor dicho, interacciones con los clientes.</a:t>
            </a:r>
          </a:p>
          <a:p>
            <a:pPr lvl="0" algn="just"/>
            <a:r>
              <a:rPr lang="es-ES" b="1" dirty="0" smtClean="0"/>
              <a:t>Recordar la respuesta de estas comunicaciones/interacciones para aprender de ellas.</a:t>
            </a:r>
          </a:p>
          <a:p>
            <a:pPr lvl="0" algn="just"/>
            <a:r>
              <a:rPr lang="es-ES" b="1" dirty="0" smtClean="0"/>
              <a:t>Averiguar qué es lo que esperan nuestros clientes para ofrecérselo y mantenerlos satisfechos.</a:t>
            </a:r>
            <a:endParaRPr lang="es-ES" b="1" dirty="0"/>
          </a:p>
        </p:txBody>
      </p:sp>
      <p:pic>
        <p:nvPicPr>
          <p:cNvPr id="10" name="Picture 4" descr="http://www.in2sol.com/images/crmsphere.jpg"/>
          <p:cNvPicPr>
            <a:picLocks noChangeAspect="1" noChangeArrowheads="1"/>
          </p:cNvPicPr>
          <p:nvPr/>
        </p:nvPicPr>
        <p:blipFill>
          <a:blip r:embed="rId2" cstate="print"/>
          <a:srcRect/>
          <a:stretch>
            <a:fillRect/>
          </a:stretch>
        </p:blipFill>
        <p:spPr bwMode="auto">
          <a:xfrm>
            <a:off x="1142976" y="4357694"/>
            <a:ext cx="2071702" cy="2078871"/>
          </a:xfrm>
          <a:prstGeom prst="rect">
            <a:avLst/>
          </a:prstGeom>
          <a:noFill/>
        </p:spPr>
      </p:pic>
    </p:spTree>
  </p:cSld>
  <p:clrMapOvr>
    <a:masterClrMapping/>
  </p:clrMapOvr>
  <p:transition>
    <p:wheel spokes="3"/>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00034" y="500042"/>
            <a:ext cx="7787709" cy="40011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lvl="0" algn="just" fontAlgn="base">
              <a:spcBef>
                <a:spcPct val="0"/>
              </a:spcBef>
              <a:spcAft>
                <a:spcPct val="0"/>
              </a:spcAft>
            </a:pPr>
            <a:r>
              <a:rPr lang="es-ES" sz="2000" b="1" dirty="0" smtClean="0">
                <a:solidFill>
                  <a:schemeClr val="bg2">
                    <a:lumMod val="25000"/>
                  </a:schemeClr>
                </a:solidFill>
                <a:latin typeface="Verdana" pitchFamily="34" charset="0"/>
                <a:ea typeface="Calibri" pitchFamily="34" charset="0"/>
                <a:cs typeface="Times New Roman" pitchFamily="18" charset="0"/>
              </a:rPr>
              <a:t>UN CASO DE APLICACI</a:t>
            </a:r>
            <a:r>
              <a:rPr lang="es-ES" sz="2000" b="1" dirty="0" smtClean="0">
                <a:solidFill>
                  <a:schemeClr val="bg2">
                    <a:lumMod val="25000"/>
                  </a:schemeClr>
                </a:solidFill>
                <a:latin typeface="Calibri"/>
                <a:ea typeface="Calibri" pitchFamily="34" charset="0"/>
                <a:cs typeface="Times New Roman" pitchFamily="18" charset="0"/>
              </a:rPr>
              <a:t>Ó</a:t>
            </a:r>
            <a:r>
              <a:rPr lang="es-ES" sz="2000" b="1" dirty="0" smtClean="0">
                <a:solidFill>
                  <a:schemeClr val="bg2">
                    <a:lumMod val="25000"/>
                  </a:schemeClr>
                </a:solidFill>
                <a:latin typeface="Verdana" pitchFamily="34" charset="0"/>
                <a:ea typeface="Calibri" pitchFamily="34" charset="0"/>
                <a:cs typeface="Times New Roman" pitchFamily="18" charset="0"/>
              </a:rPr>
              <a:t>N DE MICROSOFT DYNAMICS</a:t>
            </a:r>
            <a:endParaRPr lang="es-ES" sz="2000" dirty="0" smtClean="0">
              <a:solidFill>
                <a:schemeClr val="bg2">
                  <a:lumMod val="25000"/>
                </a:schemeClr>
              </a:solidFill>
              <a:latin typeface="Arial" pitchFamily="34" charset="0"/>
            </a:endParaRPr>
          </a:p>
        </p:txBody>
      </p:sp>
      <p:sp>
        <p:nvSpPr>
          <p:cNvPr id="8" name="7 Rectángulo"/>
          <p:cNvSpPr/>
          <p:nvPr/>
        </p:nvSpPr>
        <p:spPr>
          <a:xfrm>
            <a:off x="642910" y="928671"/>
            <a:ext cx="7858180" cy="453970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s-ES" sz="1700" b="1" dirty="0" smtClean="0"/>
              <a:t>Para un técnico:</a:t>
            </a:r>
            <a:r>
              <a:rPr lang="es-ES" sz="1700" dirty="0" smtClean="0"/>
              <a:t> CRM es un </a:t>
            </a:r>
            <a:r>
              <a:rPr lang="es-ES" sz="1700" b="1" dirty="0" smtClean="0"/>
              <a:t>software</a:t>
            </a:r>
            <a:r>
              <a:rPr lang="es-ES" sz="1700" dirty="0" smtClean="0"/>
              <a:t> que permite gestionar las relaciones con los clientes de una organización ( empresa o entidad ) o lo que es lo mismo: guardar en una única </a:t>
            </a:r>
            <a:r>
              <a:rPr lang="es-ES" sz="1700" b="1" dirty="0" smtClean="0"/>
              <a:t>base de datos</a:t>
            </a:r>
            <a:r>
              <a:rPr lang="es-ES" sz="1700" dirty="0" smtClean="0"/>
              <a:t>, todas las </a:t>
            </a:r>
            <a:r>
              <a:rPr lang="es-ES" sz="1700" b="1" dirty="0" smtClean="0"/>
              <a:t>comunicaciones</a:t>
            </a:r>
            <a:r>
              <a:rPr lang="es-ES" sz="1700" dirty="0" smtClean="0"/>
              <a:t> que hemos mantenido con cada cliente, la </a:t>
            </a:r>
            <a:r>
              <a:rPr lang="es-ES" sz="1700" b="1" dirty="0" smtClean="0"/>
              <a:t>respuesta</a:t>
            </a:r>
            <a:r>
              <a:rPr lang="es-ES" sz="1700" dirty="0" smtClean="0"/>
              <a:t> que tuvo cada cliente a estas comunicaciones y las </a:t>
            </a:r>
            <a:r>
              <a:rPr lang="es-ES" sz="1700" b="1" dirty="0" smtClean="0"/>
              <a:t>compras</a:t>
            </a:r>
            <a:r>
              <a:rPr lang="es-ES" sz="1700" dirty="0" smtClean="0"/>
              <a:t> que ha realizado ( como resultado o no de aquellas comunicaciones).</a:t>
            </a:r>
          </a:p>
          <a:p>
            <a:endParaRPr lang="es-ES" sz="1700" dirty="0" smtClean="0"/>
          </a:p>
          <a:p>
            <a:r>
              <a:rPr lang="es-ES" sz="1700" b="1" dirty="0" smtClean="0"/>
              <a:t>Para un consultor:</a:t>
            </a:r>
            <a:r>
              <a:rPr lang="es-ES" sz="1700" dirty="0" smtClean="0"/>
              <a:t> CRM es una </a:t>
            </a:r>
            <a:r>
              <a:rPr lang="es-ES" sz="1700" b="1" dirty="0" smtClean="0"/>
              <a:t>estrategia de negocio</a:t>
            </a:r>
            <a:r>
              <a:rPr lang="es-ES" sz="1700" dirty="0" smtClean="0"/>
              <a:t>, una manera de enfocar la generación de ingresos, que asume que</a:t>
            </a:r>
            <a:r>
              <a:rPr lang="es-ES" sz="1700" b="1" dirty="0" smtClean="0"/>
              <a:t> hay que conocer al cliente</a:t>
            </a:r>
            <a:r>
              <a:rPr lang="es-ES" sz="1700" dirty="0" smtClean="0"/>
              <a:t> para ofrecerle cada vez productos más afines a sus </a:t>
            </a:r>
            <a:r>
              <a:rPr lang="es-ES" sz="1700" b="1" dirty="0" smtClean="0"/>
              <a:t>preferencias y necesidades</a:t>
            </a:r>
            <a:r>
              <a:rPr lang="es-ES" sz="1700" dirty="0" smtClean="0"/>
              <a:t> lo que resulta en un incremento de las ventas, y en una mayor satisfacción de los clientes. Si se logra esto, es lógico pensar que </a:t>
            </a:r>
            <a:r>
              <a:rPr lang="es-ES" sz="1700" b="1" dirty="0" smtClean="0"/>
              <a:t>a medio plazo la satisfacción de los clientes genera fidelidad</a:t>
            </a:r>
            <a:r>
              <a:rPr lang="es-ES" sz="1700" dirty="0" smtClean="0"/>
              <a:t> a la marca/empresa que ha sabido ofrecerle lo que buscaba.</a:t>
            </a:r>
          </a:p>
          <a:p>
            <a:endParaRPr lang="es-ES" sz="1700" dirty="0" smtClean="0"/>
          </a:p>
          <a:p>
            <a:r>
              <a:rPr lang="es-ES" sz="1700" dirty="0" smtClean="0"/>
              <a:t>Si te fijas lo uno sin lo otro es difícil de conseguir, sobre todo si tienes una gran cantidad de clientes y te resulta difícil manejar todas las comunicaciones que mantienes con ellos a lo largo del año.</a:t>
            </a:r>
          </a:p>
          <a:p>
            <a:endParaRPr lang="es-ES" sz="1700" dirty="0" smtClean="0"/>
          </a:p>
        </p:txBody>
      </p:sp>
    </p:spTree>
  </p:cSld>
  <p:clrMapOvr>
    <a:masterClrMapping/>
  </p:clrMapOvr>
  <p:transition>
    <p:newsflash/>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857356" y="285728"/>
            <a:ext cx="5500726" cy="400110"/>
          </a:xfrm>
          <a:prstGeom prst="rect">
            <a:avLst/>
          </a:prstGeom>
        </p:spPr>
        <p:style>
          <a:lnRef idx="2">
            <a:schemeClr val="accent2"/>
          </a:lnRef>
          <a:fillRef idx="1">
            <a:schemeClr val="lt1"/>
          </a:fillRef>
          <a:effectRef idx="0">
            <a:schemeClr val="accent2"/>
          </a:effectRef>
          <a:fontRef idx="minor">
            <a:schemeClr val="dk1"/>
          </a:fontRef>
        </p:style>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s-ES" sz="2000" b="1" dirty="0" smtClean="0">
                <a:ln/>
                <a:solidFill>
                  <a:schemeClr val="accent3"/>
                </a:solidFill>
              </a:rPr>
              <a:t>BANCO DE GUAYAQUIL UTILIZA CRM</a:t>
            </a:r>
            <a:endParaRPr lang="es-ES" sz="2000" b="1" cap="none" spc="0" dirty="0">
              <a:ln/>
              <a:solidFill>
                <a:schemeClr val="accent3"/>
              </a:solidFill>
              <a:effectLst/>
            </a:endParaRPr>
          </a:p>
        </p:txBody>
      </p:sp>
      <p:sp>
        <p:nvSpPr>
          <p:cNvPr id="8" name="7 Rectángulo"/>
          <p:cNvSpPr/>
          <p:nvPr/>
        </p:nvSpPr>
        <p:spPr>
          <a:xfrm>
            <a:off x="714348" y="928670"/>
            <a:ext cx="7858180" cy="83099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sz="1600" dirty="0" smtClean="0"/>
              <a:t>Banco de Guayaquil logra una atención más personalizada con el cliente, la centralización de la información a nivel comercial y el incremento en la venta de productos gracias a la implementación de la herramienta Microsoft Dynamics CRM. </a:t>
            </a:r>
            <a:endParaRPr lang="es-ES" sz="1600" dirty="0"/>
          </a:p>
        </p:txBody>
      </p:sp>
      <p:sp>
        <p:nvSpPr>
          <p:cNvPr id="9" name="8 Rectángulo"/>
          <p:cNvSpPr/>
          <p:nvPr/>
        </p:nvSpPr>
        <p:spPr>
          <a:xfrm>
            <a:off x="714348" y="1928802"/>
            <a:ext cx="7786742" cy="83099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sz="1600" dirty="0" smtClean="0"/>
              <a:t>La herramienta le ha permitido a la entidad visualizar el número de ventas por empleado, el cumplimiento de metas, las oportunidades que se abren con los clientes y los requerimientos atendidos diariamente.</a:t>
            </a:r>
            <a:endParaRPr lang="es-ES" sz="1600" dirty="0"/>
          </a:p>
        </p:txBody>
      </p:sp>
      <p:sp>
        <p:nvSpPr>
          <p:cNvPr id="11" name="10 Rectángulo"/>
          <p:cNvSpPr/>
          <p:nvPr/>
        </p:nvSpPr>
        <p:spPr>
          <a:xfrm>
            <a:off x="642910" y="3071810"/>
            <a:ext cx="8143932" cy="313932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dirty="0" smtClean="0"/>
              <a:t>El primer módulo a implementarse fue el de Ventas y luego el módulo de Servicio al Cliente. En cada una de éstas fases se realizó una personalización que permitió adaptar la herramienta a las necesidades del negocio bancario. Durante la fase tres se hizo la migración de Microsoft Dynamics CRM a la versión 3.0 y completar la funcionalidad de la herramienta a través del manejo de campañas de marketing para adaptarse mejor al nuevo modelo de trabajo diseñado para el asesor del futuro. El objetivo final es el aumento y retención de clientes, así como incrementar la participación del mercado.</a:t>
            </a:r>
          </a:p>
          <a:p>
            <a:pPr algn="just"/>
            <a:r>
              <a:rPr lang="es-ES" dirty="0" smtClean="0"/>
              <a:t>Para el desarrollo de ésta herramienta se utilizaron los siguientes productos y tecnologías de Microsoft: SQL Server 2000, Windows 2003 R2, Office </a:t>
            </a:r>
            <a:r>
              <a:rPr lang="es-ES" dirty="0" err="1" smtClean="0"/>
              <a:t>System</a:t>
            </a:r>
            <a:r>
              <a:rPr lang="es-ES" dirty="0" smtClean="0"/>
              <a:t> y Visual Studio </a:t>
            </a:r>
            <a:r>
              <a:rPr lang="es-ES" dirty="0" err="1" smtClean="0"/>
              <a:t>.Net</a:t>
            </a:r>
            <a:r>
              <a:rPr lang="es-ES" dirty="0" smtClean="0"/>
              <a:t>; los cuales hacen parte del buen funcionamiento de la misma.</a:t>
            </a:r>
            <a:endParaRPr lang="es-ES" dirty="0"/>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1" name="Picture 5"/>
          <p:cNvPicPr>
            <a:picLocks noChangeAspect="1" noChangeArrowheads="1"/>
          </p:cNvPicPr>
          <p:nvPr/>
        </p:nvPicPr>
        <p:blipFill>
          <a:blip r:embed="rId2" cstate="print"/>
          <a:srcRect/>
          <a:stretch>
            <a:fillRect/>
          </a:stretch>
        </p:blipFill>
        <p:spPr bwMode="auto">
          <a:xfrm>
            <a:off x="1142976" y="2071678"/>
            <a:ext cx="7239000" cy="2790825"/>
          </a:xfrm>
          <a:prstGeom prst="rect">
            <a:avLst/>
          </a:prstGeom>
          <a:ln w="228600" cap="sq" cmpd="thickThin">
            <a:solidFill>
              <a:srgbClr val="000000"/>
            </a:solidFill>
            <a:prstDash val="solid"/>
            <a:miter lim="800000"/>
          </a:ln>
          <a:effectLst>
            <a:innerShdw blurRad="76200">
              <a:srgbClr val="000000"/>
            </a:innerShdw>
          </a:effectLst>
        </p:spPr>
      </p:pic>
      <p:sp>
        <p:nvSpPr>
          <p:cNvPr id="5" name="4 Rectángulo"/>
          <p:cNvSpPr/>
          <p:nvPr/>
        </p:nvSpPr>
        <p:spPr>
          <a:xfrm>
            <a:off x="1904306" y="357166"/>
            <a:ext cx="5689379" cy="584775"/>
          </a:xfrm>
          <a:prstGeom prst="rect">
            <a:avLst/>
          </a:prstGeom>
        </p:spPr>
        <p:style>
          <a:lnRef idx="3">
            <a:schemeClr val="lt1"/>
          </a:lnRef>
          <a:fillRef idx="1">
            <a:schemeClr val="accent1"/>
          </a:fillRef>
          <a:effectRef idx="1">
            <a:schemeClr val="accent1"/>
          </a:effectRef>
          <a:fontRef idx="minor">
            <a:schemeClr val="lt1"/>
          </a:fontRef>
        </p:style>
        <p:txBody>
          <a:bodyPr wrap="none" lIns="91440" tIns="45720" rIns="91440" bIns="45720">
            <a:spAutoFit/>
          </a:bodyPr>
          <a:lstStyle/>
          <a:p>
            <a:pPr algn="ctr"/>
            <a:r>
              <a:rPr lang="es-ES" sz="3200" b="1" dirty="0" smtClean="0"/>
              <a:t>Tabla de información de CRM</a:t>
            </a:r>
            <a:endParaRPr lang="es-ES" sz="3200" dirty="0"/>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857356" y="285728"/>
            <a:ext cx="5500726" cy="400110"/>
          </a:xfrm>
          <a:prstGeom prst="rect">
            <a:avLst/>
          </a:prstGeom>
        </p:spPr>
        <p:style>
          <a:lnRef idx="2">
            <a:schemeClr val="accent2"/>
          </a:lnRef>
          <a:fillRef idx="1">
            <a:schemeClr val="lt1"/>
          </a:fillRef>
          <a:effectRef idx="0">
            <a:schemeClr val="accent2"/>
          </a:effectRef>
          <a:fontRef idx="minor">
            <a:schemeClr val="dk1"/>
          </a:fontRef>
        </p:style>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s-ES" sz="2000" b="1" dirty="0" smtClean="0">
                <a:ln/>
                <a:solidFill>
                  <a:schemeClr val="accent3"/>
                </a:solidFill>
              </a:rPr>
              <a:t>BANCO DE GUAYAQUIL UTILIZA CRM</a:t>
            </a:r>
            <a:endParaRPr lang="es-ES" sz="2000" b="1" cap="none" spc="0" dirty="0">
              <a:ln/>
              <a:solidFill>
                <a:schemeClr val="accent3"/>
              </a:solidFill>
              <a:effectLst/>
            </a:endParaRPr>
          </a:p>
        </p:txBody>
      </p:sp>
      <p:sp>
        <p:nvSpPr>
          <p:cNvPr id="8" name="7 Rectángulo"/>
          <p:cNvSpPr/>
          <p:nvPr/>
        </p:nvSpPr>
        <p:spPr>
          <a:xfrm>
            <a:off x="928662" y="3714752"/>
            <a:ext cx="7858180" cy="156966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sz="1600" dirty="0" smtClean="0"/>
              <a:t>Asimismo tienen una visión completa de los clientes, de los productos asociados y el acceso desde cualquier punto de su red de oficinas al estar conectado en línea al sistema transaccional del banco, pudiendo de ésta manera consultar desde Microsoft Dynamics CRM (vía las </a:t>
            </a:r>
            <a:r>
              <a:rPr lang="es-ES" sz="1600" dirty="0" err="1" smtClean="0"/>
              <a:t>interfases</a:t>
            </a:r>
            <a:r>
              <a:rPr lang="es-ES" sz="1600" dirty="0" smtClean="0"/>
              <a:t> desarrolladas) la información al momento de generarse en el Host, inclusive la </a:t>
            </a:r>
            <a:r>
              <a:rPr lang="es-ES" sz="1600" dirty="0" err="1" smtClean="0"/>
              <a:t>interfase</a:t>
            </a:r>
            <a:r>
              <a:rPr lang="es-ES" sz="1600" dirty="0" smtClean="0"/>
              <a:t> desarrollada permite hacer el </a:t>
            </a:r>
            <a:r>
              <a:rPr lang="es-ES" sz="1600" dirty="0" err="1" smtClean="0"/>
              <a:t>drill-down</a:t>
            </a:r>
            <a:r>
              <a:rPr lang="es-ES" sz="1600" dirty="0" smtClean="0"/>
              <a:t> de los productos del cliente, llegando a obtener información ,muy detallada en el momento de la interacción.</a:t>
            </a:r>
            <a:endParaRPr lang="es-ES" sz="1600" dirty="0"/>
          </a:p>
        </p:txBody>
      </p:sp>
      <p:sp>
        <p:nvSpPr>
          <p:cNvPr id="28674" name="AutoShape 2" descr="data:image/jpg;base64,/9j/4AAQSkZJRgABAQAAAQABAAD/2wCEAAkGBhASEBQUEhQWEhUWFh8VGBgXFx8bFxkdHxchIBoUGhcYJzIeICUvGh4eIC8gLzMrOCwuGh4yNTwqNSY3LCkBCQoKDQsOGg8PGS8lHiAsKiw1NC02KjA1LTQ1LyksLCkyLCwsNDY1NDQsLCwvNCwsKTQuLTQ0LCwvNCw0LCkpNP/AABEIADgAewMBIgACEQEDEQH/xAAcAAEAAgIDAQAAAAAAAAAAAAAAAgYDBwEEBQj/xAA0EAACAQMCBAQFAwMFAQAAAAABAgMABBESIQUTMVEGIkGRBxRhcYEyUqEjM0JDU2KS0hX/xAAZAQADAQEBAAAAAAAAAAAAAAAAAQIDBAb/xAAhEQACAgICAwADAAAAAAAAAAAAAQIRAxIhMQQTUSIyYf/aAAwDAQACEQMRAD8A1lzD3PvTmHufeo0r09I4vZP6yXMPc+9OYe596jSikHsn9ZkW4YevvvUvm2+ntWGttfDb4TJLGl1eglWGqOHoCPR5PXB6he3XtWWWcMUdpFRlkk6TZrbh9pdTtpgieY9kjLY++Bt+a9OfwfxONoVkgMbTvy4wxUamxnHXbbvVn8a/FNwzW3DdNvAh064wAXI6lMbKv1G565qr+B7h34tZs7M7Gdd2Ysfc71Cc3HZpIe7utmenxv4a8UtlQ8sz6gS3JUvo/wCJxuT9hVSmlkRirAqw6hlwR9wd62x8aOOXNteWrW8rxHlN+liAfP6r0P5rueEPEdpxyM23EIUa4RchgMFl9WRh5lIJ3A23z9BjHLJY1kkrX8KbltSkzTHzb9/4o1259T+Ks/xC8AycNlGCZIJCeW56gjrG+Ns49fUfYiqlXZCUZraPRjJyv8iXMPc+9OYe596jSrIJcw9z705h71GlA06FKUoEKUpQB3bAWv8ArmbOekaoRjbqWYHPX+K+oOKYaxl5WcGBtHLxnBjOnQDtnpj8V8pVs/4c/FoW0a215kxLskoGWQftZRuVHoRuOm9cPl4ZTSlHmjbFJLhlD02H7rr/AKRf+6vvhXwXbxW0fFlmlZICZuU0aBm0MRp1BsDOOtc+LfhotyzXfCpI7iNyXaJGGVJ6lPTGf8Tgj0z0qxcMspIfC8qSo0brFLlWBDDznqDSy5lKK1fbSaHGNPlFF8c+NrPickbulxCY1K4URtnJzndhUvhnHbHittyGudYLHzJGF06G1airE4x/OKrnB/CF9dECC3kcH/LTpT7l2wtbU8N8P4dwGNpbudJLpxgrH5mUf7aL169WOPTpVZXDHD1w76oUbk9me38Y2t//AJpE5YAypp0BS+rfoGIHTOa+fboR6jytZX01gBvrkKSOtWHx145m4lMGYcuJMiOPOcZ6sx9WP8dB9azWnjYnihTJySUnwKUpXSZilKUAKUpQBNoWGAVIJ6ZB3+1DA4zlWGk4Ox2PY9q2/wAav0kmjkMN26xTm4RVtbjciABEPNXCnmgEBRpxkneug1yCrj5e8KXRhW4VraUuAsMkbylgmlmD8uXbqc/WuVeQ2ujV4zWBtnAJKsApwTpOAexPofpXDwsACVYBhkEggEdwT1raPiC4klLNEt5Gq85WiFpNi41sCGOV0gEeVi2Cugac15/ilJpYrkLHdT/MXCTRI1rMPl1VWyvmXSDghMLkYXOegpxz3XAnAosCXEbjQJY3O40hlY/UY3NWG58d8VktxZM7kEFWBQtNICc6WL5bpsAMbCr4OKkXMzMt3KkshePNrchbcfLuhH6dQLMwB0DYLnOaqtpazpdXWYrlRPByknS3uW5ZJU5/qLzcEKUJ64Y4yNqj2Kf7R65K0a6KzPx3iGgRNNchVxGIyzgDA2TT3x6V5nIc76WOSRnBOSOo+4FbQu41keEaLsCC4huCzW1w+sJEqvHGWTVkFQF142PXaoycQdIdMNveLJGy3UbG2k0GYys8i40ahlJGjJzghBVLNXSFp9NYCB8Z0tjGc4OMd89s+tc/LvgNpbSTgHScE9gehP0racd4iyy5tLzku4tkSO2lAS1CEEHUmSGeRnKjBzGD61CNnAd9NyyC3iijtzaXGA8LoS6+TQM6CwPXMm+N8nvfwPWavFu+/lbY4PlOxAyQfxvUHQg4IIPYjB9jW0lPLaYiO5cTTXM+RaTjQJLZ0RG1J+rU++MgY61VPiDbD5ppwXAmOQrwyxMNKKD/AHVAO/bPpVwzbSqiXClZV6UpW5ApSlAHscSksxEOQ0jSEpnUCAByjzAPT+7v9tP1rr2MkOhuazBgTgDVuOW2kDGw/qaCc42zXNKnXih2YbR0IcO5U6fIfMRnUM505/xzUuFTxieLn5MWteZgnOjUNZGnfOnOK4pToLMdvMOYpckJqGoAnpnzAevTNZLKaPnLzC3K1HO5zjBx0364pSigHE5Y+a3JLcvbGSf2jIyQD+rPoKlfPDpTlO5bGH1DAJwPMu/fUMHHQd6UooLMhlt+QN3EwG/XSxMh2+mI9J7HJ9RUOGyxebmnfbTnWV/V5s6N86elKUtQsw2cy8xeYWKZ8wBOcfjf23643rniDxkroOfKNR306vUqG3A6fnPpSlOubA6tKUpiP//Z"/>
          <p:cNvSpPr>
            <a:spLocks noChangeAspect="1" noChangeArrowheads="1"/>
          </p:cNvSpPr>
          <p:nvPr/>
        </p:nvSpPr>
        <p:spPr bwMode="auto">
          <a:xfrm>
            <a:off x="155575" y="-250825"/>
            <a:ext cx="1171575" cy="533400"/>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28676" name="AutoShape 4" descr="data:image/jpg;base64,/9j/4AAQSkZJRgABAQAAAQABAAD/2wCEAAkGBhASEBQUEhQWEhUWFh8VGBgXFx8bFxkdHxchIBoUGhcYJzIeICUvGh4eIC8gLzMrOCwuGh4yNTwqNSY3LCkBCQoKDQsOGg8PGS8lHiAsKiw1NC02KjA1LTQ1LyksLCkyLCwsNDY1NDQsLCwvNCwsKTQuLTQ0LCwvNCw0LCkpNP/AABEIADgAewMBIgACEQEDEQH/xAAcAAEAAgIDAQAAAAAAAAAAAAAAAgYDBwEEBQj/xAA0EAACAQMCBAQFAwMFAQAAAAABAgMABBESIQUTMVEGIkGRBxRhcYEyUqEjM0JDU2KS0hX/xAAZAQADAQEBAAAAAAAAAAAAAAAAAQIDBAb/xAAhEQACAgICAwADAAAAAAAAAAAAAQIRAxIhMQQTUSIyYf/aAAwDAQACEQMRAD8A1lzD3PvTmHufeo0r09I4vZP6yXMPc+9OYe596jSikHsn9ZkW4YevvvUvm2+ntWGttfDb4TJLGl1eglWGqOHoCPR5PXB6he3XtWWWcMUdpFRlkk6TZrbh9pdTtpgieY9kjLY++Bt+a9OfwfxONoVkgMbTvy4wxUamxnHXbbvVn8a/FNwzW3DdNvAh064wAXI6lMbKv1G565qr+B7h34tZs7M7Gdd2Ysfc71Cc3HZpIe7utmenxv4a8UtlQ8sz6gS3JUvo/wCJxuT9hVSmlkRirAqw6hlwR9wd62x8aOOXNteWrW8rxHlN+liAfP6r0P5rueEPEdpxyM23EIUa4RchgMFl9WRh5lIJ3A23z9BjHLJY1kkrX8KbltSkzTHzb9/4o1259T+Ks/xC8AycNlGCZIJCeW56gjrG+Ns49fUfYiqlXZCUZraPRjJyv8iXMPc+9OYe596jSrIJcw9z705h71GlA06FKUoEKUpQB3bAWv8ArmbOekaoRjbqWYHPX+K+oOKYaxl5WcGBtHLxnBjOnQDtnpj8V8pVs/4c/FoW0a215kxLskoGWQftZRuVHoRuOm9cPl4ZTSlHmjbFJLhlD02H7rr/AKRf+6vvhXwXbxW0fFlmlZICZuU0aBm0MRp1BsDOOtc+LfhotyzXfCpI7iNyXaJGGVJ6lPTGf8Tgj0z0qxcMspIfC8qSo0brFLlWBDDznqDSy5lKK1fbSaHGNPlFF8c+NrPickbulxCY1K4URtnJzndhUvhnHbHittyGudYLHzJGF06G1airE4x/OKrnB/CF9dECC3kcH/LTpT7l2wtbU8N8P4dwGNpbudJLpxgrH5mUf7aL169WOPTpVZXDHD1w76oUbk9me38Y2t//AJpE5YAypp0BS+rfoGIHTOa+fboR6jytZX01gBvrkKSOtWHx145m4lMGYcuJMiOPOcZ6sx9WP8dB9azWnjYnihTJySUnwKUpXSZilKUAKUpQBNoWGAVIJ6ZB3+1DA4zlWGk4Ox2PY9q2/wAav0kmjkMN26xTm4RVtbjciABEPNXCnmgEBRpxkneug1yCrj5e8KXRhW4VraUuAsMkbylgmlmD8uXbqc/WuVeQ2ujV4zWBtnAJKsApwTpOAexPofpXDwsACVYBhkEggEdwT1raPiC4klLNEt5Gq85WiFpNi41sCGOV0gEeVi2Cugac15/ilJpYrkLHdT/MXCTRI1rMPl1VWyvmXSDghMLkYXOegpxz3XAnAosCXEbjQJY3O40hlY/UY3NWG58d8VktxZM7kEFWBQtNICc6WL5bpsAMbCr4OKkXMzMt3KkshePNrchbcfLuhH6dQLMwB0DYLnOaqtpazpdXWYrlRPByknS3uW5ZJU5/qLzcEKUJ64Y4yNqj2Kf7R65K0a6KzPx3iGgRNNchVxGIyzgDA2TT3x6V5nIc76WOSRnBOSOo+4FbQu41keEaLsCC4huCzW1w+sJEqvHGWTVkFQF142PXaoycQdIdMNveLJGy3UbG2k0GYys8i40ahlJGjJzghBVLNXSFp9NYCB8Z0tjGc4OMd89s+tc/LvgNpbSTgHScE9gehP0racd4iyy5tLzku4tkSO2lAS1CEEHUmSGeRnKjBzGD61CNnAd9NyyC3iijtzaXGA8LoS6+TQM6CwPXMm+N8nvfwPWavFu+/lbY4PlOxAyQfxvUHQg4IIPYjB9jW0lPLaYiO5cTTXM+RaTjQJLZ0RG1J+rU++MgY61VPiDbD5ppwXAmOQrwyxMNKKD/AHVAO/bPpVwzbSqiXClZV6UpW5ApSlAHscSksxEOQ0jSEpnUCAByjzAPT+7v9tP1rr2MkOhuazBgTgDVuOW2kDGw/qaCc42zXNKnXih2YbR0IcO5U6fIfMRnUM505/xzUuFTxieLn5MWteZgnOjUNZGnfOnOK4pToLMdvMOYpckJqGoAnpnzAevTNZLKaPnLzC3K1HO5zjBx0364pSigHE5Y+a3JLcvbGSf2jIyQD+rPoKlfPDpTlO5bGH1DAJwPMu/fUMHHQd6UooLMhlt+QN3EwG/XSxMh2+mI9J7HJ9RUOGyxebmnfbTnWV/V5s6N86elKUtQsw2cy8xeYWKZ8wBOcfjf23643rniDxkroOfKNR306vUqG3A6fnPpSlOubA6tKUpiP//Z"/>
          <p:cNvSpPr>
            <a:spLocks noChangeAspect="1" noChangeArrowheads="1"/>
          </p:cNvSpPr>
          <p:nvPr/>
        </p:nvSpPr>
        <p:spPr bwMode="auto">
          <a:xfrm>
            <a:off x="155575" y="-250825"/>
            <a:ext cx="1171575" cy="533400"/>
          </a:xfrm>
          <a:prstGeom prst="rect">
            <a:avLst/>
          </a:prstGeom>
          <a:noFill/>
        </p:spPr>
        <p:txBody>
          <a:bodyPr vert="horz" wrap="square" lIns="91440" tIns="45720" rIns="91440" bIns="45720" numCol="1" anchor="t" anchorCtr="0" compatLnSpc="1">
            <a:prstTxWarp prst="textNoShape">
              <a:avLst/>
            </a:prstTxWarp>
          </a:bodyPr>
          <a:lstStyle/>
          <a:p>
            <a:endParaRPr lang="es-ES"/>
          </a:p>
        </p:txBody>
      </p:sp>
      <p:pic>
        <p:nvPicPr>
          <p:cNvPr id="28678" name="Picture 6" descr="http://www.microsoft.com/latam/windowsserversystem/compare/graphics/BancoGuayaquil.gif"/>
          <p:cNvPicPr>
            <a:picLocks noChangeAspect="1" noChangeArrowheads="1"/>
          </p:cNvPicPr>
          <p:nvPr/>
        </p:nvPicPr>
        <p:blipFill>
          <a:blip r:embed="rId2" cstate="print"/>
          <a:srcRect/>
          <a:stretch>
            <a:fillRect/>
          </a:stretch>
        </p:blipFill>
        <p:spPr bwMode="auto">
          <a:xfrm>
            <a:off x="2857488" y="1285860"/>
            <a:ext cx="3718795" cy="1714512"/>
          </a:xfrm>
          <a:prstGeom prst="rect">
            <a:avLst/>
          </a:prstGeom>
          <a:noFill/>
        </p:spPr>
      </p:pic>
    </p:spTree>
  </p:cSld>
  <p:clrMapOvr>
    <a:masterClrMapping/>
  </p:clrMapOvr>
  <p:transition>
    <p:circl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857356" y="285728"/>
            <a:ext cx="5500726" cy="400110"/>
          </a:xfrm>
          <a:prstGeom prst="rect">
            <a:avLst/>
          </a:prstGeom>
        </p:spPr>
        <p:style>
          <a:lnRef idx="2">
            <a:schemeClr val="accent2"/>
          </a:lnRef>
          <a:fillRef idx="1">
            <a:schemeClr val="lt1"/>
          </a:fillRef>
          <a:effectRef idx="0">
            <a:schemeClr val="accent2"/>
          </a:effectRef>
          <a:fontRef idx="minor">
            <a:schemeClr val="dk1"/>
          </a:fontRef>
        </p:style>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s-ES" sz="2000" dirty="0" smtClean="0"/>
              <a:t>SITUACION ACTUAL</a:t>
            </a:r>
            <a:endParaRPr lang="es-ES" sz="2000" dirty="0"/>
          </a:p>
        </p:txBody>
      </p:sp>
      <p:sp>
        <p:nvSpPr>
          <p:cNvPr id="8" name="7 Rectángulo"/>
          <p:cNvSpPr/>
          <p:nvPr/>
        </p:nvSpPr>
        <p:spPr>
          <a:xfrm>
            <a:off x="857224" y="1071546"/>
            <a:ext cx="7858180" cy="353943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sz="1600" dirty="0" smtClean="0"/>
              <a:t>La sonada crisis financiera mundial de 2009 ha motivado que muchas empresas re-organicen sus prepuestos y mejoren sus estrategias. Las soluciones de TI (Tecnología de la Información) no se escapan de estos ajustes. Desde nuestro punto de vista consideramos que las soluciones de código abierto puede convertirse en la mejor opción, siempre y cuando se cuente con un buen equipo de trabajo para implementar y dar soporte a la solución.</a:t>
            </a:r>
          </a:p>
          <a:p>
            <a:pPr algn="just"/>
            <a:endParaRPr lang="es-ES" sz="1600" dirty="0" smtClean="0"/>
          </a:p>
          <a:p>
            <a:pPr algn="just"/>
            <a:r>
              <a:rPr lang="es-ES" sz="1600" dirty="0" smtClean="0"/>
              <a:t>Los principales criterios recomendados para adquirir e implementar una solución CRM son los siguientes:</a:t>
            </a:r>
          </a:p>
          <a:p>
            <a:pPr lvl="0" algn="just">
              <a:buFont typeface="Wingdings" pitchFamily="2" charset="2"/>
              <a:buChar char="v"/>
            </a:pPr>
            <a:r>
              <a:rPr lang="es-ES" sz="1600" dirty="0" smtClean="0"/>
              <a:t>Minimizar los costos de implementación</a:t>
            </a:r>
          </a:p>
          <a:p>
            <a:pPr lvl="0" algn="just">
              <a:buFont typeface="Wingdings" pitchFamily="2" charset="2"/>
              <a:buChar char="v"/>
            </a:pPr>
            <a:r>
              <a:rPr lang="es-ES" sz="1600" dirty="0" smtClean="0"/>
              <a:t>Flexibilidad para adaptarlo a tu negocio</a:t>
            </a:r>
          </a:p>
          <a:p>
            <a:pPr lvl="0" algn="just">
              <a:buFont typeface="Wingdings" pitchFamily="2" charset="2"/>
              <a:buChar char="v"/>
            </a:pPr>
            <a:r>
              <a:rPr lang="es-ES" sz="1600" dirty="0" smtClean="0"/>
              <a:t>Tener un grupo grande de usuarios </a:t>
            </a:r>
          </a:p>
          <a:p>
            <a:pPr lvl="0" algn="just">
              <a:buFont typeface="Wingdings" pitchFamily="2" charset="2"/>
              <a:buChar char="v"/>
            </a:pPr>
            <a:r>
              <a:rPr lang="es-ES" sz="1600" dirty="0" smtClean="0"/>
              <a:t>No depender del proveedor de las soluciones</a:t>
            </a:r>
          </a:p>
          <a:p>
            <a:pPr algn="just"/>
            <a:endParaRPr lang="es-ES" sz="1600" dirty="0"/>
          </a:p>
        </p:txBody>
      </p:sp>
      <p:sp>
        <p:nvSpPr>
          <p:cNvPr id="28674" name="AutoShape 2" descr="data:image/jpg;base64,/9j/4AAQSkZJRgABAQAAAQABAAD/2wCEAAkGBhASEBQUEhQWEhUWFh8VGBgXFx8bFxkdHxchIBoUGhcYJzIeICUvGh4eIC8gLzMrOCwuGh4yNTwqNSY3LCkBCQoKDQsOGg8PGS8lHiAsKiw1NC02KjA1LTQ1LyksLCkyLCwsNDY1NDQsLCwvNCwsKTQuLTQ0LCwvNCw0LCkpNP/AABEIADgAewMBIgACEQEDEQH/xAAcAAEAAgIDAQAAAAAAAAAAAAAAAgYDBwEEBQj/xAA0EAACAQMCBAQFAwMFAQAAAAABAgMABBESIQUTMVEGIkGRBxRhcYEyUqEjM0JDU2KS0hX/xAAZAQADAQEBAAAAAAAAAAAAAAAAAQIDBAb/xAAhEQACAgICAwADAAAAAAAAAAAAAQIRAxIhMQQTUSIyYf/aAAwDAQACEQMRAD8A1lzD3PvTmHufeo0r09I4vZP6yXMPc+9OYe596jSikHsn9ZkW4YevvvUvm2+ntWGttfDb4TJLGl1eglWGqOHoCPR5PXB6he3XtWWWcMUdpFRlkk6TZrbh9pdTtpgieY9kjLY++Bt+a9OfwfxONoVkgMbTvy4wxUamxnHXbbvVn8a/FNwzW3DdNvAh064wAXI6lMbKv1G565qr+B7h34tZs7M7Gdd2Ysfc71Cc3HZpIe7utmenxv4a8UtlQ8sz6gS3JUvo/wCJxuT9hVSmlkRirAqw6hlwR9wd62x8aOOXNteWrW8rxHlN+liAfP6r0P5rueEPEdpxyM23EIUa4RchgMFl9WRh5lIJ3A23z9BjHLJY1kkrX8KbltSkzTHzb9/4o1259T+Ks/xC8AycNlGCZIJCeW56gjrG+Ns49fUfYiqlXZCUZraPRjJyv8iXMPc+9OYe596jSrIJcw9z705h71GlA06FKUoEKUpQB3bAWv8ArmbOekaoRjbqWYHPX+K+oOKYaxl5WcGBtHLxnBjOnQDtnpj8V8pVs/4c/FoW0a215kxLskoGWQftZRuVHoRuOm9cPl4ZTSlHmjbFJLhlD02H7rr/AKRf+6vvhXwXbxW0fFlmlZICZuU0aBm0MRp1BsDOOtc+LfhotyzXfCpI7iNyXaJGGVJ6lPTGf8Tgj0z0qxcMspIfC8qSo0brFLlWBDDznqDSy5lKK1fbSaHGNPlFF8c+NrPickbulxCY1K4URtnJzndhUvhnHbHittyGudYLHzJGF06G1airE4x/OKrnB/CF9dECC3kcH/LTpT7l2wtbU8N8P4dwGNpbudJLpxgrH5mUf7aL169WOPTpVZXDHD1w76oUbk9me38Y2t//AJpE5YAypp0BS+rfoGIHTOa+fboR6jytZX01gBvrkKSOtWHx145m4lMGYcuJMiOPOcZ6sx9WP8dB9azWnjYnihTJySUnwKUpXSZilKUAKUpQBNoWGAVIJ6ZB3+1DA4zlWGk4Ox2PY9q2/wAav0kmjkMN26xTm4RVtbjciABEPNXCnmgEBRpxkneug1yCrj5e8KXRhW4VraUuAsMkbylgmlmD8uXbqc/WuVeQ2ujV4zWBtnAJKsApwTpOAexPofpXDwsACVYBhkEggEdwT1raPiC4klLNEt5Gq85WiFpNi41sCGOV0gEeVi2Cugac15/ilJpYrkLHdT/MXCTRI1rMPl1VWyvmXSDghMLkYXOegpxz3XAnAosCXEbjQJY3O40hlY/UY3NWG58d8VktxZM7kEFWBQtNICc6WL5bpsAMbCr4OKkXMzMt3KkshePNrchbcfLuhH6dQLMwB0DYLnOaqtpazpdXWYrlRPByknS3uW5ZJU5/qLzcEKUJ64Y4yNqj2Kf7R65K0a6KzPx3iGgRNNchVxGIyzgDA2TT3x6V5nIc76WOSRnBOSOo+4FbQu41keEaLsCC4huCzW1w+sJEqvHGWTVkFQF142PXaoycQdIdMNveLJGy3UbG2k0GYys8i40ahlJGjJzghBVLNXSFp9NYCB8Z0tjGc4OMd89s+tc/LvgNpbSTgHScE9gehP0racd4iyy5tLzku4tkSO2lAS1CEEHUmSGeRnKjBzGD61CNnAd9NyyC3iijtzaXGA8LoS6+TQM6CwPXMm+N8nvfwPWavFu+/lbY4PlOxAyQfxvUHQg4IIPYjB9jW0lPLaYiO5cTTXM+RaTjQJLZ0RG1J+rU++MgY61VPiDbD5ppwXAmOQrwyxMNKKD/AHVAO/bPpVwzbSqiXClZV6UpW5ApSlAHscSksxEOQ0jSEpnUCAByjzAPT+7v9tP1rr2MkOhuazBgTgDVuOW2kDGw/qaCc42zXNKnXih2YbR0IcO5U6fIfMRnUM505/xzUuFTxieLn5MWteZgnOjUNZGnfOnOK4pToLMdvMOYpckJqGoAnpnzAevTNZLKaPnLzC3K1HO5zjBx0364pSigHE5Y+a3JLcvbGSf2jIyQD+rPoKlfPDpTlO5bGH1DAJwPMu/fUMHHQd6UooLMhlt+QN3EwG/XSxMh2+mI9J7HJ9RUOGyxebmnfbTnWV/V5s6N86elKUtQsw2cy8xeYWKZ8wBOcfjf23643rniDxkroOfKNR306vUqG3A6fnPpSlOubA6tKUpiP//Z"/>
          <p:cNvSpPr>
            <a:spLocks noChangeAspect="1" noChangeArrowheads="1"/>
          </p:cNvSpPr>
          <p:nvPr/>
        </p:nvSpPr>
        <p:spPr bwMode="auto">
          <a:xfrm>
            <a:off x="155575" y="-250825"/>
            <a:ext cx="1171575" cy="533400"/>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28676" name="AutoShape 4" descr="data:image/jpg;base64,/9j/4AAQSkZJRgABAQAAAQABAAD/2wCEAAkGBhASEBQUEhQWEhUWFh8VGBgXFx8bFxkdHxchIBoUGhcYJzIeICUvGh4eIC8gLzMrOCwuGh4yNTwqNSY3LCkBCQoKDQsOGg8PGS8lHiAsKiw1NC02KjA1LTQ1LyksLCkyLCwsNDY1NDQsLCwvNCwsKTQuLTQ0LCwvNCw0LCkpNP/AABEIADgAewMBIgACEQEDEQH/xAAcAAEAAgIDAQAAAAAAAAAAAAAAAgYDBwEEBQj/xAA0EAACAQMCBAQFAwMFAQAAAAABAgMABBESIQUTMVEGIkGRBxRhcYEyUqEjM0JDU2KS0hX/xAAZAQADAQEBAAAAAAAAAAAAAAAAAQIDBAb/xAAhEQACAgICAwADAAAAAAAAAAAAAQIRAxIhMQQTUSIyYf/aAAwDAQACEQMRAD8A1lzD3PvTmHufeo0r09I4vZP6yXMPc+9OYe596jSikHsn9ZkW4YevvvUvm2+ntWGttfDb4TJLGl1eglWGqOHoCPR5PXB6he3XtWWWcMUdpFRlkk6TZrbh9pdTtpgieY9kjLY++Bt+a9OfwfxONoVkgMbTvy4wxUamxnHXbbvVn8a/FNwzW3DdNvAh064wAXI6lMbKv1G565qr+B7h34tZs7M7Gdd2Ysfc71Cc3HZpIe7utmenxv4a8UtlQ8sz6gS3JUvo/wCJxuT9hVSmlkRirAqw6hlwR9wd62x8aOOXNteWrW8rxHlN+liAfP6r0P5rueEPEdpxyM23EIUa4RchgMFl9WRh5lIJ3A23z9BjHLJY1kkrX8KbltSkzTHzb9/4o1259T+Ks/xC8AycNlGCZIJCeW56gjrG+Ns49fUfYiqlXZCUZraPRjJyv8iXMPc+9OYe596jSrIJcw9z705h71GlA06FKUoEKUpQB3bAWv8ArmbOekaoRjbqWYHPX+K+oOKYaxl5WcGBtHLxnBjOnQDtnpj8V8pVs/4c/FoW0a215kxLskoGWQftZRuVHoRuOm9cPl4ZTSlHmjbFJLhlD02H7rr/AKRf+6vvhXwXbxW0fFlmlZICZuU0aBm0MRp1BsDOOtc+LfhotyzXfCpI7iNyXaJGGVJ6lPTGf8Tgj0z0qxcMspIfC8qSo0brFLlWBDDznqDSy5lKK1fbSaHGNPlFF8c+NrPickbulxCY1K4URtnJzndhUvhnHbHittyGudYLHzJGF06G1airE4x/OKrnB/CF9dECC3kcH/LTpT7l2wtbU8N8P4dwGNpbudJLpxgrH5mUf7aL169WOPTpVZXDHD1w76oUbk9me38Y2t//AJpE5YAypp0BS+rfoGIHTOa+fboR6jytZX01gBvrkKSOtWHx145m4lMGYcuJMiOPOcZ6sx9WP8dB9azWnjYnihTJySUnwKUpXSZilKUAKUpQBNoWGAVIJ6ZB3+1DA4zlWGk4Ox2PY9q2/wAav0kmjkMN26xTm4RVtbjciABEPNXCnmgEBRpxkneug1yCrj5e8KXRhW4VraUuAsMkbylgmlmD8uXbqc/WuVeQ2ujV4zWBtnAJKsApwTpOAexPofpXDwsACVYBhkEggEdwT1raPiC4klLNEt5Gq85WiFpNi41sCGOV0gEeVi2Cugac15/ilJpYrkLHdT/MXCTRI1rMPl1VWyvmXSDghMLkYXOegpxz3XAnAosCXEbjQJY3O40hlY/UY3NWG58d8VktxZM7kEFWBQtNICc6WL5bpsAMbCr4OKkXMzMt3KkshePNrchbcfLuhH6dQLMwB0DYLnOaqtpazpdXWYrlRPByknS3uW5ZJU5/qLzcEKUJ64Y4yNqj2Kf7R65K0a6KzPx3iGgRNNchVxGIyzgDA2TT3x6V5nIc76WOSRnBOSOo+4FbQu41keEaLsCC4huCzW1w+sJEqvHGWTVkFQF142PXaoycQdIdMNveLJGy3UbG2k0GYys8i40ahlJGjJzghBVLNXSFp9NYCB8Z0tjGc4OMd89s+tc/LvgNpbSTgHScE9gehP0racd4iyy5tLzku4tkSO2lAS1CEEHUmSGeRnKjBzGD61CNnAd9NyyC3iijtzaXGA8LoS6+TQM6CwPXMm+N8nvfwPWavFu+/lbY4PlOxAyQfxvUHQg4IIPYjB9jW0lPLaYiO5cTTXM+RaTjQJLZ0RG1J+rU++MgY61VPiDbD5ppwXAmOQrwyxMNKKD/AHVAO/bPpVwzbSqiXClZV6UpW5ApSlAHscSksxEOQ0jSEpnUCAByjzAPT+7v9tP1rr2MkOhuazBgTgDVuOW2kDGw/qaCc42zXNKnXih2YbR0IcO5U6fIfMRnUM505/xzUuFTxieLn5MWteZgnOjUNZGnfOnOK4pToLMdvMOYpckJqGoAnpnzAevTNZLKaPnLzC3K1HO5zjBx0364pSigHE5Y+a3JLcvbGSf2jIyQD+rPoKlfPDpTlO5bGH1DAJwPMu/fUMHHQd6UooLMhlt+QN3EwG/XSxMh2+mI9J7HJ9RUOGyxebmnfbTnWV/V5s6N86elKUtQsw2cy8xeYWKZ8wBOcfjf23643rniDxkroOfKNR306vUqG3A6fnPpSlOubA6tKUpiP//Z"/>
          <p:cNvSpPr>
            <a:spLocks noChangeAspect="1" noChangeArrowheads="1"/>
          </p:cNvSpPr>
          <p:nvPr/>
        </p:nvSpPr>
        <p:spPr bwMode="auto">
          <a:xfrm>
            <a:off x="155575" y="-250825"/>
            <a:ext cx="1171575" cy="533400"/>
          </a:xfrm>
          <a:prstGeom prst="rect">
            <a:avLst/>
          </a:prstGeom>
          <a:noFill/>
        </p:spPr>
        <p:txBody>
          <a:bodyPr vert="horz" wrap="square" lIns="91440" tIns="45720" rIns="91440" bIns="45720" numCol="1" anchor="t" anchorCtr="0" compatLnSpc="1">
            <a:prstTxWarp prst="textNoShape">
              <a:avLst/>
            </a:prstTxWarp>
          </a:bodyPr>
          <a:lstStyle/>
          <a:p>
            <a:endParaRPr lang="es-ES"/>
          </a:p>
        </p:txBody>
      </p:sp>
      <p:pic>
        <p:nvPicPr>
          <p:cNvPr id="31746" name="Picture 2" descr="http://www.guiasenior.com/contenidos/images/CRM_image1.jpg"/>
          <p:cNvPicPr>
            <a:picLocks noChangeAspect="1" noChangeArrowheads="1"/>
          </p:cNvPicPr>
          <p:nvPr/>
        </p:nvPicPr>
        <p:blipFill>
          <a:blip r:embed="rId2" cstate="print"/>
          <a:srcRect/>
          <a:stretch>
            <a:fillRect/>
          </a:stretch>
        </p:blipFill>
        <p:spPr bwMode="auto">
          <a:xfrm>
            <a:off x="6143636" y="3571876"/>
            <a:ext cx="2571768" cy="2402997"/>
          </a:xfrm>
          <a:prstGeom prst="rect">
            <a:avLst/>
          </a:prstGeom>
          <a:noFill/>
        </p:spPr>
      </p:pic>
    </p:spTree>
  </p:cSld>
  <p:clrMapOvr>
    <a:masterClrMapping/>
  </p:clrMapOvr>
  <p:transition>
    <p:push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AutoShape 2" descr="data:image/jpg;base64,/9j/4AAQSkZJRgABAQAAAQABAAD/2wCEAAkGBhASEBQUEhQWEhUWFh8VGBgXFx8bFxkdHxchIBoUGhcYJzIeICUvGh4eIC8gLzMrOCwuGh4yNTwqNSY3LCkBCQoKDQsOGg8PGS8lHiAsKiw1NC02KjA1LTQ1LyksLCkyLCwsNDY1NDQsLCwvNCwsKTQuLTQ0LCwvNCw0LCkpNP/AABEIADgAewMBIgACEQEDEQH/xAAcAAEAAgIDAQAAAAAAAAAAAAAAAgYDBwEEBQj/xAA0EAACAQMCBAQFAwMFAQAAAAABAgMABBESIQUTMVEGIkGRBxRhcYEyUqEjM0JDU2KS0hX/xAAZAQADAQEBAAAAAAAAAAAAAAAAAQIDBAb/xAAhEQACAgICAwADAAAAAAAAAAAAAQIRAxIhMQQTUSIyYf/aAAwDAQACEQMRAD8A1lzD3PvTmHufeo0r09I4vZP6yXMPc+9OYe596jSikHsn9ZkW4YevvvUvm2+ntWGttfDb4TJLGl1eglWGqOHoCPR5PXB6he3XtWWWcMUdpFRlkk6TZrbh9pdTtpgieY9kjLY++Bt+a9OfwfxONoVkgMbTvy4wxUamxnHXbbvVn8a/FNwzW3DdNvAh064wAXI6lMbKv1G565qr+B7h34tZs7M7Gdd2Ysfc71Cc3HZpIe7utmenxv4a8UtlQ8sz6gS3JUvo/wCJxuT9hVSmlkRirAqw6hlwR9wd62x8aOOXNteWrW8rxHlN+liAfP6r0P5rueEPEdpxyM23EIUa4RchgMFl9WRh5lIJ3A23z9BjHLJY1kkrX8KbltSkzTHzb9/4o1259T+Ks/xC8AycNlGCZIJCeW56gjrG+Ns49fUfYiqlXZCUZraPRjJyv8iXMPc+9OYe596jSrIJcw9z705h71GlA06FKUoEKUpQB3bAWv8ArmbOekaoRjbqWYHPX+K+oOKYaxl5WcGBtHLxnBjOnQDtnpj8V8pVs/4c/FoW0a215kxLskoGWQftZRuVHoRuOm9cPl4ZTSlHmjbFJLhlD02H7rr/AKRf+6vvhXwXbxW0fFlmlZICZuU0aBm0MRp1BsDOOtc+LfhotyzXfCpI7iNyXaJGGVJ6lPTGf8Tgj0z0qxcMspIfC8qSo0brFLlWBDDznqDSy5lKK1fbSaHGNPlFF8c+NrPickbulxCY1K4URtnJzndhUvhnHbHittyGudYLHzJGF06G1airE4x/OKrnB/CF9dECC3kcH/LTpT7l2wtbU8N8P4dwGNpbudJLpxgrH5mUf7aL169WOPTpVZXDHD1w76oUbk9me38Y2t//AJpE5YAypp0BS+rfoGIHTOa+fboR6jytZX01gBvrkKSOtWHx145m4lMGYcuJMiOPOcZ6sx9WP8dB9azWnjYnihTJySUnwKUpXSZilKUAKUpQBNoWGAVIJ6ZB3+1DA4zlWGk4Ox2PY9q2/wAav0kmjkMN26xTm4RVtbjciABEPNXCnmgEBRpxkneug1yCrj5e8KXRhW4VraUuAsMkbylgmlmD8uXbqc/WuVeQ2ujV4zWBtnAJKsApwTpOAexPofpXDwsACVYBhkEggEdwT1raPiC4klLNEt5Gq85WiFpNi41sCGOV0gEeVi2Cugac15/ilJpYrkLHdT/MXCTRI1rMPl1VWyvmXSDghMLkYXOegpxz3XAnAosCXEbjQJY3O40hlY/UY3NWG58d8VktxZM7kEFWBQtNICc6WL5bpsAMbCr4OKkXMzMt3KkshePNrchbcfLuhH6dQLMwB0DYLnOaqtpazpdXWYrlRPByknS3uW5ZJU5/qLzcEKUJ64Y4yNqj2Kf7R65K0a6KzPx3iGgRNNchVxGIyzgDA2TT3x6V5nIc76WOSRnBOSOo+4FbQu41keEaLsCC4huCzW1w+sJEqvHGWTVkFQF142PXaoycQdIdMNveLJGy3UbG2k0GYys8i40ahlJGjJzghBVLNXSFp9NYCB8Z0tjGc4OMd89s+tc/LvgNpbSTgHScE9gehP0racd4iyy5tLzku4tkSO2lAS1CEEHUmSGeRnKjBzGD61CNnAd9NyyC3iijtzaXGA8LoS6+TQM6CwPXMm+N8nvfwPWavFu+/lbY4PlOxAyQfxvUHQg4IIPYjB9jW0lPLaYiO5cTTXM+RaTjQJLZ0RG1J+rU++MgY61VPiDbD5ppwXAmOQrwyxMNKKD/AHVAO/bPpVwzbSqiXClZV6UpW5ApSlAHscSksxEOQ0jSEpnUCAByjzAPT+7v9tP1rr2MkOhuazBgTgDVuOW2kDGw/qaCc42zXNKnXih2YbR0IcO5U6fIfMRnUM505/xzUuFTxieLn5MWteZgnOjUNZGnfOnOK4pToLMdvMOYpckJqGoAnpnzAevTNZLKaPnLzC3K1HO5zjBx0364pSigHE5Y+a3JLcvbGSf2jIyQD+rPoKlfPDpTlO5bGH1DAJwPMu/fUMHHQd6UooLMhlt+QN3EwG/XSxMh2+mI9J7HJ9RUOGyxebmnfbTnWV/V5s6N86elKUtQsw2cy8xeYWKZ8wBOcfjf23643rniDxkroOfKNR306vUqG3A6fnPpSlOubA6tKUpiP//Z"/>
          <p:cNvSpPr>
            <a:spLocks noChangeAspect="1" noChangeArrowheads="1"/>
          </p:cNvSpPr>
          <p:nvPr/>
        </p:nvSpPr>
        <p:spPr bwMode="auto">
          <a:xfrm>
            <a:off x="155575" y="-250825"/>
            <a:ext cx="1171575" cy="533400"/>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28676" name="AutoShape 4" descr="data:image/jpg;base64,/9j/4AAQSkZJRgABAQAAAQABAAD/2wCEAAkGBhASEBQUEhQWEhUWFh8VGBgXFx8bFxkdHxchIBoUGhcYJzIeICUvGh4eIC8gLzMrOCwuGh4yNTwqNSY3LCkBCQoKDQsOGg8PGS8lHiAsKiw1NC02KjA1LTQ1LyksLCkyLCwsNDY1NDQsLCwvNCwsKTQuLTQ0LCwvNCw0LCkpNP/AABEIADgAewMBIgACEQEDEQH/xAAcAAEAAgIDAQAAAAAAAAAAAAAAAgYDBwEEBQj/xAA0EAACAQMCBAQFAwMFAQAAAAABAgMABBESIQUTMVEGIkGRBxRhcYEyUqEjM0JDU2KS0hX/xAAZAQADAQEBAAAAAAAAAAAAAAAAAQIDBAb/xAAhEQACAgICAwADAAAAAAAAAAAAAQIRAxIhMQQTUSIyYf/aAAwDAQACEQMRAD8A1lzD3PvTmHufeo0r09I4vZP6yXMPc+9OYe596jSikHsn9ZkW4YevvvUvm2+ntWGttfDb4TJLGl1eglWGqOHoCPR5PXB6he3XtWWWcMUdpFRlkk6TZrbh9pdTtpgieY9kjLY++Bt+a9OfwfxONoVkgMbTvy4wxUamxnHXbbvVn8a/FNwzW3DdNvAh064wAXI6lMbKv1G565qr+B7h34tZs7M7Gdd2Ysfc71Cc3HZpIe7utmenxv4a8UtlQ8sz6gS3JUvo/wCJxuT9hVSmlkRirAqw6hlwR9wd62x8aOOXNteWrW8rxHlN+liAfP6r0P5rueEPEdpxyM23EIUa4RchgMFl9WRh5lIJ3A23z9BjHLJY1kkrX8KbltSkzTHzb9/4o1259T+Ks/xC8AycNlGCZIJCeW56gjrG+Ns49fUfYiqlXZCUZraPRjJyv8iXMPc+9OYe596jSrIJcw9z705h71GlA06FKUoEKUpQB3bAWv8ArmbOekaoRjbqWYHPX+K+oOKYaxl5WcGBtHLxnBjOnQDtnpj8V8pVs/4c/FoW0a215kxLskoGWQftZRuVHoRuOm9cPl4ZTSlHmjbFJLhlD02H7rr/AKRf+6vvhXwXbxW0fFlmlZICZuU0aBm0MRp1BsDOOtc+LfhotyzXfCpI7iNyXaJGGVJ6lPTGf8Tgj0z0qxcMspIfC8qSo0brFLlWBDDznqDSy5lKK1fbSaHGNPlFF8c+NrPickbulxCY1K4URtnJzndhUvhnHbHittyGudYLHzJGF06G1airE4x/OKrnB/CF9dECC3kcH/LTpT7l2wtbU8N8P4dwGNpbudJLpxgrH5mUf7aL169WOPTpVZXDHD1w76oUbk9me38Y2t//AJpE5YAypp0BS+rfoGIHTOa+fboR6jytZX01gBvrkKSOtWHx145m4lMGYcuJMiOPOcZ6sx9WP8dB9azWnjYnihTJySUnwKUpXSZilKUAKUpQBNoWGAVIJ6ZB3+1DA4zlWGk4Ox2PY9q2/wAav0kmjkMN26xTm4RVtbjciABEPNXCnmgEBRpxkneug1yCrj5e8KXRhW4VraUuAsMkbylgmlmD8uXbqc/WuVeQ2ujV4zWBtnAJKsApwTpOAexPofpXDwsACVYBhkEggEdwT1raPiC4klLNEt5Gq85WiFpNi41sCGOV0gEeVi2Cugac15/ilJpYrkLHdT/MXCTRI1rMPl1VWyvmXSDghMLkYXOegpxz3XAnAosCXEbjQJY3O40hlY/UY3NWG58d8VktxZM7kEFWBQtNICc6WL5bpsAMbCr4OKkXMzMt3KkshePNrchbcfLuhH6dQLMwB0DYLnOaqtpazpdXWYrlRPByknS3uW5ZJU5/qLzcEKUJ64Y4yNqj2Kf7R65K0a6KzPx3iGgRNNchVxGIyzgDA2TT3x6V5nIc76WOSRnBOSOo+4FbQu41keEaLsCC4huCzW1w+sJEqvHGWTVkFQF142PXaoycQdIdMNveLJGy3UbG2k0GYys8i40ahlJGjJzghBVLNXSFp9NYCB8Z0tjGc4OMd89s+tc/LvgNpbSTgHScE9gehP0racd4iyy5tLzku4tkSO2lAS1CEEHUmSGeRnKjBzGD61CNnAd9NyyC3iijtzaXGA8LoS6+TQM6CwPXMm+N8nvfwPWavFu+/lbY4PlOxAyQfxvUHQg4IIPYjB9jW0lPLaYiO5cTTXM+RaTjQJLZ0RG1J+rU++MgY61VPiDbD5ppwXAmOQrwyxMNKKD/AHVAO/bPpVwzbSqiXClZV6UpW5ApSlAHscSksxEOQ0jSEpnUCAByjzAPT+7v9tP1rr2MkOhuazBgTgDVuOW2kDGw/qaCc42zXNKnXih2YbR0IcO5U6fIfMRnUM505/xzUuFTxieLn5MWteZgnOjUNZGnfOnOK4pToLMdvMOYpckJqGoAnpnzAevTNZLKaPnLzC3K1HO5zjBx0364pSigHE5Y+a3JLcvbGSf2jIyQD+rPoKlfPDpTlO5bGH1DAJwPMu/fUMHHQd6UooLMhlt+QN3EwG/XSxMh2+mI9J7HJ9RUOGyxebmnfbTnWV/V5s6N86elKUtQsw2cy8xeYWKZ8wBOcfjf23643rniDxkroOfKNR306vUqG3A6fnPpSlOubA6tKUpiP//Z"/>
          <p:cNvSpPr>
            <a:spLocks noChangeAspect="1" noChangeArrowheads="1"/>
          </p:cNvSpPr>
          <p:nvPr/>
        </p:nvSpPr>
        <p:spPr bwMode="auto">
          <a:xfrm>
            <a:off x="155575" y="-250825"/>
            <a:ext cx="1171575" cy="533400"/>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5" name="2 Marcador de contenido"/>
          <p:cNvSpPr txBox="1">
            <a:spLocks/>
          </p:cNvSpPr>
          <p:nvPr/>
        </p:nvSpPr>
        <p:spPr>
          <a:xfrm>
            <a:off x="304800" y="836713"/>
            <a:ext cx="8686800" cy="4536504"/>
          </a:xfrm>
          <a:prstGeom prst="rect">
            <a:avLst/>
          </a:prstGeom>
        </p:spPr>
        <p:txBody>
          <a:bodyPr vert="horz" rtlCol="0">
            <a:normAutofit/>
          </a:bodyPr>
          <a:lstStyle/>
          <a:p>
            <a:pPr marL="0" marR="0" lvl="0" indent="0" algn="r" defTabSz="914400" rtl="0" eaLnBrk="1" fontAlgn="auto" latinLnBrk="0" hangingPunct="1">
              <a:lnSpc>
                <a:spcPct val="100000"/>
              </a:lnSpc>
              <a:spcBef>
                <a:spcPct val="20000"/>
              </a:spcBef>
              <a:spcAft>
                <a:spcPts val="0"/>
              </a:spcAft>
              <a:buClr>
                <a:schemeClr val="tx2"/>
              </a:buClr>
              <a:buSzPct val="50000"/>
              <a:buFont typeface="Wingdings 2"/>
              <a:buNone/>
              <a:tabLst/>
              <a:defRPr/>
            </a:pPr>
            <a:r>
              <a:rPr kumimoji="0" lang="es-EC" sz="2800" b="1" i="0" u="none" strike="noStrike" kern="1200" cap="none" spc="0" normalizeH="0" baseline="0" noProof="0" dirty="0" smtClean="0">
                <a:ln>
                  <a:noFill/>
                </a:ln>
                <a:effectLst/>
                <a:uLnTx/>
                <a:uFillTx/>
                <a:latin typeface="+mn-lt"/>
                <a:ea typeface="+mn-ea"/>
                <a:cs typeface="+mn-cs"/>
              </a:rPr>
              <a:t>BIBLIOGRAFIA</a:t>
            </a:r>
            <a:endParaRPr kumimoji="0" lang="es-EC" sz="2800" b="0" i="0" u="none" strike="noStrike" kern="1200" cap="none" spc="0" normalizeH="0" baseline="0" noProof="0" dirty="0" smtClean="0">
              <a:ln>
                <a:noFill/>
              </a:ln>
              <a:effectLst/>
              <a:uLnTx/>
              <a:uFillTx/>
              <a:latin typeface="+mn-lt"/>
              <a:ea typeface="+mn-ea"/>
              <a:cs typeface="+mn-cs"/>
            </a:endParaRPr>
          </a:p>
          <a:p>
            <a:pPr marL="0" marR="0" lvl="0" indent="0" algn="r" defTabSz="914400" rtl="0" eaLnBrk="1" fontAlgn="auto" latinLnBrk="0" hangingPunct="1">
              <a:lnSpc>
                <a:spcPct val="100000"/>
              </a:lnSpc>
              <a:spcBef>
                <a:spcPct val="20000"/>
              </a:spcBef>
              <a:spcAft>
                <a:spcPts val="0"/>
              </a:spcAft>
              <a:buClr>
                <a:schemeClr val="tx2"/>
              </a:buClr>
              <a:buSzPct val="50000"/>
              <a:buFont typeface="Wingdings 2"/>
              <a:buNone/>
              <a:tabLst/>
              <a:defRPr/>
            </a:pPr>
            <a:r>
              <a:rPr kumimoji="0" lang="es-EC" sz="2800" b="0" i="0" u="none" strike="noStrike" kern="1200" cap="none" spc="0" normalizeH="0" baseline="0" noProof="0" dirty="0" smtClean="0">
                <a:ln>
                  <a:noFill/>
                </a:ln>
                <a:effectLst/>
                <a:uLnTx/>
                <a:uFillTx/>
                <a:latin typeface="+mn-lt"/>
                <a:ea typeface="+mn-ea"/>
                <a:cs typeface="+mn-cs"/>
              </a:rPr>
              <a:t>CRM DINAMIC</a:t>
            </a:r>
          </a:p>
          <a:p>
            <a:pPr marL="0" marR="0" lvl="0" indent="0" algn="r" defTabSz="914400" rtl="0" eaLnBrk="1" fontAlgn="auto" latinLnBrk="0" hangingPunct="1">
              <a:lnSpc>
                <a:spcPct val="100000"/>
              </a:lnSpc>
              <a:spcBef>
                <a:spcPct val="20000"/>
              </a:spcBef>
              <a:spcAft>
                <a:spcPts val="0"/>
              </a:spcAft>
              <a:buClr>
                <a:schemeClr val="tx2"/>
              </a:buClr>
              <a:buSzPct val="50000"/>
              <a:buFont typeface="Wingdings 2"/>
              <a:buNone/>
              <a:tabLst/>
              <a:defRPr/>
            </a:pPr>
            <a:r>
              <a:rPr kumimoji="0" lang="es-EC" sz="2800" b="0" i="0" u="none" strike="noStrike" kern="1200" cap="none" spc="0" normalizeH="0" baseline="0" noProof="0" dirty="0" smtClean="0">
                <a:ln>
                  <a:noFill/>
                </a:ln>
                <a:effectLst/>
                <a:uLnTx/>
                <a:uFillTx/>
                <a:latin typeface="+mn-lt"/>
                <a:ea typeface="+mn-ea"/>
                <a:cs typeface="+mn-cs"/>
              </a:rPr>
              <a:t>   http://es.brothersoft.com/Terrasoft-CRM-126436.html</a:t>
            </a:r>
          </a:p>
          <a:p>
            <a:pPr marL="0" marR="0" lvl="0" indent="0" algn="r" defTabSz="914400" rtl="0" eaLnBrk="1" fontAlgn="auto" latinLnBrk="0" hangingPunct="1">
              <a:lnSpc>
                <a:spcPct val="100000"/>
              </a:lnSpc>
              <a:spcBef>
                <a:spcPct val="20000"/>
              </a:spcBef>
              <a:spcAft>
                <a:spcPts val="0"/>
              </a:spcAft>
              <a:buClr>
                <a:schemeClr val="tx2"/>
              </a:buClr>
              <a:buSzPct val="50000"/>
              <a:buFont typeface="Wingdings 2"/>
              <a:buNone/>
              <a:tabLst/>
              <a:defRPr/>
            </a:pPr>
            <a:endParaRPr kumimoji="0" lang="es-EC" sz="2800" b="0" i="0" u="none" strike="noStrike" kern="1200" cap="none" spc="0" normalizeH="0" baseline="0" noProof="0" dirty="0" smtClean="0">
              <a:ln>
                <a:noFill/>
              </a:ln>
              <a:effectLst/>
              <a:uLnTx/>
              <a:uFillTx/>
              <a:latin typeface="+mn-lt"/>
              <a:ea typeface="+mn-ea"/>
              <a:cs typeface="+mn-cs"/>
            </a:endParaRPr>
          </a:p>
          <a:p>
            <a:pPr marL="0" marR="0" lvl="0" indent="0" algn="r" defTabSz="914400" rtl="0" eaLnBrk="1" fontAlgn="auto" latinLnBrk="0" hangingPunct="1">
              <a:lnSpc>
                <a:spcPct val="100000"/>
              </a:lnSpc>
              <a:spcBef>
                <a:spcPct val="20000"/>
              </a:spcBef>
              <a:spcAft>
                <a:spcPts val="0"/>
              </a:spcAft>
              <a:buClr>
                <a:schemeClr val="tx2"/>
              </a:buClr>
              <a:buSzPct val="50000"/>
              <a:buFont typeface="Wingdings 2"/>
              <a:buNone/>
              <a:tabLst/>
              <a:defRPr/>
            </a:pPr>
            <a:r>
              <a:rPr kumimoji="0" lang="es-EC" sz="2800" b="0" i="0" u="none" strike="noStrike" kern="1200" cap="none" spc="0" normalizeH="0" baseline="0" noProof="0" dirty="0" smtClean="0">
                <a:ln>
                  <a:noFill/>
                </a:ln>
                <a:effectLst/>
                <a:uLnTx/>
                <a:uFillTx/>
                <a:latin typeface="+mn-lt"/>
                <a:ea typeface="+mn-ea"/>
                <a:cs typeface="+mn-cs"/>
              </a:rPr>
              <a:t>CONSULTORIA ORGANIZACIONAL</a:t>
            </a:r>
          </a:p>
          <a:p>
            <a:pPr marL="0" marR="0" lvl="0" indent="0" algn="r" defTabSz="914400" rtl="0" eaLnBrk="1" fontAlgn="auto" latinLnBrk="0" hangingPunct="1">
              <a:lnSpc>
                <a:spcPct val="100000"/>
              </a:lnSpc>
              <a:spcBef>
                <a:spcPct val="20000"/>
              </a:spcBef>
              <a:spcAft>
                <a:spcPts val="0"/>
              </a:spcAft>
              <a:buClr>
                <a:schemeClr val="tx2"/>
              </a:buClr>
              <a:buSzPct val="50000"/>
              <a:buFont typeface="Wingdings 2"/>
              <a:buNone/>
              <a:tabLst/>
              <a:defRPr/>
            </a:pPr>
            <a:r>
              <a:rPr kumimoji="0" lang="es-EC" sz="2800" b="0" i="0" u="none" strike="noStrike" kern="1200" cap="none" spc="0" normalizeH="0" baseline="0" noProof="0" dirty="0" smtClean="0">
                <a:ln>
                  <a:noFill/>
                </a:ln>
                <a:effectLst/>
                <a:uLnTx/>
                <a:uFillTx/>
                <a:latin typeface="+mn-lt"/>
                <a:ea typeface="+mn-ea"/>
                <a:cs typeface="+mn-cs"/>
              </a:rPr>
              <a:t>      http://www.consultoriaorganizacional.com/esp/onDemand.html</a:t>
            </a:r>
          </a:p>
          <a:p>
            <a:pPr marL="0" marR="0" lvl="0" indent="0" algn="r" defTabSz="914400" rtl="0" eaLnBrk="1" fontAlgn="auto" latinLnBrk="0" hangingPunct="1">
              <a:lnSpc>
                <a:spcPct val="100000"/>
              </a:lnSpc>
              <a:spcBef>
                <a:spcPct val="20000"/>
              </a:spcBef>
              <a:spcAft>
                <a:spcPts val="0"/>
              </a:spcAft>
              <a:buClr>
                <a:schemeClr val="tx2"/>
              </a:buClr>
              <a:buSzPct val="50000"/>
              <a:buFont typeface="Wingdings 2"/>
              <a:buNone/>
              <a:tabLst/>
              <a:defRPr/>
            </a:pPr>
            <a:endParaRPr kumimoji="0" lang="es-EC" sz="2800" b="0" i="0" u="none" strike="noStrike" kern="1200" cap="none" spc="0" normalizeH="0" baseline="0" noProof="0" dirty="0">
              <a:ln>
                <a:noFill/>
              </a:ln>
              <a:effectLst/>
              <a:uLnTx/>
              <a:uFillTx/>
              <a:latin typeface="+mn-lt"/>
              <a:ea typeface="+mn-ea"/>
              <a:cs typeface="+mn-cs"/>
            </a:endParaRPr>
          </a:p>
        </p:txBody>
      </p:sp>
    </p:spTree>
  </p:cSld>
  <p:clrMapOvr>
    <a:masterClrMapping/>
  </p:clrMapOvr>
  <p:transition>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AutoShape 2" descr="data:image/jpg;base64,/9j/4AAQSkZJRgABAQAAAQABAAD/2wCEAAkGBhASEBQUEhQWEhUWFh8VGBgXFx8bFxkdHxchIBoUGhcYJzIeICUvGh4eIC8gLzMrOCwuGh4yNTwqNSY3LCkBCQoKDQsOGg8PGS8lHiAsKiw1NC02KjA1LTQ1LyksLCkyLCwsNDY1NDQsLCwvNCwsKTQuLTQ0LCwvNCw0LCkpNP/AABEIADgAewMBIgACEQEDEQH/xAAcAAEAAgIDAQAAAAAAAAAAAAAAAgYDBwEEBQj/xAA0EAACAQMCBAQFAwMFAQAAAAABAgMABBESIQUTMVEGIkGRBxRhcYEyUqEjM0JDU2KS0hX/xAAZAQADAQEBAAAAAAAAAAAAAAAAAQIDBAb/xAAhEQACAgICAwADAAAAAAAAAAAAAQIRAxIhMQQTUSIyYf/aAAwDAQACEQMRAD8A1lzD3PvTmHufeo0r09I4vZP6yXMPc+9OYe596jSikHsn9ZkW4YevvvUvm2+ntWGttfDb4TJLGl1eglWGqOHoCPR5PXB6he3XtWWWcMUdpFRlkk6TZrbh9pdTtpgieY9kjLY++Bt+a9OfwfxONoVkgMbTvy4wxUamxnHXbbvVn8a/FNwzW3DdNvAh064wAXI6lMbKv1G565qr+B7h34tZs7M7Gdd2Ysfc71Cc3HZpIe7utmenxv4a8UtlQ8sz6gS3JUvo/wCJxuT9hVSmlkRirAqw6hlwR9wd62x8aOOXNteWrW8rxHlN+liAfP6r0P5rueEPEdpxyM23EIUa4RchgMFl9WRh5lIJ3A23z9BjHLJY1kkrX8KbltSkzTHzb9/4o1259T+Ks/xC8AycNlGCZIJCeW56gjrG+Ns49fUfYiqlXZCUZraPRjJyv8iXMPc+9OYe596jSrIJcw9z705h71GlA06FKUoEKUpQB3bAWv8ArmbOekaoRjbqWYHPX+K+oOKYaxl5WcGBtHLxnBjOnQDtnpj8V8pVs/4c/FoW0a215kxLskoGWQftZRuVHoRuOm9cPl4ZTSlHmjbFJLhlD02H7rr/AKRf+6vvhXwXbxW0fFlmlZICZuU0aBm0MRp1BsDOOtc+LfhotyzXfCpI7iNyXaJGGVJ6lPTGf8Tgj0z0qxcMspIfC8qSo0brFLlWBDDznqDSy5lKK1fbSaHGNPlFF8c+NrPickbulxCY1K4URtnJzndhUvhnHbHittyGudYLHzJGF06G1airE4x/OKrnB/CF9dECC3kcH/LTpT7l2wtbU8N8P4dwGNpbudJLpxgrH5mUf7aL169WOPTpVZXDHD1w76oUbk9me38Y2t//AJpE5YAypp0BS+rfoGIHTOa+fboR6jytZX01gBvrkKSOtWHx145m4lMGYcuJMiOPOcZ6sx9WP8dB9azWnjYnihTJySUnwKUpXSZilKUAKUpQBNoWGAVIJ6ZB3+1DA4zlWGk4Ox2PY9q2/wAav0kmjkMN26xTm4RVtbjciABEPNXCnmgEBRpxkneug1yCrj5e8KXRhW4VraUuAsMkbylgmlmD8uXbqc/WuVeQ2ujV4zWBtnAJKsApwTpOAexPofpXDwsACVYBhkEggEdwT1raPiC4klLNEt5Gq85WiFpNi41sCGOV0gEeVi2Cugac15/ilJpYrkLHdT/MXCTRI1rMPl1VWyvmXSDghMLkYXOegpxz3XAnAosCXEbjQJY3O40hlY/UY3NWG58d8VktxZM7kEFWBQtNICc6WL5bpsAMbCr4OKkXMzMt3KkshePNrchbcfLuhH6dQLMwB0DYLnOaqtpazpdXWYrlRPByknS3uW5ZJU5/qLzcEKUJ64Y4yNqj2Kf7R65K0a6KzPx3iGgRNNchVxGIyzgDA2TT3x6V5nIc76WOSRnBOSOo+4FbQu41keEaLsCC4huCzW1w+sJEqvHGWTVkFQF142PXaoycQdIdMNveLJGy3UbG2k0GYys8i40ahlJGjJzghBVLNXSFp9NYCB8Z0tjGc4OMd89s+tc/LvgNpbSTgHScE9gehP0racd4iyy5tLzku4tkSO2lAS1CEEHUmSGeRnKjBzGD61CNnAd9NyyC3iijtzaXGA8LoS6+TQM6CwPXMm+N8nvfwPWavFu+/lbY4PlOxAyQfxvUHQg4IIPYjB9jW0lPLaYiO5cTTXM+RaTjQJLZ0RG1J+rU++MgY61VPiDbD5ppwXAmOQrwyxMNKKD/AHVAO/bPpVwzbSqiXClZV6UpW5ApSlAHscSksxEOQ0jSEpnUCAByjzAPT+7v9tP1rr2MkOhuazBgTgDVuOW2kDGw/qaCc42zXNKnXih2YbR0IcO5U6fIfMRnUM505/xzUuFTxieLn5MWteZgnOjUNZGnfOnOK4pToLMdvMOYpckJqGoAnpnzAevTNZLKaPnLzC3K1HO5zjBx0364pSigHE5Y+a3JLcvbGSf2jIyQD+rPoKlfPDpTlO5bGH1DAJwPMu/fUMHHQd6UooLMhlt+QN3EwG/XSxMh2+mI9J7HJ9RUOGyxebmnfbTnWV/V5s6N86elKUtQsw2cy8xeYWKZ8wBOcfjf23643rniDxkroOfKNR306vUqG3A6fnPpSlOubA6tKUpiP//Z"/>
          <p:cNvSpPr>
            <a:spLocks noChangeAspect="1" noChangeArrowheads="1"/>
          </p:cNvSpPr>
          <p:nvPr/>
        </p:nvSpPr>
        <p:spPr bwMode="auto">
          <a:xfrm>
            <a:off x="155575" y="-250825"/>
            <a:ext cx="1171575" cy="533400"/>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28676" name="AutoShape 4" descr="data:image/jpg;base64,/9j/4AAQSkZJRgABAQAAAQABAAD/2wCEAAkGBhASEBQUEhQWEhUWFh8VGBgXFx8bFxkdHxchIBoUGhcYJzIeICUvGh4eIC8gLzMrOCwuGh4yNTwqNSY3LCkBCQoKDQsOGg8PGS8lHiAsKiw1NC02KjA1LTQ1LyksLCkyLCwsNDY1NDQsLCwvNCwsKTQuLTQ0LCwvNCw0LCkpNP/AABEIADgAewMBIgACEQEDEQH/xAAcAAEAAgIDAQAAAAAAAAAAAAAAAgYDBwEEBQj/xAA0EAACAQMCBAQFAwMFAQAAAAABAgMABBESIQUTMVEGIkGRBxRhcYEyUqEjM0JDU2KS0hX/xAAZAQADAQEBAAAAAAAAAAAAAAAAAQIDBAb/xAAhEQACAgICAwADAAAAAAAAAAAAAQIRAxIhMQQTUSIyYf/aAAwDAQACEQMRAD8A1lzD3PvTmHufeo0r09I4vZP6yXMPc+9OYe596jSikHsn9ZkW4YevvvUvm2+ntWGttfDb4TJLGl1eglWGqOHoCPR5PXB6he3XtWWWcMUdpFRlkk6TZrbh9pdTtpgieY9kjLY++Bt+a9OfwfxONoVkgMbTvy4wxUamxnHXbbvVn8a/FNwzW3DdNvAh064wAXI6lMbKv1G565qr+B7h34tZs7M7Gdd2Ysfc71Cc3HZpIe7utmenxv4a8UtlQ8sz6gS3JUvo/wCJxuT9hVSmlkRirAqw6hlwR9wd62x8aOOXNteWrW8rxHlN+liAfP6r0P5rueEPEdpxyM23EIUa4RchgMFl9WRh5lIJ3A23z9BjHLJY1kkrX8KbltSkzTHzb9/4o1259T+Ks/xC8AycNlGCZIJCeW56gjrG+Ns49fUfYiqlXZCUZraPRjJyv8iXMPc+9OYe596jSrIJcw9z705h71GlA06FKUoEKUpQB3bAWv8ArmbOekaoRjbqWYHPX+K+oOKYaxl5WcGBtHLxnBjOnQDtnpj8V8pVs/4c/FoW0a215kxLskoGWQftZRuVHoRuOm9cPl4ZTSlHmjbFJLhlD02H7rr/AKRf+6vvhXwXbxW0fFlmlZICZuU0aBm0MRp1BsDOOtc+LfhotyzXfCpI7iNyXaJGGVJ6lPTGf8Tgj0z0qxcMspIfC8qSo0brFLlWBDDznqDSy5lKK1fbSaHGNPlFF8c+NrPickbulxCY1K4URtnJzndhUvhnHbHittyGudYLHzJGF06G1airE4x/OKrnB/CF9dECC3kcH/LTpT7l2wtbU8N8P4dwGNpbudJLpxgrH5mUf7aL169WOPTpVZXDHD1w76oUbk9me38Y2t//AJpE5YAypp0BS+rfoGIHTOa+fboR6jytZX01gBvrkKSOtWHx145m4lMGYcuJMiOPOcZ6sx9WP8dB9azWnjYnihTJySUnwKUpXSZilKUAKUpQBNoWGAVIJ6ZB3+1DA4zlWGk4Ox2PY9q2/wAav0kmjkMN26xTm4RVtbjciABEPNXCnmgEBRpxkneug1yCrj5e8KXRhW4VraUuAsMkbylgmlmD8uXbqc/WuVeQ2ujV4zWBtnAJKsApwTpOAexPofpXDwsACVYBhkEggEdwT1raPiC4klLNEt5Gq85WiFpNi41sCGOV0gEeVi2Cugac15/ilJpYrkLHdT/MXCTRI1rMPl1VWyvmXSDghMLkYXOegpxz3XAnAosCXEbjQJY3O40hlY/UY3NWG58d8VktxZM7kEFWBQtNICc6WL5bpsAMbCr4OKkXMzMt3KkshePNrchbcfLuhH6dQLMwB0DYLnOaqtpazpdXWYrlRPByknS3uW5ZJU5/qLzcEKUJ64Y4yNqj2Kf7R65K0a6KzPx3iGgRNNchVxGIyzgDA2TT3x6V5nIc76WOSRnBOSOo+4FbQu41keEaLsCC4huCzW1w+sJEqvHGWTVkFQF142PXaoycQdIdMNveLJGy3UbG2k0GYys8i40ahlJGjJzghBVLNXSFp9NYCB8Z0tjGc4OMd89s+tc/LvgNpbSTgHScE9gehP0racd4iyy5tLzku4tkSO2lAS1CEEHUmSGeRnKjBzGD61CNnAd9NyyC3iijtzaXGA8LoS6+TQM6CwPXMm+N8nvfwPWavFu+/lbY4PlOxAyQfxvUHQg4IIPYjB9jW0lPLaYiO5cTTXM+RaTjQJLZ0RG1J+rU++MgY61VPiDbD5ppwXAmOQrwyxMNKKD/AHVAO/bPpVwzbSqiXClZV6UpW5ApSlAHscSksxEOQ0jSEpnUCAByjzAPT+7v9tP1rr2MkOhuazBgTgDVuOW2kDGw/qaCc42zXNKnXih2YbR0IcO5U6fIfMRnUM505/xzUuFTxieLn5MWteZgnOjUNZGnfOnOK4pToLMdvMOYpckJqGoAnpnzAevTNZLKaPnLzC3K1HO5zjBx0364pSigHE5Y+a3JLcvbGSf2jIyQD+rPoKlfPDpTlO5bGH1DAJwPMu/fUMHHQd6UooLMhlt+QN3EwG/XSxMh2+mI9J7HJ9RUOGyxebmnfbTnWV/V5s6N86elKUtQsw2cy8xeYWKZ8wBOcfjf23643rniDxkroOfKNR306vUqG3A6fnPpSlOubA6tKUpiP//Z"/>
          <p:cNvSpPr>
            <a:spLocks noChangeAspect="1" noChangeArrowheads="1"/>
          </p:cNvSpPr>
          <p:nvPr/>
        </p:nvSpPr>
        <p:spPr bwMode="auto">
          <a:xfrm>
            <a:off x="155575" y="-250825"/>
            <a:ext cx="1171575" cy="533400"/>
          </a:xfrm>
          <a:prstGeom prst="rect">
            <a:avLst/>
          </a:prstGeom>
          <a:noFill/>
        </p:spPr>
        <p:txBody>
          <a:bodyPr vert="horz" wrap="square" lIns="91440" tIns="45720" rIns="91440" bIns="45720" numCol="1" anchor="t" anchorCtr="0" compatLnSpc="1">
            <a:prstTxWarp prst="textNoShape">
              <a:avLst/>
            </a:prstTxWarp>
          </a:bodyPr>
          <a:lstStyle/>
          <a:p>
            <a:endParaRPr lang="es-ES"/>
          </a:p>
        </p:txBody>
      </p:sp>
      <p:pic>
        <p:nvPicPr>
          <p:cNvPr id="7" name="Picture 2" descr="http://fantastic.wikispaces.com/file/view/gracias.gif/33129543/gracias.gif"/>
          <p:cNvPicPr>
            <a:picLocks noChangeAspect="1" noChangeArrowheads="1" noCrop="1"/>
          </p:cNvPicPr>
          <p:nvPr/>
        </p:nvPicPr>
        <p:blipFill>
          <a:blip r:embed="rId2" cstate="print"/>
          <a:srcRect/>
          <a:stretch>
            <a:fillRect/>
          </a:stretch>
        </p:blipFill>
        <p:spPr bwMode="auto">
          <a:xfrm>
            <a:off x="1187624" y="1000108"/>
            <a:ext cx="6840760" cy="4877164"/>
          </a:xfrm>
          <a:prstGeom prst="rect">
            <a:avLst/>
          </a:prstGeom>
          <a:solidFill>
            <a:srgbClr val="000000">
              <a:shade val="95000"/>
            </a:srgbClr>
          </a:solidFill>
          <a:ln w="57150" cap="sq">
            <a:solidFill>
              <a:srgbClr val="92D050"/>
            </a:solidFill>
            <a:miter lim="800000"/>
          </a:ln>
          <a:effectLst>
            <a:outerShdw blurRad="254000" dist="190500" dir="2700000" sy="90000" algn="bl" rotWithShape="0">
              <a:srgbClr val="000000">
                <a:alpha val="40000"/>
              </a:srgbClr>
            </a:outerShdw>
          </a:effectLst>
        </p:spPr>
      </p:pic>
    </p:spTree>
  </p:cSld>
  <p:clrMapOvr>
    <a:masterClrMapping/>
  </p:clrMapOvr>
  <p:transition>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l_fi" descr="http://i.msdn.microsoft.com/Aa995580.1e3e5c0f-316b-4aa3-946e-3bb3665b0ddb(es-ES,BTS.10).gif"/>
          <p:cNvPicPr/>
          <p:nvPr/>
        </p:nvPicPr>
        <p:blipFill>
          <a:blip r:embed="rId2" cstate="print"/>
          <a:srcRect/>
          <a:stretch>
            <a:fillRect/>
          </a:stretch>
        </p:blipFill>
        <p:spPr bwMode="auto">
          <a:xfrm>
            <a:off x="4000496" y="428604"/>
            <a:ext cx="3851783" cy="3004021"/>
          </a:xfrm>
          <a:prstGeom prst="rect">
            <a:avLst/>
          </a:prstGeom>
          <a:ln w="228600" cap="sq" cmpd="thickThin">
            <a:solidFill>
              <a:srgbClr val="0070C0"/>
            </a:solidFill>
            <a:prstDash val="solid"/>
            <a:miter lim="800000"/>
          </a:ln>
          <a:effectLst>
            <a:innerShdw blurRad="76200">
              <a:srgbClr val="000000"/>
            </a:innerShdw>
          </a:effectLst>
        </p:spPr>
      </p:pic>
      <p:sp>
        <p:nvSpPr>
          <p:cNvPr id="3" name="2 Rectángulo"/>
          <p:cNvSpPr/>
          <p:nvPr/>
        </p:nvSpPr>
        <p:spPr>
          <a:xfrm>
            <a:off x="500034" y="3786190"/>
            <a:ext cx="8286776" cy="25853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dirty="0" smtClean="0">
                <a:solidFill>
                  <a:schemeClr val="tx1"/>
                </a:solidFill>
              </a:rPr>
              <a:t>Esta solución transforma datos complejos en información útil, lo que facilita tomar decisiones en tiempo real que incrementen la rentabilidad del cliente. </a:t>
            </a:r>
          </a:p>
          <a:p>
            <a:pPr algn="just"/>
            <a:r>
              <a:rPr lang="es-ES" dirty="0" smtClean="0">
                <a:solidFill>
                  <a:schemeClr val="tx1"/>
                </a:solidFill>
              </a:rPr>
              <a:t>Permite además que ejecutivos de mercadotecnia, ventas y soporte sean más estratégicos en la manera como manejan la interacción con sus clientes.</a:t>
            </a:r>
          </a:p>
          <a:p>
            <a:pPr algn="just"/>
            <a:r>
              <a:rPr lang="es-ES" dirty="0" smtClean="0">
                <a:solidFill>
                  <a:schemeClr val="tx1"/>
                </a:solidFill>
              </a:rPr>
              <a:t>Por ella identifican a los clientes que compran o que no están interesados en hacerlo. Pueden además: incrementar los ingresos en el punto de interacción, reducir la carga laboral y aumentar el enfoque en los proyectos más estratégicos; así como enfocarse de manera efectiva a las inversiones y a los mensajes más importantes y reducir la longitud de los ciclos de venta.</a:t>
            </a:r>
            <a:endParaRPr lang="es-ES" dirty="0">
              <a:solidFill>
                <a:schemeClr val="tx1"/>
              </a:solidFill>
            </a:endParaRPr>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l_fi" descr="http://www.ebsa.net.au/images/logo_dynamic.jpg"/>
          <p:cNvPicPr/>
          <p:nvPr/>
        </p:nvPicPr>
        <p:blipFill>
          <a:blip r:embed="rId2" cstate="print"/>
          <a:srcRect/>
          <a:stretch>
            <a:fillRect/>
          </a:stretch>
        </p:blipFill>
        <p:spPr bwMode="auto">
          <a:xfrm>
            <a:off x="6215074" y="428604"/>
            <a:ext cx="2571768" cy="14287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169" name="Rectangle 1"/>
          <p:cNvSpPr>
            <a:spLocks noChangeArrowheads="1"/>
          </p:cNvSpPr>
          <p:nvPr/>
        </p:nvSpPr>
        <p:spPr bwMode="auto">
          <a:xfrm>
            <a:off x="357158" y="571480"/>
            <a:ext cx="5786478" cy="2862322"/>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Permite adelantarse en la economía de e-</a:t>
            </a:r>
            <a:r>
              <a:rPr kumimoji="0" lang="es-ES"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business</a:t>
            </a:r>
            <a:r>
              <a:rPr kumimoji="0" lang="es-E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de hoy, para que cuidar de las relaciones comerciales: con los clientes, prospectos, inversores, proveedores y otros.  Ofrece un conjunto integrado de soluciones de administración para la gestión de las relaciones con los clientes, desde compañías que implementan un CRM por primera vez, hasta compañías con una larga experiencia en esta filosofía. Esta solución de CRM crece a medida que el negocio crece.</a:t>
            </a:r>
            <a:r>
              <a:rPr kumimoji="0" lang="es-E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kumimoji="0" lang="es-ES" sz="2000" b="0" i="0" u="none" strike="noStrike" cap="none" normalizeH="0" baseline="0" dirty="0" smtClean="0">
              <a:ln>
                <a:noFill/>
              </a:ln>
              <a:solidFill>
                <a:schemeClr val="tx1"/>
              </a:solidFill>
              <a:effectLst/>
              <a:latin typeface="Arial" pitchFamily="34" charset="0"/>
            </a:endParaRPr>
          </a:p>
        </p:txBody>
      </p:sp>
      <p:pic>
        <p:nvPicPr>
          <p:cNvPr id="4" name="3 Imagen" descr="http://www.asae.com.mx/unidades/microsoft/PublishingImages/solomon.jpg"/>
          <p:cNvPicPr/>
          <p:nvPr/>
        </p:nvPicPr>
        <p:blipFill>
          <a:blip r:embed="rId3" cstate="print"/>
          <a:srcRect/>
          <a:stretch>
            <a:fillRect/>
          </a:stretch>
        </p:blipFill>
        <p:spPr bwMode="auto">
          <a:xfrm>
            <a:off x="714348" y="4000504"/>
            <a:ext cx="1952625" cy="14001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4 Rectángulo"/>
          <p:cNvSpPr/>
          <p:nvPr/>
        </p:nvSpPr>
        <p:spPr>
          <a:xfrm>
            <a:off x="2928894" y="3857628"/>
            <a:ext cx="5357882" cy="2585323"/>
          </a:xfrm>
          <a:prstGeom prst="rect">
            <a:avLst/>
          </a:prstGeom>
          <a:solidFill>
            <a:schemeClr val="accent2">
              <a:lumMod val="40000"/>
              <a:lumOff val="60000"/>
            </a:schemeClr>
          </a:solidFill>
        </p:spPr>
        <p:style>
          <a:lnRef idx="3">
            <a:schemeClr val="lt1"/>
          </a:lnRef>
          <a:fillRef idx="1">
            <a:schemeClr val="accent2"/>
          </a:fillRef>
          <a:effectRef idx="1">
            <a:schemeClr val="accent2"/>
          </a:effectRef>
          <a:fontRef idx="minor">
            <a:schemeClr val="lt1"/>
          </a:fontRef>
        </p:style>
        <p:txBody>
          <a:bodyPr wrap="square">
            <a:spAutoFit/>
          </a:bodyPr>
          <a:lstStyle/>
          <a:p>
            <a:pPr algn="just"/>
            <a:r>
              <a:rPr lang="es-ES" dirty="0" smtClean="0">
                <a:solidFill>
                  <a:schemeClr val="tx1"/>
                </a:solidFill>
              </a:rPr>
              <a:t>Está diseñado para que el mismo usuario pueda realizar adaptaciones en forma rápida y sencilla sin modificar el código fuente. </a:t>
            </a:r>
          </a:p>
          <a:p>
            <a:pPr algn="just"/>
            <a:r>
              <a:rPr lang="es-ES" dirty="0" smtClean="0">
                <a:solidFill>
                  <a:schemeClr val="tx1"/>
                </a:solidFill>
              </a:rPr>
              <a:t>El día de hoy </a:t>
            </a:r>
            <a:r>
              <a:rPr lang="es-ES" dirty="0" err="1" smtClean="0">
                <a:solidFill>
                  <a:schemeClr val="tx1"/>
                </a:solidFill>
              </a:rPr>
              <a:t>Solomon</a:t>
            </a:r>
            <a:r>
              <a:rPr lang="es-ES" dirty="0" smtClean="0">
                <a:solidFill>
                  <a:schemeClr val="tx1"/>
                </a:solidFill>
              </a:rPr>
              <a:t> está presente en casi todos los tipos de industrias, ya que han encontrado en este producto un sistema empresarial único, por su capacidad para cubrir los requerimientos particulares de información que van surgiendo conforme la empresa se va desarrollando.</a:t>
            </a:r>
            <a:endParaRPr lang="es-ES" dirty="0">
              <a:solidFill>
                <a:schemeClr val="tx1"/>
              </a:solidFill>
            </a:endParaRPr>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descr="CRM Aplicor Online Customer Relationship Management"/>
          <p:cNvPicPr/>
          <p:nvPr/>
        </p:nvPicPr>
        <p:blipFill>
          <a:blip r:embed="rId2" cstate="print"/>
          <a:srcRect/>
          <a:stretch>
            <a:fillRect/>
          </a:stretch>
        </p:blipFill>
        <p:spPr bwMode="auto">
          <a:xfrm>
            <a:off x="2428860" y="500042"/>
            <a:ext cx="4972050" cy="1509000"/>
          </a:xfrm>
          <a:prstGeom prst="rect">
            <a:avLst/>
          </a:prstGeom>
          <a:ln>
            <a:noFill/>
          </a:ln>
          <a:effectLst>
            <a:softEdge rad="112500"/>
          </a:effectLst>
        </p:spPr>
      </p:pic>
      <p:sp>
        <p:nvSpPr>
          <p:cNvPr id="3" name="2 Rectángulo"/>
          <p:cNvSpPr/>
          <p:nvPr/>
        </p:nvSpPr>
        <p:spPr>
          <a:xfrm>
            <a:off x="785786" y="2428868"/>
            <a:ext cx="7858180" cy="313932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just"/>
            <a:r>
              <a:rPr lang="es-ES" dirty="0" smtClean="0">
                <a:solidFill>
                  <a:schemeClr val="bg2">
                    <a:lumMod val="50000"/>
                  </a:schemeClr>
                </a:solidFill>
              </a:rPr>
              <a:t>Es un conjunto organizado e integrado, tecnología inalámbrica y basada en Web que incluye el software de CRM Automatización de la Fuerza de Ventas, Automatización de Marketing, Oficina de Proyectos y Apoyo al Cliente.  </a:t>
            </a:r>
          </a:p>
          <a:p>
            <a:pPr algn="just"/>
            <a:r>
              <a:rPr lang="es-ES" dirty="0" smtClean="0">
                <a:solidFill>
                  <a:schemeClr val="bg2">
                    <a:lumMod val="50000"/>
                  </a:schemeClr>
                </a:solidFill>
              </a:rPr>
              <a:t>Completo es rápido de implementar y fácil de usar.  </a:t>
            </a:r>
          </a:p>
          <a:p>
            <a:pPr algn="just"/>
            <a:endParaRPr lang="es-ES" dirty="0" smtClean="0">
              <a:solidFill>
                <a:schemeClr val="bg2">
                  <a:lumMod val="50000"/>
                </a:schemeClr>
              </a:solidFill>
            </a:endParaRPr>
          </a:p>
          <a:p>
            <a:pPr algn="just"/>
            <a:r>
              <a:rPr lang="es-ES" dirty="0" err="1" smtClean="0">
                <a:solidFill>
                  <a:schemeClr val="bg2">
                    <a:lumMod val="50000"/>
                  </a:schemeClr>
                </a:solidFill>
              </a:rPr>
              <a:t>Aplicor</a:t>
            </a:r>
            <a:r>
              <a:rPr lang="es-ES" dirty="0" smtClean="0">
                <a:solidFill>
                  <a:schemeClr val="bg2">
                    <a:lumMod val="50000"/>
                  </a:schemeClr>
                </a:solidFill>
              </a:rPr>
              <a:t> CRM ayuda a las organizaciones a adquirir, retener y desarrollar relaciones rentables con los clientes mediante la mejora de la efectividad del marketing, las ventas aumentando las tasas de ganar, la porción creciente de los clientes, disminuyendo la pérdida de clientes, automatización de ventas y actividades de apoyo al cliente y ofrecer una visión global en tiempo real de las relaciones con los clientes a través de la organización. </a:t>
            </a:r>
            <a:endParaRPr lang="es-ES" dirty="0">
              <a:solidFill>
                <a:schemeClr val="bg2">
                  <a:lumMod val="50000"/>
                </a:schemeClr>
              </a:solidFill>
            </a:endParaRPr>
          </a:p>
        </p:txBody>
      </p:sp>
    </p:spTree>
  </p:cSld>
  <p:clrMapOvr>
    <a:masterClrMapping/>
  </p:clrMapOvr>
  <p:transition>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p:cNvPicPr/>
          <p:nvPr/>
        </p:nvPicPr>
        <p:blipFill>
          <a:blip r:embed="rId2" cstate="print"/>
          <a:srcRect/>
          <a:stretch>
            <a:fillRect/>
          </a:stretch>
        </p:blipFill>
        <p:spPr bwMode="auto">
          <a:xfrm>
            <a:off x="642910" y="642918"/>
            <a:ext cx="2143140" cy="8572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121" name="Rectangle 1"/>
          <p:cNvSpPr>
            <a:spLocks noChangeArrowheads="1"/>
          </p:cNvSpPr>
          <p:nvPr/>
        </p:nvSpPr>
        <p:spPr bwMode="auto">
          <a:xfrm>
            <a:off x="3143240" y="376790"/>
            <a:ext cx="5857916" cy="2554545"/>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bg1"/>
                </a:solidFill>
                <a:effectLst/>
                <a:latin typeface="Calibri" pitchFamily="34" charset="0"/>
                <a:ea typeface="Times New Roman" pitchFamily="18" charset="0"/>
              </a:rPr>
              <a:t>Nuestras soluciones incluyen CX web de auto-servicio, gestión del correo electrónico, chat en vivo, la comunidad, teléfono y otras aplicaciones de centro de llamadas, por lo que sus agentes y los clientes pueden más fácilmente trabajar juntos para resolver problemas. Usted tendrá un mayor conocimiento de las interacciones con clientes, sus clientes un mejor servicio, y se ahorrará dinero. </a:t>
            </a:r>
            <a:endParaRPr kumimoji="0" lang="es-ES" sz="2000" b="0" i="0" u="none" strike="noStrike" cap="none" normalizeH="0" baseline="0" dirty="0" smtClean="0">
              <a:ln>
                <a:noFill/>
              </a:ln>
              <a:solidFill>
                <a:schemeClr val="bg1"/>
              </a:solidFill>
              <a:effectLst/>
              <a:latin typeface="Arial" pitchFamily="34" charset="0"/>
            </a:endParaRPr>
          </a:p>
        </p:txBody>
      </p:sp>
      <p:pic>
        <p:nvPicPr>
          <p:cNvPr id="5" name="il_fi" descr="http://www.sam7.co.uk/Images/Homepage%20Boxes/onyx.jpg"/>
          <p:cNvPicPr/>
          <p:nvPr/>
        </p:nvPicPr>
        <p:blipFill>
          <a:blip r:embed="rId3" cstate="print"/>
          <a:srcRect/>
          <a:stretch>
            <a:fillRect/>
          </a:stretch>
        </p:blipFill>
        <p:spPr bwMode="auto">
          <a:xfrm>
            <a:off x="7143768" y="4143380"/>
            <a:ext cx="1590681" cy="1000132"/>
          </a:xfrm>
          <a:prstGeom prst="rect">
            <a:avLst/>
          </a:prstGeom>
          <a:noFill/>
          <a:ln w="9525">
            <a:noFill/>
            <a:miter lim="800000"/>
            <a:headEnd/>
            <a:tailEnd/>
          </a:ln>
        </p:spPr>
      </p:pic>
      <p:sp>
        <p:nvSpPr>
          <p:cNvPr id="7" name="6 Rectángulo"/>
          <p:cNvSpPr/>
          <p:nvPr/>
        </p:nvSpPr>
        <p:spPr>
          <a:xfrm>
            <a:off x="642910" y="3714752"/>
            <a:ext cx="6143668" cy="2031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dirty="0" smtClean="0"/>
              <a:t>Ofrece una suite de productos de software CRM con una especialidad en el servicio al cliente y soporte para la parte superior del mercado medio a las empresas Global 2000. </a:t>
            </a:r>
            <a:r>
              <a:rPr lang="es-ES" dirty="0" err="1" smtClean="0"/>
              <a:t>Consona</a:t>
            </a:r>
            <a:r>
              <a:rPr lang="es-ES" dirty="0" smtClean="0"/>
              <a:t> cuenta con varias bases de código común, en que podamos liberar y mantener los productos. </a:t>
            </a:r>
          </a:p>
          <a:p>
            <a:pPr algn="just"/>
            <a:r>
              <a:rPr lang="es-ES" dirty="0" smtClean="0"/>
              <a:t>Usamos el término línea de productos cuando se habla de planes de trabajo de productos y novedades. </a:t>
            </a:r>
            <a:endParaRPr lang="es-ES" dirty="0"/>
          </a:p>
        </p:txBody>
      </p:sp>
    </p:spTree>
  </p:cSld>
  <p:clrMapOvr>
    <a:masterClrMapping/>
  </p:clrMapOvr>
  <p:transition>
    <p:pull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28596" y="357166"/>
            <a:ext cx="1516762"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es-ES" b="1" dirty="0" smtClean="0"/>
              <a:t>Open </a:t>
            </a:r>
            <a:r>
              <a:rPr lang="es-ES" b="1" dirty="0" err="1" smtClean="0"/>
              <a:t>Source</a:t>
            </a:r>
            <a:endParaRPr lang="es-ES" dirty="0"/>
          </a:p>
        </p:txBody>
      </p:sp>
      <p:sp>
        <p:nvSpPr>
          <p:cNvPr id="3" name="2 Rectángulo"/>
          <p:cNvSpPr/>
          <p:nvPr/>
        </p:nvSpPr>
        <p:spPr>
          <a:xfrm>
            <a:off x="714348" y="857232"/>
            <a:ext cx="8001056" cy="2062103"/>
          </a:xfrm>
          <a:prstGeom prst="rect">
            <a:avLst/>
          </a:prstGeom>
        </p:spPr>
        <p:style>
          <a:lnRef idx="0">
            <a:scrgbClr r="0" g="0" b="0"/>
          </a:lnRef>
          <a:fillRef idx="1003">
            <a:schemeClr val="dk2"/>
          </a:fillRef>
          <a:effectRef idx="0">
            <a:scrgbClr r="0" g="0" b="0"/>
          </a:effectRef>
          <a:fontRef idx="major"/>
        </p:style>
        <p:txBody>
          <a:bodyPr wrap="square">
            <a:spAutoFit/>
          </a:bodyPr>
          <a:lstStyle/>
          <a:p>
            <a:pPr algn="just"/>
            <a:r>
              <a:rPr lang="es-ES" sz="1600" b="1" dirty="0" smtClean="0">
                <a:solidFill>
                  <a:schemeClr val="bg1"/>
                </a:solidFill>
              </a:rPr>
              <a:t>Soluciones de CRM que ayuda a los negocios de la empresa para gestionar relaciones con los clientes en una manera organizada y eficiente altamente. En el mercado competitivo de hoy, es esencial para construir y mantener relaciones con los clientes, manteniendo los costos bajos, pero los resultados de la prestación de mejores que nunca. </a:t>
            </a:r>
          </a:p>
          <a:p>
            <a:pPr algn="just"/>
            <a:r>
              <a:rPr lang="es-ES" sz="1600" b="1" dirty="0" smtClean="0">
                <a:solidFill>
                  <a:schemeClr val="bg1"/>
                </a:solidFill>
              </a:rPr>
              <a:t>Narciso solución CRM, es un software rico en funciones que integra a la perfección todos los aspectos del ciclo de vida del cliente desde la identificación de oportunidades de negocio para mantener los clientes existentes</a:t>
            </a:r>
            <a:endParaRPr lang="es-ES" sz="1600" b="1" dirty="0">
              <a:solidFill>
                <a:schemeClr val="bg1"/>
              </a:solidFill>
            </a:endParaRPr>
          </a:p>
        </p:txBody>
      </p:sp>
      <p:sp>
        <p:nvSpPr>
          <p:cNvPr id="4097" name="Rectangle 1"/>
          <p:cNvSpPr>
            <a:spLocks noChangeArrowheads="1"/>
          </p:cNvSpPr>
          <p:nvPr/>
        </p:nvSpPr>
        <p:spPr bwMode="auto">
          <a:xfrm>
            <a:off x="3714744" y="3143248"/>
            <a:ext cx="4643470" cy="1815882"/>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es-ES" sz="1600" b="1" dirty="0" smtClean="0">
                <a:solidFill>
                  <a:schemeClr val="tx1"/>
                </a:solidFill>
                <a:latin typeface="Calibri" pitchFamily="34" charset="0"/>
                <a:ea typeface="Calibri" pitchFamily="34" charset="0"/>
                <a:cs typeface="Times New Roman" pitchFamily="18" charset="0"/>
              </a:rPr>
              <a:t>P</a:t>
            </a: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uede lograr </a:t>
            </a:r>
            <a:endParaRPr kumimoji="0" lang="es-ES" sz="16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Automatización de la Fuerza de Ventas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Previsión de ventas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Eficiente de seguimiento de Oportunidades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Satisfacción del Cliente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Gestión del Rendimiento </a:t>
            </a:r>
            <a:endParaRPr kumimoji="0" lang="es-ES" sz="16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sz="16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p:cover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500034" y="857232"/>
            <a:ext cx="8215370" cy="1323439"/>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algn="just"/>
            <a:r>
              <a:rPr lang="es-ES" sz="1600" b="1" dirty="0" smtClean="0"/>
              <a:t>Es un paquete de administración de clientes (CRM). Tiene dos versiones, la de código </a:t>
            </a:r>
            <a:r>
              <a:rPr lang="es-ES" sz="1600" b="1" dirty="0" err="1" smtClean="0"/>
              <a:t>semiabierto</a:t>
            </a:r>
            <a:r>
              <a:rPr lang="es-ES" sz="1600" b="1" dirty="0" smtClean="0"/>
              <a:t> y la propietaria, ambas están disponibles.  </a:t>
            </a:r>
          </a:p>
          <a:p>
            <a:pPr algn="just"/>
            <a:r>
              <a:rPr lang="es-ES" sz="1600" b="1" dirty="0" err="1" smtClean="0"/>
              <a:t>SugarCRM</a:t>
            </a:r>
            <a:r>
              <a:rPr lang="es-ES" sz="1600" b="1" dirty="0" smtClean="0"/>
              <a:t> Professional es una aplicación CRM muy completa para negocios pequeños por ejemplo para los profesionales. Facilidad de despliegue en la administración de manejo de ventas, sales leads, contactos de negocios, y más.</a:t>
            </a:r>
            <a:endParaRPr lang="es-ES" sz="1600" b="1" dirty="0">
              <a:solidFill>
                <a:schemeClr val="bg1"/>
              </a:solidFill>
            </a:endParaRPr>
          </a:p>
        </p:txBody>
      </p:sp>
      <p:pic>
        <p:nvPicPr>
          <p:cNvPr id="5" name="4 Imagen" descr="http://www.sugarcrm.com/crm/images/SugarCRM_logo.gif"/>
          <p:cNvPicPr/>
          <p:nvPr/>
        </p:nvPicPr>
        <p:blipFill>
          <a:blip r:embed="rId2" cstate="print"/>
          <a:srcRect/>
          <a:stretch>
            <a:fillRect/>
          </a:stretch>
        </p:blipFill>
        <p:spPr bwMode="auto">
          <a:xfrm>
            <a:off x="714348" y="357166"/>
            <a:ext cx="2057400" cy="342900"/>
          </a:xfrm>
          <a:prstGeom prst="rect">
            <a:avLst/>
          </a:prstGeom>
          <a:noFill/>
          <a:ln w="9525">
            <a:noFill/>
            <a:miter lim="800000"/>
            <a:headEnd/>
            <a:tailEnd/>
          </a:ln>
        </p:spPr>
      </p:pic>
      <p:pic>
        <p:nvPicPr>
          <p:cNvPr id="25602" name="Picture 2" descr="http://opiniones.terra.es/tmp/swotti/cacheC3VNYXJJCM0=U29MDHDHCMUTU29MDHDHCMU=/imgSugarCRM2.jpg">
            <a:hlinkClick r:id="rId3" action="ppaction://hlinkfile"/>
          </p:cNvPr>
          <p:cNvPicPr>
            <a:picLocks noChangeAspect="1" noChangeArrowheads="1"/>
          </p:cNvPicPr>
          <p:nvPr/>
        </p:nvPicPr>
        <p:blipFill>
          <a:blip r:embed="rId4" cstate="print"/>
          <a:srcRect/>
          <a:stretch>
            <a:fillRect/>
          </a:stretch>
        </p:blipFill>
        <p:spPr bwMode="auto">
          <a:xfrm>
            <a:off x="1571604" y="2285992"/>
            <a:ext cx="5929354" cy="4224160"/>
          </a:xfrm>
          <a:prstGeom prst="rect">
            <a:avLst/>
          </a:prstGeom>
          <a:noFill/>
        </p:spPr>
      </p:pic>
    </p:spTree>
  </p:cSld>
  <p:clrMapOvr>
    <a:masterClrMapping/>
  </p:clrMapOvr>
  <p:transition>
    <p:cut/>
  </p:transition>
</p:sld>
</file>

<file path=ppt/theme/theme1.xml><?xml version="1.0" encoding="utf-8"?>
<a:theme xmlns:a="http://schemas.openxmlformats.org/drawingml/2006/main" name="Welcome">
  <a:themeElements>
    <a:clrScheme name="Welcome">
      <a:dk1>
        <a:sysClr val="windowText" lastClr="000000"/>
      </a:dk1>
      <a:lt1>
        <a:sysClr val="window" lastClr="FFFFFF"/>
      </a:lt1>
      <a:dk2>
        <a:srgbClr val="00272B"/>
      </a:dk2>
      <a:lt2>
        <a:srgbClr val="F7F7FF"/>
      </a:lt2>
      <a:accent1>
        <a:srgbClr val="006AED"/>
      </a:accent1>
      <a:accent2>
        <a:srgbClr val="0087BF"/>
      </a:accent2>
      <a:accent3>
        <a:srgbClr val="5D974B"/>
      </a:accent3>
      <a:accent4>
        <a:srgbClr val="9DBB3F"/>
      </a:accent4>
      <a:accent5>
        <a:srgbClr val="C77CC7"/>
      </a:accent5>
      <a:accent6>
        <a:srgbClr val="996699"/>
      </a:accent6>
      <a:hlink>
        <a:srgbClr val="E78707"/>
      </a:hlink>
      <a:folHlink>
        <a:srgbClr val="C618BA"/>
      </a:folHlink>
    </a:clrScheme>
    <a:fontScheme name="Welcome">
      <a:majorFont>
        <a:latin typeface="Book Antiqua"/>
        <a:ea typeface=""/>
        <a:cs typeface=""/>
        <a:font script="Jpan" typeface="ＭＳ Ｐゴシック"/>
        <a:font script="Hang" typeface="돋움"/>
        <a:font script="Hans" typeface="华文中宋"/>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mbria"/>
        <a:ea typeface=""/>
        <a:cs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elcome">
      <a:fillStyleLst>
        <a:solidFill>
          <a:schemeClr val="phClr">
            <a:tint val="100000"/>
            <a:shade val="100000"/>
            <a:hueMod val="100000"/>
            <a:satMod val="150000"/>
          </a:schemeClr>
        </a:solidFill>
        <a:gradFill rotWithShape="1">
          <a:gsLst>
            <a:gs pos="0">
              <a:schemeClr val="phClr">
                <a:tint val="10000"/>
                <a:shade val="100000"/>
                <a:hueMod val="100000"/>
                <a:satMod val="1000000"/>
              </a:schemeClr>
            </a:gs>
            <a:gs pos="100000">
              <a:schemeClr val="phClr">
                <a:tint val="100000"/>
                <a:shade val="100000"/>
                <a:hueMod val="100000"/>
                <a:satMod val="300000"/>
              </a:schemeClr>
            </a:gs>
          </a:gsLst>
          <a:lin ang="16200000" scaled="1"/>
        </a:gradFill>
        <a:gradFill flip="none" rotWithShape="1">
          <a:gsLst>
            <a:gs pos="0">
              <a:schemeClr val="phClr">
                <a:tint val="70000"/>
              </a:schemeClr>
            </a:gs>
            <a:gs pos="30000">
              <a:schemeClr val="phClr">
                <a:tint val="90000"/>
              </a:schemeClr>
            </a:gs>
            <a:gs pos="88000">
              <a:schemeClr val="phClr">
                <a:shade val="30000"/>
              </a:schemeClr>
            </a:gs>
            <a:gs pos="100000">
              <a:schemeClr val="phClr">
                <a:shade val="20000"/>
              </a:schemeClr>
            </a:gs>
          </a:gsLst>
          <a:lin ang="5400000" scaled="1"/>
          <a:tileRect/>
        </a:grad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glow>
              <a:schemeClr val="phClr">
                <a:tint val="100000"/>
                <a:shade val="100000"/>
                <a:hueMod val="100000"/>
                <a:satMod val="100000"/>
              </a:schemeClr>
            </a:glow>
          </a:effectLst>
        </a:effectStyle>
        <a:effectStyle>
          <a:effectLst>
            <a:outerShdw blurRad="39000" dist="25400" dir="5400000">
              <a:srgbClr val="000000">
                <a:alpha val="40000"/>
              </a:srgbClr>
            </a:outerShdw>
          </a:effectLst>
        </a:effectStyle>
        <a:effectStyle>
          <a:effectLst>
            <a:outerShdw blurRad="39000" dist="25400" dir="5400000">
              <a:srgbClr val="000000">
                <a:alpha val="30000"/>
              </a:srgbClr>
            </a:outerShdw>
          </a:effectLst>
          <a:scene3d>
            <a:camera prst="orthographicFront" fov="0">
              <a:rot lat="0" lon="0" rev="0"/>
            </a:camera>
            <a:lightRig rig="contrasting" dir="t">
              <a:rot lat="0" lon="0" rev="16500000"/>
            </a:lightRig>
          </a:scene3d>
          <a:sp3d prstMaterial="powder">
            <a:bevelT w="152400"/>
            <a:contourClr>
              <a:schemeClr val="phClr"/>
            </a:contourClr>
          </a:sp3d>
        </a:effectStyle>
      </a:effectStyleLst>
      <a:bgFillStyleLst>
        <a:solidFill>
          <a:schemeClr val="phClr">
            <a:tint val="100000"/>
            <a:shade val="100000"/>
            <a:hueMod val="100000"/>
            <a:satMod val="100000"/>
          </a:schemeClr>
        </a:solidFill>
        <a:gradFill rotWithShape="1">
          <a:gsLst>
            <a:gs pos="0">
              <a:schemeClr val="phClr">
                <a:tint val="100000"/>
                <a:shade val="30000"/>
                <a:hueMod val="100000"/>
              </a:schemeClr>
            </a:gs>
            <a:gs pos="20000">
              <a:schemeClr val="phClr">
                <a:tint val="100000"/>
                <a:shade val="100000"/>
                <a:hueMod val="100000"/>
              </a:schemeClr>
            </a:gs>
            <a:gs pos="100000">
              <a:schemeClr val="phClr">
                <a:tint val="90000"/>
                <a:shade val="100000"/>
                <a:hueMod val="100000"/>
                <a:satMod val="1600000"/>
              </a:schemeClr>
            </a:gs>
          </a:gsLst>
          <a:lin ang="16200000" scaled="1"/>
        </a:gradFill>
        <a:gradFill rotWithShape="1">
          <a:gsLst>
            <a:gs pos="0">
              <a:schemeClr val="phClr">
                <a:tint val="100000"/>
                <a:shade val="30000"/>
                <a:hueMod val="100000"/>
                <a:satMod val="1600000"/>
              </a:schemeClr>
            </a:gs>
            <a:gs pos="20000">
              <a:schemeClr val="phClr">
                <a:tint val="100000"/>
                <a:shade val="100000"/>
                <a:hueMod val="100000"/>
                <a:satMod val="500000"/>
              </a:schemeClr>
            </a:gs>
            <a:gs pos="100000">
              <a:schemeClr val="phClr">
                <a:tint val="90000"/>
                <a:shade val="100000"/>
                <a:hueMod val="100000"/>
                <a:satMod val="16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Bienvenida</Template>
  <TotalTime>418</TotalTime>
  <Words>2740</Words>
  <Application>Microsoft Office PowerPoint</Application>
  <PresentationFormat>Presentación en pantalla (4:3)</PresentationFormat>
  <Paragraphs>148</Paragraphs>
  <Slides>33</Slides>
  <Notes>0</Notes>
  <HiddenSlides>0</HiddenSlides>
  <MMClips>0</MMClips>
  <ScaleCrop>false</ScaleCrop>
  <HeadingPairs>
    <vt:vector size="4" baseType="variant">
      <vt:variant>
        <vt:lpstr>Tema</vt:lpstr>
      </vt:variant>
      <vt:variant>
        <vt:i4>1</vt:i4>
      </vt:variant>
      <vt:variant>
        <vt:lpstr>Títulos de diapositiva</vt:lpstr>
      </vt:variant>
      <vt:variant>
        <vt:i4>33</vt:i4>
      </vt:variant>
    </vt:vector>
  </HeadingPairs>
  <TitlesOfParts>
    <vt:vector size="34" baseType="lpstr">
      <vt:lpstr>Welcome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¿Qué compañías deben implementar Microsoft CRM? </vt:lpstr>
      <vt:lpstr> Microsoft Dynamics CRM apoya a su empresa en las siguientes áreas: </vt:lpstr>
      <vt:lpstr>Diapositiva 15</vt:lpstr>
      <vt:lpstr>Diapositiva 16</vt:lpstr>
      <vt:lpstr>MICROSOFT CRM ON-DEMAND </vt:lpstr>
      <vt:lpstr>Diapositiva 18</vt:lpstr>
      <vt:lpstr>Diapositiva 19</vt:lpstr>
      <vt:lpstr>Diapositiva 20</vt:lpstr>
      <vt:lpstr>Microsoft Dynamics CRM On-Demand provee una gran variedad de capacidad y le permite a su organización:</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Norma</dc:creator>
  <cp:lastModifiedBy>Magali</cp:lastModifiedBy>
  <cp:revision>159</cp:revision>
  <dcterms:created xsi:type="dcterms:W3CDTF">2010-08-08T23:05:46Z</dcterms:created>
  <dcterms:modified xsi:type="dcterms:W3CDTF">2010-08-10T18:50:03Z</dcterms:modified>
</cp:coreProperties>
</file>