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49" r:id="rId2"/>
    <p:sldId id="450" r:id="rId3"/>
    <p:sldId id="301" r:id="rId4"/>
    <p:sldId id="307" r:id="rId5"/>
    <p:sldId id="294" r:id="rId6"/>
    <p:sldId id="286" r:id="rId7"/>
    <p:sldId id="289" r:id="rId8"/>
    <p:sldId id="326" r:id="rId9"/>
    <p:sldId id="333" r:id="rId10"/>
    <p:sldId id="335" r:id="rId11"/>
    <p:sldId id="337" r:id="rId12"/>
    <p:sldId id="310" r:id="rId13"/>
    <p:sldId id="311" r:id="rId14"/>
    <p:sldId id="291" r:id="rId15"/>
    <p:sldId id="321" r:id="rId16"/>
    <p:sldId id="442" r:id="rId17"/>
    <p:sldId id="443" r:id="rId18"/>
    <p:sldId id="320" r:id="rId19"/>
    <p:sldId id="423" r:id="rId20"/>
    <p:sldId id="338" r:id="rId21"/>
    <p:sldId id="434" r:id="rId22"/>
    <p:sldId id="437" r:id="rId23"/>
    <p:sldId id="444" r:id="rId24"/>
    <p:sldId id="424" r:id="rId25"/>
    <p:sldId id="438" r:id="rId26"/>
    <p:sldId id="441" r:id="rId27"/>
    <p:sldId id="433" r:id="rId28"/>
    <p:sldId id="430" r:id="rId29"/>
    <p:sldId id="445" r:id="rId30"/>
    <p:sldId id="440" r:id="rId31"/>
    <p:sldId id="415" r:id="rId32"/>
    <p:sldId id="401" r:id="rId33"/>
    <p:sldId id="419" r:id="rId34"/>
    <p:sldId id="414" r:id="rId35"/>
    <p:sldId id="399" r:id="rId36"/>
    <p:sldId id="385" r:id="rId37"/>
    <p:sldId id="378" r:id="rId38"/>
    <p:sldId id="380" r:id="rId39"/>
    <p:sldId id="382" r:id="rId40"/>
    <p:sldId id="391" r:id="rId41"/>
    <p:sldId id="386" r:id="rId42"/>
    <p:sldId id="387" r:id="rId43"/>
    <p:sldId id="388" r:id="rId44"/>
    <p:sldId id="389" r:id="rId45"/>
    <p:sldId id="341" r:id="rId4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3" autoAdjust="0"/>
    <p:restoredTop sz="94660"/>
  </p:normalViewPr>
  <p:slideViewPr>
    <p:cSldViewPr>
      <p:cViewPr varScale="1">
        <p:scale>
          <a:sx n="103" d="100"/>
          <a:sy n="103" d="100"/>
        </p:scale>
        <p:origin x="-32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27EDB1F-86F8-40A7-BB38-BCB60B0AAC13}" type="datetimeFigureOut">
              <a:rPr lang="es-EC" smtClean="0"/>
              <a:pPr/>
              <a:t>23/08/2010</a:t>
            </a:fld>
            <a:endParaRPr lang="es-EC" dirty="0"/>
          </a:p>
        </p:txBody>
      </p:sp>
      <p:sp>
        <p:nvSpPr>
          <p:cNvPr id="19" name="18 Marcador de pie de página"/>
          <p:cNvSpPr>
            <a:spLocks noGrp="1"/>
          </p:cNvSpPr>
          <p:nvPr>
            <p:ph type="ftr" sz="quarter" idx="11"/>
          </p:nvPr>
        </p:nvSpPr>
        <p:spPr/>
        <p:txBody>
          <a:bodyPr/>
          <a:lstStyle/>
          <a:p>
            <a:endParaRPr lang="es-EC" dirty="0"/>
          </a:p>
        </p:txBody>
      </p:sp>
      <p:sp>
        <p:nvSpPr>
          <p:cNvPr id="27" name="26 Marcador de número de diapositiva"/>
          <p:cNvSpPr>
            <a:spLocks noGrp="1"/>
          </p:cNvSpPr>
          <p:nvPr>
            <p:ph type="sldNum" sz="quarter" idx="12"/>
          </p:nvPr>
        </p:nvSpPr>
        <p:spPr/>
        <p:txBody>
          <a:bodyPr/>
          <a:lstStyle/>
          <a:p>
            <a:fld id="{F8FDB7C6-A68B-4B89-AFCA-55ECE1BDDDC1}"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27EDB1F-86F8-40A7-BB38-BCB60B0AAC13}" type="datetimeFigureOut">
              <a:rPr lang="es-EC" smtClean="0"/>
              <a:pPr/>
              <a:t>23/08/2010</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8FDB7C6-A68B-4B89-AFCA-55ECE1BDDDC1}"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27EDB1F-86F8-40A7-BB38-BCB60B0AAC13}" type="datetimeFigureOut">
              <a:rPr lang="es-EC" smtClean="0"/>
              <a:pPr/>
              <a:t>23/08/2010</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8FDB7C6-A68B-4B89-AFCA-55ECE1BDDDC1}"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27EDB1F-86F8-40A7-BB38-BCB60B0AAC13}" type="datetimeFigureOut">
              <a:rPr lang="es-EC" smtClean="0"/>
              <a:pPr/>
              <a:t>23/08/2010</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8FDB7C6-A68B-4B89-AFCA-55ECE1BDDDC1}"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27EDB1F-86F8-40A7-BB38-BCB60B0AAC13}" type="datetimeFigureOut">
              <a:rPr lang="es-EC" smtClean="0"/>
              <a:pPr/>
              <a:t>23/08/2010</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8FDB7C6-A68B-4B89-AFCA-55ECE1BDDDC1}"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27EDB1F-86F8-40A7-BB38-BCB60B0AAC13}" type="datetimeFigureOut">
              <a:rPr lang="es-EC" smtClean="0"/>
              <a:pPr/>
              <a:t>23/08/2010</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F8FDB7C6-A68B-4B89-AFCA-55ECE1BDDDC1}"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27EDB1F-86F8-40A7-BB38-BCB60B0AAC13}" type="datetimeFigureOut">
              <a:rPr lang="es-EC" smtClean="0"/>
              <a:pPr/>
              <a:t>23/08/2010</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F8FDB7C6-A68B-4B89-AFCA-55ECE1BDDDC1}"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927EDB1F-86F8-40A7-BB38-BCB60B0AAC13}" type="datetimeFigureOut">
              <a:rPr lang="es-EC" smtClean="0"/>
              <a:pPr/>
              <a:t>23/08/2010</a:t>
            </a:fld>
            <a:endParaRPr lang="es-EC" dirty="0"/>
          </a:p>
        </p:txBody>
      </p:sp>
      <p:sp>
        <p:nvSpPr>
          <p:cNvPr id="8" name="7 Marcador de número de diapositiva"/>
          <p:cNvSpPr>
            <a:spLocks noGrp="1"/>
          </p:cNvSpPr>
          <p:nvPr>
            <p:ph type="sldNum" sz="quarter" idx="11"/>
          </p:nvPr>
        </p:nvSpPr>
        <p:spPr/>
        <p:txBody>
          <a:bodyPr/>
          <a:lstStyle/>
          <a:p>
            <a:fld id="{F8FDB7C6-A68B-4B89-AFCA-55ECE1BDDDC1}" type="slidenum">
              <a:rPr lang="es-EC" smtClean="0"/>
              <a:pPr/>
              <a:t>‹Nº›</a:t>
            </a:fld>
            <a:endParaRPr lang="es-EC" dirty="0"/>
          </a:p>
        </p:txBody>
      </p:sp>
      <p:sp>
        <p:nvSpPr>
          <p:cNvPr id="9" name="8 Marcador de pie de página"/>
          <p:cNvSpPr>
            <a:spLocks noGrp="1"/>
          </p:cNvSpPr>
          <p:nvPr>
            <p:ph type="ftr" sz="quarter" idx="12"/>
          </p:nvPr>
        </p:nvSpPr>
        <p:spPr/>
        <p:txBody>
          <a:bodyPr/>
          <a:lstStyle/>
          <a:p>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27EDB1F-86F8-40A7-BB38-BCB60B0AAC13}" type="datetimeFigureOut">
              <a:rPr lang="es-EC" smtClean="0"/>
              <a:pPr/>
              <a:t>23/08/2010</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F8FDB7C6-A68B-4B89-AFCA-55ECE1BDDDC1}"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27EDB1F-86F8-40A7-BB38-BCB60B0AAC13}" type="datetimeFigureOut">
              <a:rPr lang="es-EC" smtClean="0"/>
              <a:pPr/>
              <a:t>23/08/2010</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a:xfrm>
            <a:off x="8156448" y="6422064"/>
            <a:ext cx="762000" cy="365125"/>
          </a:xfrm>
        </p:spPr>
        <p:txBody>
          <a:bodyPr/>
          <a:lstStyle/>
          <a:p>
            <a:fld id="{F8FDB7C6-A68B-4B89-AFCA-55ECE1BDDDC1}"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927EDB1F-86F8-40A7-BB38-BCB60B0AAC13}" type="datetimeFigureOut">
              <a:rPr lang="es-EC" smtClean="0"/>
              <a:pPr/>
              <a:t>23/08/2010</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F8FDB7C6-A68B-4B89-AFCA-55ECE1BDDDC1}" type="slidenum">
              <a:rPr lang="es-EC" smtClean="0"/>
              <a:pPr/>
              <a:t>‹Nº›</a:t>
            </a:fld>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27EDB1F-86F8-40A7-BB38-BCB60B0AAC13}" type="datetimeFigureOut">
              <a:rPr lang="es-EC" smtClean="0"/>
              <a:pPr/>
              <a:t>23/08/2010</a:t>
            </a:fld>
            <a:endParaRPr lang="es-EC" dirty="0"/>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C" dirty="0"/>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8FDB7C6-A68B-4B89-AFCA-55ECE1BDDDC1}" type="slidenum">
              <a:rPr lang="es-EC" smtClean="0"/>
              <a:pPr/>
              <a:t>‹Nº›</a:t>
            </a:fld>
            <a:endParaRPr lang="es-EC"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500042"/>
            <a:ext cx="3500462" cy="1143000"/>
          </a:xfrm>
        </p:spPr>
        <p:txBody>
          <a:bodyPr>
            <a:noAutofit/>
          </a:bodyPr>
          <a:lstStyle/>
          <a:p>
            <a:r>
              <a:rPr lang="es-EC" sz="8000" b="1" i="1" dirty="0" smtClean="0">
                <a:latin typeface="Bell MT" pitchFamily="18" charset="0"/>
              </a:rPr>
              <a:t>IPV6</a:t>
            </a:r>
            <a:endParaRPr lang="es-EC" sz="8000" b="1" i="1" dirty="0">
              <a:latin typeface="Bell MT" pitchFamily="18" charset="0"/>
            </a:endParaRPr>
          </a:p>
        </p:txBody>
      </p:sp>
      <p:sp>
        <p:nvSpPr>
          <p:cNvPr id="3" name="2 Marcador de contenido"/>
          <p:cNvSpPr>
            <a:spLocks noGrp="1"/>
          </p:cNvSpPr>
          <p:nvPr>
            <p:ph idx="1"/>
          </p:nvPr>
        </p:nvSpPr>
        <p:spPr>
          <a:xfrm>
            <a:off x="4786314" y="2500306"/>
            <a:ext cx="3429024" cy="1643074"/>
          </a:xfrm>
        </p:spPr>
        <p:txBody>
          <a:bodyPr>
            <a:normAutofit/>
          </a:bodyPr>
          <a:lstStyle/>
          <a:p>
            <a:pPr>
              <a:buNone/>
            </a:pPr>
            <a:r>
              <a:rPr lang="es-EC" sz="9600" b="1" i="1" dirty="0" smtClean="0">
                <a:latin typeface="Andalus" pitchFamily="18" charset="-78"/>
                <a:cs typeface="Andalus" pitchFamily="18" charset="-78"/>
              </a:rPr>
              <a:t>OSPF</a:t>
            </a:r>
            <a:endParaRPr lang="es-EC" sz="9600" b="1" i="1" dirty="0">
              <a:latin typeface="Andalus" pitchFamily="18" charset="-78"/>
              <a:cs typeface="Andalus" pitchFamily="18" charset="-78"/>
            </a:endParaRPr>
          </a:p>
        </p:txBody>
      </p:sp>
      <p:sp>
        <p:nvSpPr>
          <p:cNvPr id="4" name="2 Marcador de contenido"/>
          <p:cNvSpPr txBox="1">
            <a:spLocks/>
          </p:cNvSpPr>
          <p:nvPr/>
        </p:nvSpPr>
        <p:spPr>
          <a:xfrm>
            <a:off x="3571868" y="1643050"/>
            <a:ext cx="2571768" cy="114300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4800" b="1" i="1" u="none" strike="noStrike" kern="1200" cap="none" spc="0" normalizeH="0" baseline="0" noProof="0" dirty="0" smtClean="0">
                <a:ln>
                  <a:noFill/>
                </a:ln>
                <a:solidFill>
                  <a:schemeClr val="tx1"/>
                </a:solidFill>
                <a:effectLst/>
                <a:uLnTx/>
                <a:uFillTx/>
                <a:latin typeface="Agency FB" pitchFamily="34" charset="0"/>
                <a:ea typeface="+mn-ea"/>
                <a:cs typeface="+mn-cs"/>
              </a:rPr>
              <a:t>Con</a:t>
            </a:r>
          </a:p>
        </p:txBody>
      </p:sp>
      <p:sp>
        <p:nvSpPr>
          <p:cNvPr id="5" name="3 Marcador de contenido"/>
          <p:cNvSpPr txBox="1">
            <a:spLocks/>
          </p:cNvSpPr>
          <p:nvPr/>
        </p:nvSpPr>
        <p:spPr>
          <a:xfrm>
            <a:off x="357158" y="5072074"/>
            <a:ext cx="5500726" cy="922016"/>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C" sz="5400" b="1" i="1" u="none" strike="noStrike" kern="1200" cap="none" spc="0" normalizeH="0" baseline="0" noProof="0" dirty="0" smtClean="0">
                <a:ln>
                  <a:noFill/>
                </a:ln>
                <a:solidFill>
                  <a:schemeClr val="tx1"/>
                </a:solidFill>
                <a:effectLst/>
                <a:uLnTx/>
                <a:uFillTx/>
                <a:latin typeface="Agency FB" pitchFamily="34" charset="0"/>
                <a:ea typeface="+mn-ea"/>
                <a:cs typeface="+mn-cs"/>
              </a:rPr>
              <a:t>AUTOR :  CESAR  CRIOLLO  ORTIZ</a:t>
            </a:r>
            <a:endParaRPr kumimoji="0" lang="es-EC" sz="5400" b="1" i="1" u="none" strike="noStrike" kern="1200" cap="none" spc="0" normalizeH="0" baseline="0" noProof="0" dirty="0">
              <a:ln>
                <a:noFill/>
              </a:ln>
              <a:solidFill>
                <a:schemeClr val="tx1"/>
              </a:solidFill>
              <a:effectLst/>
              <a:uLnTx/>
              <a:uFillTx/>
              <a:latin typeface="Agency FB" pitchFamily="34"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defRPr/>
            </a:pPr>
            <a:r>
              <a:rPr lang="es-ES" sz="4000" b="0" dirty="0" smtClean="0">
                <a:solidFill>
                  <a:srgbClr val="FF0000"/>
                </a:solidFill>
              </a:rPr>
              <a:t>Conversión del Sistema Hexadecimal a Binario</a:t>
            </a:r>
          </a:p>
        </p:txBody>
      </p:sp>
      <p:sp>
        <p:nvSpPr>
          <p:cNvPr id="25603" name="Rectangle 3"/>
          <p:cNvSpPr>
            <a:spLocks noGrp="1" noChangeArrowheads="1"/>
          </p:cNvSpPr>
          <p:nvPr>
            <p:ph idx="1"/>
          </p:nvPr>
        </p:nvSpPr>
        <p:spPr/>
        <p:txBody>
          <a:bodyPr/>
          <a:lstStyle/>
          <a:p>
            <a:pPr eaLnBrk="1" hangingPunct="1">
              <a:lnSpc>
                <a:spcPct val="90000"/>
              </a:lnSpc>
              <a:defRPr/>
            </a:pPr>
            <a:r>
              <a:rPr lang="es-ES" sz="1800" dirty="0" smtClean="0"/>
              <a:t>Al igual que en la conversión del Sistema Octal (que se convierten en tríos de Bits Binarios), en la conversión del Sistema Hexadecimal a Binario, cada Bit Hex se convierte en cuartetos de Bits Binarios.</a:t>
            </a:r>
            <a:br>
              <a:rPr lang="es-ES" sz="1800" dirty="0" smtClean="0"/>
            </a:br>
            <a:r>
              <a:rPr lang="es-ES" sz="1800" dirty="0" smtClean="0"/>
              <a:t/>
            </a:r>
            <a:br>
              <a:rPr lang="es-ES" sz="1800" dirty="0" smtClean="0"/>
            </a:br>
            <a:r>
              <a:rPr lang="es-ES" sz="1800" dirty="0" smtClean="0"/>
              <a:t>Convertir el número del Sistema Hex 8A1 a Binario sería:</a:t>
            </a:r>
          </a:p>
          <a:p>
            <a:pPr eaLnBrk="1" hangingPunct="1">
              <a:lnSpc>
                <a:spcPct val="90000"/>
              </a:lnSpc>
              <a:buNone/>
              <a:defRPr/>
            </a:pPr>
            <a:r>
              <a:rPr lang="es-ES" sz="2800" dirty="0" smtClean="0"/>
              <a:t/>
            </a:r>
            <a:br>
              <a:rPr lang="es-ES" sz="2800" dirty="0" smtClean="0"/>
            </a:br>
            <a:endParaRPr lang="es-ES" sz="2800" dirty="0" smtClean="0"/>
          </a:p>
        </p:txBody>
      </p:sp>
      <p:pic>
        <p:nvPicPr>
          <p:cNvPr id="4" name="Picture 5" descr="Tabla 1"/>
          <p:cNvPicPr>
            <a:picLocks noChangeAspect="1" noChangeArrowheads="1"/>
          </p:cNvPicPr>
          <p:nvPr/>
        </p:nvPicPr>
        <p:blipFill>
          <a:blip r:embed="rId2" cstate="print"/>
          <a:srcRect/>
          <a:stretch>
            <a:fillRect/>
          </a:stretch>
        </p:blipFill>
        <p:spPr bwMode="auto">
          <a:xfrm>
            <a:off x="1000100" y="3429000"/>
            <a:ext cx="7019925" cy="15081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defRPr/>
            </a:pPr>
            <a:r>
              <a:rPr lang="es-ES" sz="4000" b="0" dirty="0" smtClean="0">
                <a:solidFill>
                  <a:srgbClr val="FF0000"/>
                </a:solidFill>
              </a:rPr>
              <a:t>Conversión del Sistema Binario a Hexadecimal</a:t>
            </a:r>
          </a:p>
        </p:txBody>
      </p:sp>
      <p:sp>
        <p:nvSpPr>
          <p:cNvPr id="24579" name="Rectangle 3"/>
          <p:cNvSpPr>
            <a:spLocks noGrp="1" noChangeArrowheads="1"/>
          </p:cNvSpPr>
          <p:nvPr>
            <p:ph idx="1"/>
          </p:nvPr>
        </p:nvSpPr>
        <p:spPr/>
        <p:txBody>
          <a:bodyPr>
            <a:normAutofit fontScale="92500" lnSpcReduction="20000"/>
          </a:bodyPr>
          <a:lstStyle/>
          <a:p>
            <a:pPr eaLnBrk="1" hangingPunct="1">
              <a:lnSpc>
                <a:spcPct val="80000"/>
              </a:lnSpc>
              <a:defRPr/>
            </a:pPr>
            <a:r>
              <a:rPr lang="es-ES" sz="2000" dirty="0" smtClean="0"/>
              <a:t>La forma de convertir un número del Sistema Binario a Hex, es completamente opuesta a la presentada arriba. Se forman cuartetos de Bits Binarios (comenzando desde el LSB) hasta el MSB. Al igual que en la conversión de Sistema binario a Octal, en caso de que no se completen los cuartetos, se agregan los ceros necesarios para completar lo últimos cuatro Bits.</a:t>
            </a:r>
            <a:br>
              <a:rPr lang="es-ES" sz="2000" dirty="0" smtClean="0"/>
            </a:br>
            <a:r>
              <a:rPr lang="es-ES" sz="2000" dirty="0" smtClean="0"/>
              <a:t/>
            </a:r>
            <a:br>
              <a:rPr lang="es-ES" sz="2000" dirty="0" smtClean="0"/>
            </a:br>
            <a:r>
              <a:rPr lang="es-ES" sz="2000" dirty="0" smtClean="0"/>
              <a:t>Convertir el número del Sistema Binario 100010100001 a Hex sería:</a:t>
            </a:r>
          </a:p>
          <a:p>
            <a:pPr eaLnBrk="1" hangingPunct="1">
              <a:lnSpc>
                <a:spcPct val="80000"/>
              </a:lnSpc>
              <a:defRPr/>
            </a:pPr>
            <a:r>
              <a:rPr lang="es-ES" sz="2000" dirty="0" smtClean="0"/>
              <a:t>Se agrupan los bits en cuartetos (100010100001) = 1000 - 1010 - 0001 </a:t>
            </a:r>
          </a:p>
          <a:p>
            <a:pPr eaLnBrk="1" hangingPunct="1">
              <a:lnSpc>
                <a:spcPct val="80000"/>
              </a:lnSpc>
              <a:defRPr/>
            </a:pPr>
            <a:r>
              <a:rPr lang="es-ES" sz="2000" dirty="0" smtClean="0"/>
              <a:t>Se convierte el Primer cuarteto (donde se encuentra el LSB) 0001= 1 </a:t>
            </a:r>
          </a:p>
          <a:p>
            <a:pPr eaLnBrk="1" hangingPunct="1">
              <a:lnSpc>
                <a:spcPct val="80000"/>
              </a:lnSpc>
              <a:defRPr/>
            </a:pPr>
            <a:r>
              <a:rPr lang="es-ES" sz="2000" dirty="0" smtClean="0"/>
              <a:t>Se convierte el Segundo trío 1010 = 10 = A </a:t>
            </a:r>
          </a:p>
          <a:p>
            <a:pPr eaLnBrk="1" hangingPunct="1">
              <a:lnSpc>
                <a:spcPct val="80000"/>
              </a:lnSpc>
              <a:defRPr/>
            </a:pPr>
            <a:r>
              <a:rPr lang="es-ES" sz="2000" dirty="0" smtClean="0"/>
              <a:t>Se convierte el Tercer trío (donde se encuentra el MSB) 1000 = 8 </a:t>
            </a:r>
          </a:p>
          <a:p>
            <a:pPr eaLnBrk="1" hangingPunct="1">
              <a:lnSpc>
                <a:spcPct val="80000"/>
              </a:lnSpc>
              <a:defRPr/>
            </a:pPr>
            <a:r>
              <a:rPr lang="es-ES" sz="2000" dirty="0" smtClean="0"/>
              <a:t>Número Hex = 8A1 .</a:t>
            </a:r>
          </a:p>
          <a:p>
            <a:pPr eaLnBrk="1" hangingPunct="1">
              <a:lnSpc>
                <a:spcPct val="80000"/>
              </a:lnSpc>
              <a:buNone/>
              <a:defRPr/>
            </a:pPr>
            <a:endParaRPr lang="es-ES" sz="2000" dirty="0" smtClean="0"/>
          </a:p>
          <a:p>
            <a:pPr eaLnBrk="1" hangingPunct="1">
              <a:lnSpc>
                <a:spcPct val="80000"/>
              </a:lnSpc>
              <a:buNone/>
              <a:defRPr/>
            </a:pPr>
            <a:r>
              <a:rPr lang="es-ES" sz="2000" dirty="0" smtClean="0"/>
              <a:t>      </a:t>
            </a:r>
            <a:r>
              <a:rPr lang="es-ES" sz="2000" dirty="0" smtClean="0">
                <a:solidFill>
                  <a:srgbClr val="FF0000"/>
                </a:solidFill>
              </a:rPr>
              <a:t>Observar  la  siguiente  tabla  de  conversión  para mayor  comprensión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14282" y="214290"/>
            <a:ext cx="8643998" cy="59118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142844" y="214290"/>
            <a:ext cx="8786874"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3100" u="sng" dirty="0" smtClean="0">
                <a:solidFill>
                  <a:srgbClr val="FF0000"/>
                </a:solidFill>
              </a:rPr>
              <a:t>Las calculadoras  IP .</a:t>
            </a:r>
            <a:r>
              <a:rPr lang="es-EC" dirty="0" smtClean="0"/>
              <a:t/>
            </a:r>
            <a:br>
              <a:rPr lang="es-EC" dirty="0" smtClean="0"/>
            </a:br>
            <a:endParaRPr lang="es-EC" dirty="0"/>
          </a:p>
        </p:txBody>
      </p:sp>
      <p:sp>
        <p:nvSpPr>
          <p:cNvPr id="3" name="2 Marcador de contenido"/>
          <p:cNvSpPr>
            <a:spLocks noGrp="1"/>
          </p:cNvSpPr>
          <p:nvPr>
            <p:ph idx="1"/>
          </p:nvPr>
        </p:nvSpPr>
        <p:spPr>
          <a:xfrm>
            <a:off x="457200" y="785794"/>
            <a:ext cx="8229600" cy="5500726"/>
          </a:xfrm>
        </p:spPr>
        <p:txBody>
          <a:bodyPr>
            <a:normAutofit fontScale="77500" lnSpcReduction="20000"/>
          </a:bodyPr>
          <a:lstStyle/>
          <a:p>
            <a:pPr>
              <a:buFont typeface="Wingdings" pitchFamily="2" charset="2"/>
              <a:buChar char="ü"/>
            </a:pPr>
            <a:r>
              <a:rPr lang="es-EC" sz="2000" dirty="0" smtClean="0"/>
              <a:t>Son de  mucha  utilidad  sobre  todo  para ahorrar tiempo  y  existen   muchos  modelos  hoy  en día Ejemplo :</a:t>
            </a:r>
          </a:p>
          <a:p>
            <a:endParaRPr lang="es-EC" dirty="0" smtClean="0"/>
          </a:p>
          <a:p>
            <a:endParaRPr lang="es-EC" dirty="0" smtClean="0"/>
          </a:p>
          <a:p>
            <a:endParaRPr lang="es-EC" dirty="0" smtClean="0"/>
          </a:p>
          <a:p>
            <a:endParaRPr lang="es-EC" dirty="0" smtClean="0"/>
          </a:p>
          <a:p>
            <a:pPr>
              <a:buNone/>
            </a:pPr>
            <a:endParaRPr lang="es-EC" dirty="0" smtClean="0"/>
          </a:p>
          <a:p>
            <a:pPr>
              <a:buNone/>
            </a:pPr>
            <a:endParaRPr lang="es-EC" dirty="0" smtClean="0"/>
          </a:p>
          <a:p>
            <a:pPr>
              <a:buNone/>
            </a:pPr>
            <a:endParaRPr lang="es-EC" dirty="0" smtClean="0"/>
          </a:p>
          <a:p>
            <a:pPr>
              <a:buNone/>
            </a:pPr>
            <a:endParaRPr lang="es-EC" dirty="0" smtClean="0"/>
          </a:p>
          <a:p>
            <a:pPr>
              <a:buNone/>
            </a:pPr>
            <a:endParaRPr lang="es-EC" dirty="0" smtClean="0"/>
          </a:p>
          <a:p>
            <a:r>
              <a:rPr lang="es-EC" sz="2100" dirty="0" smtClean="0"/>
              <a:t>En este caso en  un programa que convierte de  números decimales a hexadecimales y de hexadecimales  a decimales.</a:t>
            </a:r>
          </a:p>
          <a:p>
            <a:endParaRPr lang="es-EC" sz="2100" dirty="0" smtClean="0"/>
          </a:p>
          <a:p>
            <a:pPr>
              <a:buFont typeface="Wingdings" pitchFamily="2" charset="2"/>
              <a:buChar char="Ø"/>
            </a:pPr>
            <a:r>
              <a:rPr lang="es-EC" sz="2100" dirty="0" smtClean="0"/>
              <a:t>Pero para convertir   de direcciones  de IPV4 a IPV6  por  el   momento solo  hay  convertidores en Lineo  Aquí te dejo los  Links  si estas  Interesado :</a:t>
            </a:r>
          </a:p>
          <a:p>
            <a:pPr>
              <a:buFont typeface="Wingdings" pitchFamily="2" charset="2"/>
              <a:buChar char="v"/>
            </a:pPr>
            <a:r>
              <a:rPr lang="es-EC" sz="2100" dirty="0" smtClean="0">
                <a:solidFill>
                  <a:srgbClr val="00B0F0"/>
                </a:solidFill>
              </a:rPr>
              <a:t>http</a:t>
            </a:r>
            <a:r>
              <a:rPr lang="es-EC" sz="2100" smtClean="0">
                <a:solidFill>
                  <a:srgbClr val="00B0F0"/>
                </a:solidFill>
              </a:rPr>
              <a:t>://www.sgmarflores.net/sigmarflores/cIpv4-to-ipv6-convrter.html</a:t>
            </a:r>
            <a:endParaRPr lang="es-EC" sz="2100" dirty="0" smtClean="0">
              <a:solidFill>
                <a:srgbClr val="00B0F0"/>
              </a:solidFill>
            </a:endParaRPr>
          </a:p>
          <a:p>
            <a:pPr>
              <a:buFont typeface="Wingdings" pitchFamily="2" charset="2"/>
              <a:buChar char="v"/>
            </a:pPr>
            <a:r>
              <a:rPr lang="es-EC" sz="2100" dirty="0" smtClean="0">
                <a:solidFill>
                  <a:srgbClr val="00B0F0"/>
                </a:solidFill>
              </a:rPr>
              <a:t>http://www.subtonline.com/pages/subnet-culators/ipv4-to-ipv6-converter.php</a:t>
            </a:r>
          </a:p>
          <a:p>
            <a:endParaRPr lang="es-EC" dirty="0" smtClean="0"/>
          </a:p>
          <a:p>
            <a:endParaRPr lang="es-EC" dirty="0" smtClean="0"/>
          </a:p>
          <a:p>
            <a:endParaRPr lang="es-EC" dirty="0" smtClean="0"/>
          </a:p>
          <a:p>
            <a:endParaRPr lang="es-EC" dirty="0"/>
          </a:p>
        </p:txBody>
      </p:sp>
      <p:pic>
        <p:nvPicPr>
          <p:cNvPr id="5" name="Picture 2" descr="C:\Users\Brayan\Pictures\Capturar-1.jpg"/>
          <p:cNvPicPr>
            <a:picLocks noChangeAspect="1" noChangeArrowheads="1"/>
          </p:cNvPicPr>
          <p:nvPr/>
        </p:nvPicPr>
        <p:blipFill>
          <a:blip r:embed="rId2" cstate="print"/>
          <a:srcRect/>
          <a:stretch>
            <a:fillRect/>
          </a:stretch>
        </p:blipFill>
        <p:spPr bwMode="auto">
          <a:xfrm>
            <a:off x="2071670" y="1500174"/>
            <a:ext cx="5310189" cy="27146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rgbClr val="FF0000"/>
                </a:solidFill>
              </a:rPr>
              <a:t>                OSPF </a:t>
            </a:r>
            <a:r>
              <a:rPr lang="es-EC" dirty="0" smtClean="0">
                <a:solidFill>
                  <a:srgbClr val="FF0000"/>
                </a:solidFill>
              </a:rPr>
              <a:t>para IPv6</a:t>
            </a:r>
            <a:r>
              <a:rPr lang="es-EC" dirty="0" smtClean="0"/>
              <a:t/>
            </a:r>
            <a:br>
              <a:rPr lang="es-EC" dirty="0" smtClean="0"/>
            </a:br>
            <a:endParaRPr lang="es-EC" dirty="0"/>
          </a:p>
        </p:txBody>
      </p:sp>
      <p:sp>
        <p:nvSpPr>
          <p:cNvPr id="3" name="2 Marcador de contenido"/>
          <p:cNvSpPr>
            <a:spLocks noGrp="1"/>
          </p:cNvSpPr>
          <p:nvPr>
            <p:ph idx="1"/>
          </p:nvPr>
        </p:nvSpPr>
        <p:spPr>
          <a:xfrm>
            <a:off x="500034" y="928670"/>
            <a:ext cx="8229600" cy="4525963"/>
          </a:xfrm>
        </p:spPr>
        <p:txBody>
          <a:bodyPr>
            <a:normAutofit fontScale="92500"/>
          </a:bodyPr>
          <a:lstStyle/>
          <a:p>
            <a:r>
              <a:rPr lang="es-EC" dirty="0" smtClean="0"/>
              <a:t>El OSPF para IPv6, también conocido como OSPFv3, es un protocolo de la encaminamiento del estado del acoplamiento definido en RFC 2740. Se diseña para ser funcionado como protocolo de la encaminamiento para un solo Autónomos Sistema.</a:t>
            </a:r>
          </a:p>
          <a:p>
            <a:r>
              <a:rPr lang="es-EC" dirty="0" smtClean="0"/>
              <a:t> El OSPF para IPv6 es una adaptación de la versión 2 del protocolo de la encaminamiento del OSPF para IPv4 definida en RFC 2328</a:t>
            </a:r>
          </a:p>
          <a:p>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a:buFont typeface="Wingdings" pitchFamily="2" charset="2"/>
              <a:buChar char="Ø"/>
            </a:pPr>
            <a:r>
              <a:rPr lang="es-EC" b="1" dirty="0" smtClean="0"/>
              <a:t>Primeros  creamos     un  modelo  de  topología   con  tres  router , en los  cuales  cada router poseen dos PC.</a:t>
            </a:r>
            <a:endParaRPr lang="es-EC" dirty="0" smtClean="0"/>
          </a:p>
          <a:p>
            <a:pPr>
              <a:buFont typeface="Wingdings" pitchFamily="2" charset="2"/>
              <a:buChar char="Ø"/>
            </a:pPr>
            <a:r>
              <a:rPr lang="es-EC" b="1" dirty="0" smtClean="0"/>
              <a:t> Configuramos  las  PC con sus  direcciones  en IPV6 sin olvidarnos del Gateway</a:t>
            </a:r>
          </a:p>
          <a:p>
            <a:pPr>
              <a:buFont typeface="Wingdings" pitchFamily="2" charset="2"/>
              <a:buChar char="Ø"/>
            </a:pPr>
            <a:r>
              <a:rPr lang="es-EC" b="1" dirty="0" smtClean="0"/>
              <a:t>Configuramos  en el Router las parte física</a:t>
            </a:r>
          </a:p>
          <a:p>
            <a:pPr>
              <a:buFont typeface="Wingdings" pitchFamily="2" charset="2"/>
              <a:buChar char="Ø"/>
            </a:pPr>
            <a:r>
              <a:rPr lang="es-EC" b="1" dirty="0" smtClean="0"/>
              <a:t>Para configurar en el router del Packet Tracer nos vamos  a la parte de Interfaz de  línea de Comando (ILC ) y  empezamos</a:t>
            </a:r>
          </a:p>
          <a:p>
            <a:pPr>
              <a:buFont typeface="Wingdings" pitchFamily="2" charset="2"/>
              <a:buChar char="ü"/>
            </a:pPr>
            <a:r>
              <a:rPr lang="es-EC" b="1" dirty="0" smtClean="0"/>
              <a:t>Primero empezamos   las  seguridades  en el  router</a:t>
            </a:r>
          </a:p>
          <a:p>
            <a:pPr>
              <a:buFont typeface="Wingdings" pitchFamily="2" charset="2"/>
              <a:buChar char="ü"/>
            </a:pPr>
            <a:r>
              <a:rPr lang="es-EC" b="1" dirty="0" smtClean="0"/>
              <a:t>Primeros configuramos las interfaz fastethernet</a:t>
            </a:r>
          </a:p>
          <a:p>
            <a:pPr>
              <a:buFont typeface="Wingdings" pitchFamily="2" charset="2"/>
              <a:buChar char="ü"/>
            </a:pPr>
            <a:r>
              <a:rPr lang="es-EC" b="1" dirty="0" smtClean="0"/>
              <a:t>Luego configuramos la interfaz seriales</a:t>
            </a:r>
          </a:p>
          <a:p>
            <a:pPr>
              <a:buFont typeface="Wingdings" pitchFamily="2" charset="2"/>
              <a:buChar char="ü"/>
            </a:pPr>
            <a:r>
              <a:rPr lang="es-EC" b="1" dirty="0" smtClean="0"/>
              <a:t>Luego configuramos el OSPF  con IPV6</a:t>
            </a:r>
            <a:endParaRPr lang="es-EC" dirty="0"/>
          </a:p>
        </p:txBody>
      </p:sp>
      <p:sp>
        <p:nvSpPr>
          <p:cNvPr id="98305" name="Rectangle 1"/>
          <p:cNvSpPr>
            <a:spLocks noChangeArrowheads="1"/>
          </p:cNvSpPr>
          <p:nvPr/>
        </p:nvSpPr>
        <p:spPr bwMode="auto">
          <a:xfrm>
            <a:off x="1214414" y="571480"/>
            <a:ext cx="707236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Pasos  a seguir para  configurar OSPF</a:t>
            </a:r>
            <a:r>
              <a:rPr kumimoji="0" lang="es-EC" sz="2400" b="1" i="0" u="none" strike="noStrike" cap="none" normalizeH="0" dirty="0" smtClean="0">
                <a:ln>
                  <a:noFill/>
                </a:ln>
                <a:solidFill>
                  <a:srgbClr val="FF0000"/>
                </a:solidFill>
                <a:effectLst/>
                <a:latin typeface="Calibri" pitchFamily="34" charset="0"/>
                <a:ea typeface="Calibri" pitchFamily="34" charset="0"/>
                <a:cs typeface="Times New Roman" pitchFamily="18" charset="0"/>
              </a:rPr>
              <a:t> con IPV6</a:t>
            </a:r>
            <a:endParaRPr kumimoji="0" lang="es-EC" sz="2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rcRect/>
          <a:stretch>
            <a:fillRect/>
          </a:stretch>
        </p:blipFill>
        <p:spPr bwMode="auto">
          <a:xfrm>
            <a:off x="1500166" y="1071546"/>
            <a:ext cx="6215106" cy="4857784"/>
          </a:xfrm>
          <a:prstGeom prst="rect">
            <a:avLst/>
          </a:prstGeom>
          <a:noFill/>
          <a:ln w="9525">
            <a:noFill/>
            <a:miter lim="800000"/>
            <a:headEnd/>
            <a:tailEnd/>
          </a:ln>
          <a:effectLst/>
        </p:spPr>
      </p:pic>
      <p:sp>
        <p:nvSpPr>
          <p:cNvPr id="4" name="3 Rectángulo"/>
          <p:cNvSpPr/>
          <p:nvPr/>
        </p:nvSpPr>
        <p:spPr>
          <a:xfrm>
            <a:off x="3214678" y="500042"/>
            <a:ext cx="2421497" cy="369332"/>
          </a:xfrm>
          <a:prstGeom prst="rect">
            <a:avLst/>
          </a:prstGeom>
        </p:spPr>
        <p:txBody>
          <a:bodyPr wrap="none">
            <a:spAutoFit/>
          </a:bodyPr>
          <a:lstStyle/>
          <a:p>
            <a:r>
              <a:rPr lang="es-EC" b="1" dirty="0" smtClean="0">
                <a:solidFill>
                  <a:srgbClr val="FF0000"/>
                </a:solidFill>
              </a:rPr>
              <a:t>Diagrama de  Topología</a:t>
            </a:r>
            <a:endParaRPr lang="es-EC"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14282" y="857232"/>
            <a:ext cx="4357718" cy="53578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714876" y="857232"/>
            <a:ext cx="4214821" cy="5357850"/>
          </a:xfrm>
          <a:prstGeom prst="rect">
            <a:avLst/>
          </a:prstGeom>
          <a:noFill/>
          <a:ln w="9525">
            <a:noFill/>
            <a:miter lim="800000"/>
            <a:headEnd/>
            <a:tailEnd/>
          </a:ln>
          <a:effectLst/>
        </p:spPr>
      </p:pic>
      <p:sp>
        <p:nvSpPr>
          <p:cNvPr id="6" name="Rectangle 2"/>
          <p:cNvSpPr>
            <a:spLocks noChangeArrowheads="1"/>
          </p:cNvSpPr>
          <p:nvPr/>
        </p:nvSpPr>
        <p:spPr bwMode="auto">
          <a:xfrm>
            <a:off x="2500298" y="214290"/>
            <a:ext cx="42148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Configuramos  las direcciones  de</a:t>
            </a:r>
            <a:r>
              <a:rPr kumimoji="0" lang="es-EC" b="1" i="0" u="none" strike="noStrike" cap="none" normalizeH="0" dirty="0" smtClean="0">
                <a:ln>
                  <a:noFill/>
                </a:ln>
                <a:solidFill>
                  <a:srgbClr val="FF0000"/>
                </a:solidFill>
                <a:effectLst/>
                <a:latin typeface="Calibri" pitchFamily="34" charset="0"/>
                <a:ea typeface="Calibri" pitchFamily="34" charset="0"/>
                <a:cs typeface="Times New Roman" pitchFamily="18" charset="0"/>
              </a:rPr>
              <a:t> la PC 0</a:t>
            </a:r>
            <a:endParaRPr kumimoji="0" lang="es-EC"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cstate="print"/>
          <a:srcRect/>
          <a:stretch>
            <a:fillRect/>
          </a:stretch>
        </p:blipFill>
        <p:spPr bwMode="auto">
          <a:xfrm>
            <a:off x="4714876" y="714356"/>
            <a:ext cx="4229059" cy="5572164"/>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cstate="print"/>
          <a:srcRect/>
          <a:stretch>
            <a:fillRect/>
          </a:stretch>
        </p:blipFill>
        <p:spPr bwMode="auto">
          <a:xfrm>
            <a:off x="285720" y="714356"/>
            <a:ext cx="4214842" cy="5572164"/>
          </a:xfrm>
          <a:prstGeom prst="rect">
            <a:avLst/>
          </a:prstGeom>
          <a:noFill/>
          <a:ln w="9525">
            <a:noFill/>
            <a:miter lim="800000"/>
            <a:headEnd/>
            <a:tailEnd/>
          </a:ln>
          <a:effectLst/>
        </p:spPr>
      </p:pic>
      <p:sp>
        <p:nvSpPr>
          <p:cNvPr id="6" name="Rectangle 2"/>
          <p:cNvSpPr>
            <a:spLocks noChangeArrowheads="1"/>
          </p:cNvSpPr>
          <p:nvPr/>
        </p:nvSpPr>
        <p:spPr bwMode="auto">
          <a:xfrm>
            <a:off x="2500298" y="214290"/>
            <a:ext cx="42148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Configuramos  las direcciones  de</a:t>
            </a:r>
            <a:r>
              <a:rPr kumimoji="0" lang="es-EC" b="1" i="0" u="none" strike="noStrike" cap="none" normalizeH="0" dirty="0" smtClean="0">
                <a:ln>
                  <a:noFill/>
                </a:ln>
                <a:solidFill>
                  <a:srgbClr val="FF0000"/>
                </a:solidFill>
                <a:effectLst/>
                <a:latin typeface="Calibri" pitchFamily="34" charset="0"/>
                <a:ea typeface="Calibri" pitchFamily="34" charset="0"/>
                <a:cs typeface="Times New Roman" pitchFamily="18" charset="0"/>
              </a:rPr>
              <a:t> la PC 1</a:t>
            </a:r>
            <a:endParaRPr kumimoji="0" lang="es-EC"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7232"/>
            <a:ext cx="8229600" cy="714380"/>
          </a:xfrm>
        </p:spPr>
        <p:txBody>
          <a:bodyPr>
            <a:normAutofit fontScale="90000"/>
          </a:bodyPr>
          <a:lstStyle/>
          <a:p>
            <a:r>
              <a:rPr lang="es-EC" dirty="0" smtClean="0">
                <a:solidFill>
                  <a:schemeClr val="tx1"/>
                </a:solidFill>
              </a:rPr>
              <a:t>Titulo:     </a:t>
            </a:r>
            <a:r>
              <a:rPr lang="es-EC" dirty="0" smtClean="0">
                <a:solidFill>
                  <a:srgbClr val="FF0000"/>
                </a:solidFill>
              </a:rPr>
              <a:t>OSPF  con IPV6</a:t>
            </a:r>
            <a:br>
              <a:rPr lang="es-EC" dirty="0" smtClean="0">
                <a:solidFill>
                  <a:srgbClr val="FF0000"/>
                </a:solidFill>
              </a:rPr>
            </a:br>
            <a:r>
              <a:rPr lang="es-EC" u="sng" dirty="0" smtClean="0">
                <a:solidFill>
                  <a:schemeClr val="tx1"/>
                </a:solidFill>
                <a:latin typeface="Algerian" pitchFamily="82" charset="0"/>
                <a:cs typeface="Andalus" pitchFamily="18" charset="-78"/>
              </a:rPr>
              <a:t>Introducción</a:t>
            </a:r>
            <a:r>
              <a:rPr lang="es-EC" u="sng" dirty="0" smtClean="0">
                <a:solidFill>
                  <a:schemeClr val="tx1"/>
                </a:solidFill>
              </a:rPr>
              <a:t/>
            </a:r>
            <a:br>
              <a:rPr lang="es-EC" u="sng" dirty="0" smtClean="0">
                <a:solidFill>
                  <a:schemeClr val="tx1"/>
                </a:solidFill>
              </a:rPr>
            </a:br>
            <a:endParaRPr lang="es-EC" dirty="0"/>
          </a:p>
        </p:txBody>
      </p:sp>
      <p:sp>
        <p:nvSpPr>
          <p:cNvPr id="3" name="2 Marcador de contenido"/>
          <p:cNvSpPr>
            <a:spLocks noGrp="1"/>
          </p:cNvSpPr>
          <p:nvPr>
            <p:ph idx="1"/>
          </p:nvPr>
        </p:nvSpPr>
        <p:spPr>
          <a:xfrm>
            <a:off x="457200" y="1928802"/>
            <a:ext cx="8229600" cy="4197361"/>
          </a:xfrm>
        </p:spPr>
        <p:txBody>
          <a:bodyPr>
            <a:normAutofit fontScale="25000" lnSpcReduction="20000"/>
          </a:bodyPr>
          <a:lstStyle/>
          <a:p>
            <a:endParaRPr lang="es-EC" sz="5500" dirty="0" smtClean="0"/>
          </a:p>
          <a:p>
            <a:pPr>
              <a:buFont typeface="Wingdings" pitchFamily="2" charset="2"/>
              <a:buChar char="Ø"/>
            </a:pPr>
            <a:r>
              <a:rPr lang="es-EC" sz="5500" b="1" dirty="0" smtClean="0">
                <a:solidFill>
                  <a:srgbClr val="00B0F0"/>
                </a:solidFill>
              </a:rPr>
              <a:t>Diferencia entre </a:t>
            </a:r>
            <a:r>
              <a:rPr lang="es-EC" sz="5500" b="1" i="1" dirty="0" smtClean="0">
                <a:solidFill>
                  <a:srgbClr val="00B0F0"/>
                </a:solidFill>
              </a:rPr>
              <a:t>IPV4  y IPV6</a:t>
            </a:r>
          </a:p>
          <a:p>
            <a:pPr>
              <a:buFont typeface="Wingdings" pitchFamily="2" charset="2"/>
              <a:buChar char="§"/>
            </a:pPr>
            <a:r>
              <a:rPr lang="es-EC" sz="5500" dirty="0" smtClean="0"/>
              <a:t>Protocolo de Internet</a:t>
            </a:r>
          </a:p>
          <a:p>
            <a:pPr>
              <a:buFont typeface="Wingdings" pitchFamily="2" charset="2"/>
              <a:buChar char="§"/>
            </a:pPr>
            <a:r>
              <a:rPr lang="es-EC" sz="5500" dirty="0" smtClean="0"/>
              <a:t>Qué es IPv4</a:t>
            </a:r>
          </a:p>
          <a:p>
            <a:pPr>
              <a:buFont typeface="Wingdings" pitchFamily="2" charset="2"/>
              <a:buChar char="§"/>
            </a:pPr>
            <a:r>
              <a:rPr lang="es-EC" sz="5500" dirty="0" smtClean="0"/>
              <a:t>Qué es IPv6</a:t>
            </a:r>
          </a:p>
          <a:p>
            <a:pPr>
              <a:buFont typeface="Wingdings" pitchFamily="2" charset="2"/>
              <a:buChar char="§"/>
            </a:pPr>
            <a:r>
              <a:rPr lang="es-EC" sz="5500" dirty="0" smtClean="0"/>
              <a:t>Diferencias más importantes</a:t>
            </a:r>
          </a:p>
          <a:p>
            <a:pPr>
              <a:buNone/>
            </a:pPr>
            <a:endParaRPr lang="es-EC" sz="5500" dirty="0" smtClean="0"/>
          </a:p>
          <a:p>
            <a:pPr>
              <a:buFont typeface="Wingdings" pitchFamily="2" charset="2"/>
              <a:buChar char="Ø"/>
            </a:pPr>
            <a:r>
              <a:rPr lang="es-EC" sz="5500" dirty="0" smtClean="0"/>
              <a:t> </a:t>
            </a:r>
            <a:r>
              <a:rPr lang="es-EC" sz="5500" b="1" dirty="0" smtClean="0">
                <a:solidFill>
                  <a:srgbClr val="00B0F0"/>
                </a:solidFill>
              </a:rPr>
              <a:t>Formas de conversión de decimales  a hexadecimal </a:t>
            </a:r>
          </a:p>
          <a:p>
            <a:pPr>
              <a:buFont typeface="Wingdings" pitchFamily="2" charset="2"/>
              <a:buChar char="ü"/>
            </a:pPr>
            <a:r>
              <a:rPr lang="es-ES" sz="5500" dirty="0" smtClean="0"/>
              <a:t> Sistema Hexadecimal </a:t>
            </a:r>
          </a:p>
          <a:p>
            <a:pPr>
              <a:buFont typeface="Wingdings" pitchFamily="2" charset="2"/>
              <a:buChar char="§"/>
            </a:pPr>
            <a:r>
              <a:rPr lang="es-ES" sz="5500" dirty="0" smtClean="0"/>
              <a:t>Conversión del Sistema Hexadecimal a Decima</a:t>
            </a:r>
          </a:p>
          <a:p>
            <a:pPr>
              <a:buFont typeface="Wingdings" pitchFamily="2" charset="2"/>
              <a:buChar char="§"/>
            </a:pPr>
            <a:r>
              <a:rPr lang="es-ES" sz="5500" dirty="0" smtClean="0"/>
              <a:t>Conversión del Sistema Decimal a Hexadecimal</a:t>
            </a:r>
          </a:p>
          <a:p>
            <a:pPr>
              <a:buFont typeface="Wingdings" pitchFamily="2" charset="2"/>
              <a:buChar char="§"/>
            </a:pPr>
            <a:r>
              <a:rPr lang="es-ES" sz="5500" dirty="0" smtClean="0"/>
              <a:t>Conversión del Sistema Hexadecimal a Binario</a:t>
            </a:r>
          </a:p>
          <a:p>
            <a:pPr>
              <a:buFont typeface="Wingdings" pitchFamily="2" charset="2"/>
              <a:buChar char="§"/>
            </a:pPr>
            <a:r>
              <a:rPr lang="es-ES" sz="5500" dirty="0" smtClean="0"/>
              <a:t>Tabla de conversiones entre  códigos</a:t>
            </a:r>
          </a:p>
          <a:p>
            <a:pPr>
              <a:buFont typeface="Wingdings" pitchFamily="2" charset="2"/>
              <a:buChar char="ü"/>
            </a:pPr>
            <a:r>
              <a:rPr lang="es-EC" sz="5500" dirty="0" smtClean="0"/>
              <a:t>Las calculadoras  IP .</a:t>
            </a:r>
          </a:p>
          <a:p>
            <a:endParaRPr lang="es-EC" sz="5500" b="1" dirty="0" smtClean="0"/>
          </a:p>
          <a:p>
            <a:pPr>
              <a:buFont typeface="Wingdings" pitchFamily="2" charset="2"/>
              <a:buChar char="Ø"/>
            </a:pPr>
            <a:r>
              <a:rPr lang="es-EC" sz="5500" b="1" dirty="0" smtClean="0">
                <a:solidFill>
                  <a:srgbClr val="00B0F0"/>
                </a:solidFill>
              </a:rPr>
              <a:t>OSPF para IPv6</a:t>
            </a:r>
          </a:p>
          <a:p>
            <a:pPr lvl="0">
              <a:buFont typeface="Wingdings" pitchFamily="2" charset="2"/>
              <a:buChar char="§"/>
            </a:pPr>
            <a:r>
              <a:rPr lang="es-EC" sz="5500" dirty="0" smtClean="0">
                <a:latin typeface="Calibri" pitchFamily="34" charset="0"/>
                <a:ea typeface="Calibri" pitchFamily="34" charset="0"/>
                <a:cs typeface="Times New Roman" pitchFamily="18" charset="0"/>
              </a:rPr>
              <a:t>Pasos  a seguir para  configurar OSPF con IPV6</a:t>
            </a:r>
          </a:p>
          <a:p>
            <a:pPr>
              <a:buFont typeface="Wingdings" pitchFamily="2" charset="2"/>
              <a:buChar char="§"/>
            </a:pPr>
            <a:r>
              <a:rPr lang="es-EC" sz="5500" dirty="0" smtClean="0">
                <a:latin typeface="Calibri" pitchFamily="34" charset="0"/>
                <a:ea typeface="Calibri" pitchFamily="34" charset="0"/>
                <a:cs typeface="Times New Roman" pitchFamily="18" charset="0"/>
              </a:rPr>
              <a:t>Configuramos  las direcciones  de la PC</a:t>
            </a:r>
          </a:p>
          <a:p>
            <a:pPr lvl="0">
              <a:buFont typeface="Wingdings" pitchFamily="2" charset="2"/>
              <a:buChar char="§"/>
            </a:pPr>
            <a:r>
              <a:rPr lang="es-EC" sz="5500" dirty="0" smtClean="0">
                <a:latin typeface="Calibri" pitchFamily="34" charset="0"/>
                <a:ea typeface="Calibri" pitchFamily="34" charset="0"/>
                <a:cs typeface="Times New Roman" pitchFamily="18" charset="0"/>
              </a:rPr>
              <a:t> Configuramos  parte física del Router 0</a:t>
            </a:r>
          </a:p>
          <a:p>
            <a:pPr>
              <a:buFont typeface="Wingdings" pitchFamily="2" charset="2"/>
              <a:buChar char="§"/>
            </a:pPr>
            <a:r>
              <a:rPr lang="es-EC" sz="5500" dirty="0" smtClean="0">
                <a:latin typeface="Calibri" pitchFamily="34" charset="0"/>
                <a:ea typeface="Calibri" pitchFamily="34" charset="0"/>
                <a:cs typeface="Times New Roman" pitchFamily="18" charset="0"/>
              </a:rPr>
              <a:t>Configuramos  el OSPF con IPV6</a:t>
            </a:r>
          </a:p>
          <a:p>
            <a:pPr>
              <a:buFont typeface="Wingdings" pitchFamily="2" charset="2"/>
              <a:buChar char="§"/>
            </a:pPr>
            <a:r>
              <a:rPr lang="es-EC" sz="5500" dirty="0" smtClean="0"/>
              <a:t>Diagrama de  topología</a:t>
            </a:r>
          </a:p>
          <a:p>
            <a:pPr>
              <a:buFont typeface="Wingdings" pitchFamily="2" charset="2"/>
              <a:buChar char="§"/>
            </a:pPr>
            <a:r>
              <a:rPr lang="es-EC" sz="5500" dirty="0" smtClean="0"/>
              <a:t>configuraciones realizadas</a:t>
            </a:r>
          </a:p>
          <a:p>
            <a:pPr>
              <a:buFont typeface="Wingdings" pitchFamily="2" charset="2"/>
              <a:buChar char="Ø"/>
            </a:pPr>
            <a:endParaRPr lang="es-EC" dirty="0" smtClean="0">
              <a:latin typeface="Arial" pitchFamily="34" charset="0"/>
              <a:cs typeface="Arial" pitchFamily="34" charset="0"/>
            </a:endParaRPr>
          </a:p>
          <a:p>
            <a:pPr lvl="0">
              <a:buFont typeface="Wingdings" pitchFamily="2" charset="2"/>
              <a:buChar char="Ø"/>
            </a:pPr>
            <a:endParaRPr lang="es-EC" dirty="0" smtClean="0">
              <a:latin typeface="Arial" pitchFamily="34" charset="0"/>
              <a:cs typeface="Arial" pitchFamily="34" charset="0"/>
            </a:endParaRPr>
          </a:p>
          <a:p>
            <a:pPr>
              <a:buFont typeface="Wingdings" pitchFamily="2" charset="2"/>
              <a:buChar char="Ø"/>
            </a:pPr>
            <a:endParaRPr lang="es-EC" dirty="0" smtClean="0"/>
          </a:p>
          <a:p>
            <a:pPr lvl="0">
              <a:buFont typeface="Wingdings" pitchFamily="2" charset="2"/>
              <a:buChar char="Ø"/>
            </a:pPr>
            <a:endParaRPr lang="es-EC" b="1" dirty="0" smtClean="0">
              <a:solidFill>
                <a:srgbClr val="FF0000"/>
              </a:solidFill>
              <a:latin typeface="Calibri" pitchFamily="34" charset="0"/>
              <a:ea typeface="Calibri" pitchFamily="34" charset="0"/>
              <a:cs typeface="Times New Roman" pitchFamily="18" charset="0"/>
            </a:endParaRPr>
          </a:p>
          <a:p>
            <a:pPr>
              <a:buFont typeface="Wingdings" pitchFamily="2" charset="2"/>
              <a:buChar char="Ø"/>
            </a:pPr>
            <a:endParaRPr lang="es-EC" dirty="0" smtClean="0"/>
          </a:p>
          <a:p>
            <a:endParaRPr lang="es-EC" dirty="0" smtClean="0"/>
          </a:p>
          <a:p>
            <a:endParaRPr lang="es-EC" dirty="0" smtClean="0">
              <a:solidFill>
                <a:srgbClr val="FF0000"/>
              </a:solidFill>
            </a:endParaRPr>
          </a:p>
        </p:txBody>
      </p:sp>
      <p:sp>
        <p:nvSpPr>
          <p:cNvPr id="4" name="3 Rectángulo"/>
          <p:cNvSpPr/>
          <p:nvPr/>
        </p:nvSpPr>
        <p:spPr>
          <a:xfrm>
            <a:off x="714348" y="1571612"/>
            <a:ext cx="1928826" cy="523220"/>
          </a:xfrm>
          <a:prstGeom prst="rect">
            <a:avLst/>
          </a:prstGeom>
        </p:spPr>
        <p:txBody>
          <a:bodyPr wrap="square">
            <a:spAutoFit/>
          </a:bodyPr>
          <a:lstStyle/>
          <a:p>
            <a:r>
              <a:rPr lang="es-EC" sz="2800" b="1" u="sng" dirty="0" smtClean="0"/>
              <a:t>TEMAS</a:t>
            </a:r>
            <a:r>
              <a:rPr lang="es-EC" u="sng" dirty="0" smtClean="0"/>
              <a:t> : </a:t>
            </a:r>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714348" y="785794"/>
            <a:ext cx="7358114" cy="5429288"/>
          </a:xfrm>
          <a:prstGeom prst="rect">
            <a:avLst/>
          </a:prstGeom>
          <a:noFill/>
          <a:ln w="9525">
            <a:noFill/>
            <a:miter lim="800000"/>
            <a:headEnd/>
            <a:tailEnd/>
          </a:ln>
          <a:effectLst/>
        </p:spPr>
      </p:pic>
      <p:sp>
        <p:nvSpPr>
          <p:cNvPr id="5" name="Rectangle 2"/>
          <p:cNvSpPr>
            <a:spLocks noChangeArrowheads="1"/>
          </p:cNvSpPr>
          <p:nvPr/>
        </p:nvSpPr>
        <p:spPr bwMode="auto">
          <a:xfrm>
            <a:off x="2500298" y="214290"/>
            <a:ext cx="42148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Configuramos  parte física</a:t>
            </a:r>
            <a:r>
              <a:rPr kumimoji="0" lang="es-EC" b="1" i="0" u="none" strike="noStrike" cap="none" normalizeH="0" dirty="0" smtClean="0">
                <a:ln>
                  <a:noFill/>
                </a:ln>
                <a:solidFill>
                  <a:srgbClr val="FF0000"/>
                </a:solidFill>
                <a:effectLst/>
                <a:latin typeface="Calibri" pitchFamily="34" charset="0"/>
                <a:ea typeface="Calibri" pitchFamily="34" charset="0"/>
                <a:cs typeface="Times New Roman" pitchFamily="18" charset="0"/>
              </a:rPr>
              <a:t> del Router 0</a:t>
            </a:r>
            <a:endParaRPr kumimoji="0" lang="es-EC"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1857356" y="428604"/>
            <a:ext cx="45720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Pasos para  configurar en  Ipv6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C" sz="2000" b="1" dirty="0" smtClean="0">
                <a:solidFill>
                  <a:srgbClr val="FF0000"/>
                </a:solidFill>
                <a:latin typeface="Calibri" pitchFamily="34" charset="0"/>
                <a:cs typeface="Times New Roman" pitchFamily="18" charset="0"/>
              </a:rPr>
              <a:t>       Configuración del  Router 0</a:t>
            </a:r>
            <a:endParaRPr kumimoji="0" lang="es-EC" sz="2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8" name="Picture 3"/>
          <p:cNvPicPr>
            <a:picLocks noGrp="1" noChangeAspect="1" noChangeArrowheads="1"/>
          </p:cNvPicPr>
          <p:nvPr>
            <p:ph idx="1"/>
          </p:nvPr>
        </p:nvPicPr>
        <p:blipFill>
          <a:blip r:embed="rId2" cstate="print"/>
          <a:srcRect/>
          <a:stretch>
            <a:fillRect/>
          </a:stretch>
        </p:blipFill>
        <p:spPr bwMode="auto">
          <a:xfrm>
            <a:off x="5643570" y="1714488"/>
            <a:ext cx="2857520" cy="2214578"/>
          </a:xfrm>
          <a:prstGeom prst="rect">
            <a:avLst/>
          </a:prstGeom>
          <a:noFill/>
          <a:ln w="9525">
            <a:noFill/>
            <a:miter lim="800000"/>
            <a:headEnd/>
            <a:tailEnd/>
          </a:ln>
          <a:effectLst/>
        </p:spPr>
      </p:pic>
      <p:pic>
        <p:nvPicPr>
          <p:cNvPr id="9" name="Picture 4"/>
          <p:cNvPicPr>
            <a:picLocks noChangeAspect="1" noChangeArrowheads="1"/>
          </p:cNvPicPr>
          <p:nvPr/>
        </p:nvPicPr>
        <p:blipFill>
          <a:blip r:embed="rId3" cstate="print"/>
          <a:srcRect/>
          <a:stretch>
            <a:fillRect/>
          </a:stretch>
        </p:blipFill>
        <p:spPr bwMode="auto">
          <a:xfrm>
            <a:off x="5857884" y="4071942"/>
            <a:ext cx="2533650" cy="2038349"/>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928662" y="1500174"/>
            <a:ext cx="4572032" cy="2786082"/>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928662" y="4500570"/>
            <a:ext cx="4286280" cy="17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071670" y="285728"/>
            <a:ext cx="571504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Configuración de  las direcciones  seriales  del  Router  0</a:t>
            </a:r>
            <a:endParaRPr kumimoji="0" lang="es-EC" b="0" i="0" u="none" strike="noStrike" cap="none" normalizeH="0" baseline="0" dirty="0" smtClean="0">
              <a:ln>
                <a:noFill/>
              </a:ln>
              <a:solidFill>
                <a:srgbClr val="FF0000"/>
              </a:solidFill>
              <a:effectLst/>
              <a:latin typeface="Arial" pitchFamily="34" charset="0"/>
              <a:cs typeface="Arial" pitchFamily="34" charset="0"/>
            </a:endParaRPr>
          </a:p>
        </p:txBody>
      </p:sp>
      <p:sp>
        <p:nvSpPr>
          <p:cNvPr id="6" name="Rectangle 2"/>
          <p:cNvSpPr>
            <a:spLocks noChangeArrowheads="1"/>
          </p:cNvSpPr>
          <p:nvPr/>
        </p:nvSpPr>
        <p:spPr bwMode="auto">
          <a:xfrm>
            <a:off x="2857488" y="3643314"/>
            <a:ext cx="35719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Configuramos  el OSPF con IPV6</a:t>
            </a:r>
            <a:endParaRPr kumimoji="0" lang="es-EC" b="0" i="0" u="none" strike="noStrike" cap="none" normalizeH="0" baseline="0" dirty="0" smtClean="0">
              <a:ln>
                <a:noFill/>
              </a:ln>
              <a:solidFill>
                <a:srgbClr val="FF0000"/>
              </a:solidFill>
              <a:effectLst/>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928794" y="1000108"/>
            <a:ext cx="5786478" cy="192880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857356" y="4214818"/>
            <a:ext cx="6215106"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tretch>
            <a:fillRect/>
          </a:stretch>
        </p:blipFill>
        <p:spPr bwMode="auto">
          <a:xfrm>
            <a:off x="1662112" y="1667669"/>
            <a:ext cx="5057775" cy="4391025"/>
          </a:xfrm>
          <a:prstGeom prst="rect">
            <a:avLst/>
          </a:prstGeom>
          <a:noFill/>
          <a:ln w="9525">
            <a:noFill/>
            <a:miter lim="800000"/>
            <a:headEnd/>
            <a:tailEnd/>
          </a:ln>
          <a:effectLst/>
        </p:spPr>
      </p:pic>
      <p:sp>
        <p:nvSpPr>
          <p:cNvPr id="4" name="3 Rectángulo"/>
          <p:cNvSpPr/>
          <p:nvPr/>
        </p:nvSpPr>
        <p:spPr>
          <a:xfrm>
            <a:off x="2928926" y="857232"/>
            <a:ext cx="4214842" cy="369332"/>
          </a:xfrm>
          <a:prstGeom prst="rect">
            <a:avLst/>
          </a:prstGeom>
        </p:spPr>
        <p:txBody>
          <a:bodyPr wrap="square">
            <a:spAutoFit/>
          </a:bodyPr>
          <a:lstStyle/>
          <a:p>
            <a:r>
              <a:rPr lang="es-EC" b="1" dirty="0" smtClean="0">
                <a:solidFill>
                  <a:srgbClr val="FF0000"/>
                </a:solidFill>
              </a:rPr>
              <a:t>Diagrama de  topología</a:t>
            </a:r>
            <a:endParaRPr lang="es-EC"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cstate="print"/>
          <a:srcRect/>
          <a:stretch>
            <a:fillRect/>
          </a:stretch>
        </p:blipFill>
        <p:spPr bwMode="auto">
          <a:xfrm>
            <a:off x="4786314" y="857232"/>
            <a:ext cx="4145550" cy="5286412"/>
          </a:xfrm>
          <a:prstGeom prst="rect">
            <a:avLst/>
          </a:prstGeom>
          <a:noFill/>
          <a:ln w="9525">
            <a:noFill/>
            <a:miter lim="800000"/>
            <a:headEnd/>
            <a:tailEnd/>
          </a:ln>
          <a:effectLst/>
        </p:spPr>
      </p:pic>
      <p:pic>
        <p:nvPicPr>
          <p:cNvPr id="30724" name="Picture 4"/>
          <p:cNvPicPr>
            <a:picLocks noChangeAspect="1" noChangeArrowheads="1"/>
          </p:cNvPicPr>
          <p:nvPr/>
        </p:nvPicPr>
        <p:blipFill>
          <a:blip r:embed="rId3" cstate="print"/>
          <a:srcRect/>
          <a:stretch>
            <a:fillRect/>
          </a:stretch>
        </p:blipFill>
        <p:spPr bwMode="auto">
          <a:xfrm>
            <a:off x="142844" y="857232"/>
            <a:ext cx="4572032" cy="5324478"/>
          </a:xfrm>
          <a:prstGeom prst="rect">
            <a:avLst/>
          </a:prstGeom>
          <a:noFill/>
          <a:ln w="9525">
            <a:noFill/>
            <a:miter lim="800000"/>
            <a:headEnd/>
            <a:tailEnd/>
          </a:ln>
          <a:effectLst/>
        </p:spPr>
      </p:pic>
      <p:sp>
        <p:nvSpPr>
          <p:cNvPr id="7" name="Rectangle 2"/>
          <p:cNvSpPr>
            <a:spLocks noChangeArrowheads="1"/>
          </p:cNvSpPr>
          <p:nvPr/>
        </p:nvSpPr>
        <p:spPr bwMode="auto">
          <a:xfrm>
            <a:off x="2500298" y="214290"/>
            <a:ext cx="42148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Configuramos  las direcciones  de</a:t>
            </a:r>
            <a:r>
              <a:rPr kumimoji="0" lang="es-EC" b="1" i="0" u="none" strike="noStrike" cap="none" normalizeH="0" dirty="0" smtClean="0">
                <a:ln>
                  <a:noFill/>
                </a:ln>
                <a:solidFill>
                  <a:srgbClr val="FF0000"/>
                </a:solidFill>
                <a:effectLst/>
                <a:latin typeface="Calibri" pitchFamily="34" charset="0"/>
                <a:ea typeface="Calibri" pitchFamily="34" charset="0"/>
                <a:cs typeface="Times New Roman" pitchFamily="18" charset="0"/>
              </a:rPr>
              <a:t> la PC 2</a:t>
            </a:r>
            <a:endParaRPr kumimoji="0" lang="es-EC"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cstate="print"/>
          <a:srcRect/>
          <a:stretch>
            <a:fillRect/>
          </a:stretch>
        </p:blipFill>
        <p:spPr bwMode="auto">
          <a:xfrm>
            <a:off x="4786314" y="857232"/>
            <a:ext cx="4201455" cy="5357850"/>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cstate="print"/>
          <a:srcRect/>
          <a:stretch>
            <a:fillRect/>
          </a:stretch>
        </p:blipFill>
        <p:spPr bwMode="auto">
          <a:xfrm>
            <a:off x="142844" y="857232"/>
            <a:ext cx="4500594" cy="5357850"/>
          </a:xfrm>
          <a:prstGeom prst="rect">
            <a:avLst/>
          </a:prstGeom>
          <a:noFill/>
          <a:ln w="9525">
            <a:noFill/>
            <a:miter lim="800000"/>
            <a:headEnd/>
            <a:tailEnd/>
          </a:ln>
          <a:effectLst/>
        </p:spPr>
      </p:pic>
      <p:sp>
        <p:nvSpPr>
          <p:cNvPr id="6" name="Rectangle 2"/>
          <p:cNvSpPr>
            <a:spLocks noChangeArrowheads="1"/>
          </p:cNvSpPr>
          <p:nvPr/>
        </p:nvSpPr>
        <p:spPr bwMode="auto">
          <a:xfrm>
            <a:off x="2500298" y="214290"/>
            <a:ext cx="42148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Configuramos  las direcciones  de</a:t>
            </a:r>
            <a:r>
              <a:rPr kumimoji="0" lang="es-EC" b="1" i="0" u="none" strike="noStrike" cap="none" normalizeH="0" dirty="0" smtClean="0">
                <a:ln>
                  <a:noFill/>
                </a:ln>
                <a:solidFill>
                  <a:srgbClr val="FF0000"/>
                </a:solidFill>
                <a:effectLst/>
                <a:latin typeface="Calibri" pitchFamily="34" charset="0"/>
                <a:ea typeface="Calibri" pitchFamily="34" charset="0"/>
                <a:cs typeface="Times New Roman" pitchFamily="18" charset="0"/>
              </a:rPr>
              <a:t> la PC 3</a:t>
            </a:r>
            <a:endParaRPr kumimoji="0" lang="es-EC"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cstate="print"/>
          <a:srcRect/>
          <a:stretch>
            <a:fillRect/>
          </a:stretch>
        </p:blipFill>
        <p:spPr bwMode="auto">
          <a:xfrm>
            <a:off x="1000100" y="785794"/>
            <a:ext cx="6572296" cy="5429288"/>
          </a:xfrm>
          <a:prstGeom prst="rect">
            <a:avLst/>
          </a:prstGeom>
          <a:noFill/>
          <a:ln w="9525">
            <a:noFill/>
            <a:miter lim="800000"/>
            <a:headEnd/>
            <a:tailEnd/>
          </a:ln>
          <a:effectLst/>
        </p:spPr>
      </p:pic>
      <p:sp>
        <p:nvSpPr>
          <p:cNvPr id="5" name="Rectangle 2"/>
          <p:cNvSpPr>
            <a:spLocks noChangeArrowheads="1"/>
          </p:cNvSpPr>
          <p:nvPr/>
        </p:nvSpPr>
        <p:spPr bwMode="auto">
          <a:xfrm>
            <a:off x="2500298" y="214290"/>
            <a:ext cx="42148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Configuramos  parte física</a:t>
            </a:r>
            <a:r>
              <a:rPr kumimoji="0" lang="es-EC" b="1" i="0" u="none" strike="noStrike" cap="none" normalizeH="0" dirty="0" smtClean="0">
                <a:ln>
                  <a:noFill/>
                </a:ln>
                <a:solidFill>
                  <a:srgbClr val="FF0000"/>
                </a:solidFill>
                <a:effectLst/>
                <a:latin typeface="Calibri" pitchFamily="34" charset="0"/>
                <a:ea typeface="Calibri" pitchFamily="34" charset="0"/>
                <a:cs typeface="Times New Roman" pitchFamily="18" charset="0"/>
              </a:rPr>
              <a:t> del Router 1</a:t>
            </a:r>
            <a:endParaRPr kumimoji="0" lang="es-EC"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print"/>
          <a:srcRect/>
          <a:stretch>
            <a:fillRect/>
          </a:stretch>
        </p:blipFill>
        <p:spPr bwMode="auto">
          <a:xfrm>
            <a:off x="5715008" y="3786190"/>
            <a:ext cx="3262311" cy="2247900"/>
          </a:xfrm>
          <a:prstGeom prst="rect">
            <a:avLst/>
          </a:prstGeom>
          <a:noFill/>
          <a:ln w="9525">
            <a:noFill/>
            <a:miter lim="800000"/>
            <a:headEnd/>
            <a:tailEnd/>
          </a:ln>
          <a:effectLst/>
        </p:spPr>
      </p:pic>
      <p:pic>
        <p:nvPicPr>
          <p:cNvPr id="10245" name="Picture 5"/>
          <p:cNvPicPr>
            <a:picLocks noGrp="1" noChangeAspect="1" noChangeArrowheads="1"/>
          </p:cNvPicPr>
          <p:nvPr>
            <p:ph idx="1"/>
          </p:nvPr>
        </p:nvPicPr>
        <p:blipFill>
          <a:blip r:embed="rId3" cstate="print"/>
          <a:srcRect/>
          <a:stretch>
            <a:fillRect/>
          </a:stretch>
        </p:blipFill>
        <p:spPr bwMode="auto">
          <a:xfrm>
            <a:off x="5715008" y="1142984"/>
            <a:ext cx="3276600" cy="2214577"/>
          </a:xfrm>
          <a:prstGeom prst="rect">
            <a:avLst/>
          </a:prstGeom>
          <a:noFill/>
          <a:ln w="9525">
            <a:noFill/>
            <a:miter lim="800000"/>
            <a:headEnd/>
            <a:tailEnd/>
          </a:ln>
          <a:effectLst/>
        </p:spPr>
      </p:pic>
      <p:sp>
        <p:nvSpPr>
          <p:cNvPr id="6" name="Rectangle 3"/>
          <p:cNvSpPr>
            <a:spLocks noChangeArrowheads="1"/>
          </p:cNvSpPr>
          <p:nvPr/>
        </p:nvSpPr>
        <p:spPr bwMode="auto">
          <a:xfrm>
            <a:off x="2000232" y="214290"/>
            <a:ext cx="45720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Pasos para  configurar en  Ipv6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C" sz="2000" b="1" dirty="0" smtClean="0">
                <a:solidFill>
                  <a:srgbClr val="FF0000"/>
                </a:solidFill>
                <a:latin typeface="Calibri" pitchFamily="34" charset="0"/>
                <a:cs typeface="Times New Roman" pitchFamily="18" charset="0"/>
              </a:rPr>
              <a:t>       Configuración del  Router 1</a:t>
            </a:r>
            <a:endParaRPr kumimoji="0" lang="es-EC" sz="2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3075" name="Picture 3"/>
          <p:cNvPicPr>
            <a:picLocks noChangeAspect="1" noChangeArrowheads="1"/>
          </p:cNvPicPr>
          <p:nvPr/>
        </p:nvPicPr>
        <p:blipFill>
          <a:blip r:embed="rId4" cstate="print"/>
          <a:srcRect/>
          <a:stretch>
            <a:fillRect/>
          </a:stretch>
        </p:blipFill>
        <p:spPr bwMode="auto">
          <a:xfrm>
            <a:off x="571472" y="4286256"/>
            <a:ext cx="4929222" cy="17859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571472" y="1500174"/>
            <a:ext cx="4929222"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5984" y="285728"/>
            <a:ext cx="521497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Configuración  las direcciones  seriales  del  Router 1</a:t>
            </a:r>
            <a:endParaRPr kumimoji="0" lang="es-EC" b="0" i="0" u="none" strike="noStrike" cap="none" normalizeH="0" baseline="0" dirty="0" smtClean="0">
              <a:ln>
                <a:noFill/>
              </a:ln>
              <a:solidFill>
                <a:srgbClr val="FF0000"/>
              </a:solidFill>
              <a:effectLst/>
              <a:latin typeface="Arial" pitchFamily="34" charset="0"/>
              <a:cs typeface="Arial" pitchFamily="34" charset="0"/>
            </a:endParaRPr>
          </a:p>
        </p:txBody>
      </p:sp>
      <p:sp>
        <p:nvSpPr>
          <p:cNvPr id="5" name="Rectangle 2"/>
          <p:cNvSpPr>
            <a:spLocks noChangeArrowheads="1"/>
          </p:cNvSpPr>
          <p:nvPr/>
        </p:nvSpPr>
        <p:spPr bwMode="auto">
          <a:xfrm>
            <a:off x="2857488" y="3643314"/>
            <a:ext cx="35719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Configuramos  el OSPF con IPV6</a:t>
            </a:r>
            <a:endParaRPr kumimoji="0" lang="es-EC" b="0" i="0" u="none" strike="noStrike" cap="none" normalizeH="0" baseline="0" dirty="0" smtClean="0">
              <a:ln>
                <a:noFill/>
              </a:ln>
              <a:solidFill>
                <a:srgbClr val="FF0000"/>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1857356" y="1000108"/>
            <a:ext cx="5715040" cy="192882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1643042" y="4143380"/>
            <a:ext cx="5357850"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tretch>
            <a:fillRect/>
          </a:stretch>
        </p:blipFill>
        <p:spPr bwMode="auto">
          <a:xfrm>
            <a:off x="1609725" y="1667669"/>
            <a:ext cx="5162550" cy="4391025"/>
          </a:xfrm>
          <a:prstGeom prst="rect">
            <a:avLst/>
          </a:prstGeom>
          <a:noFill/>
          <a:ln w="9525">
            <a:noFill/>
            <a:miter lim="800000"/>
            <a:headEnd/>
            <a:tailEnd/>
          </a:ln>
          <a:effectLst/>
        </p:spPr>
      </p:pic>
      <p:sp>
        <p:nvSpPr>
          <p:cNvPr id="4" name="3 Rectángulo"/>
          <p:cNvSpPr/>
          <p:nvPr/>
        </p:nvSpPr>
        <p:spPr>
          <a:xfrm>
            <a:off x="2928926" y="857232"/>
            <a:ext cx="4214842" cy="369332"/>
          </a:xfrm>
          <a:prstGeom prst="rect">
            <a:avLst/>
          </a:prstGeom>
        </p:spPr>
        <p:txBody>
          <a:bodyPr wrap="square">
            <a:spAutoFit/>
          </a:bodyPr>
          <a:lstStyle/>
          <a:p>
            <a:r>
              <a:rPr lang="es-EC" b="1" dirty="0" smtClean="0">
                <a:solidFill>
                  <a:srgbClr val="FF0000"/>
                </a:solidFill>
              </a:rPr>
              <a:t>Diagrama de  topología</a:t>
            </a:r>
            <a:endParaRPr lang="es-EC"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
            </a:r>
            <a:br>
              <a:rPr lang="es-EC" dirty="0" smtClean="0"/>
            </a:br>
            <a:r>
              <a:rPr lang="es-EC" dirty="0" smtClean="0"/>
              <a:t> </a:t>
            </a:r>
            <a:r>
              <a:rPr lang="es-EC" b="1" dirty="0" smtClean="0"/>
              <a:t> </a:t>
            </a:r>
          </a:p>
        </p:txBody>
      </p:sp>
      <p:sp>
        <p:nvSpPr>
          <p:cNvPr id="3" name="2 Marcador de contenido"/>
          <p:cNvSpPr>
            <a:spLocks noGrp="1"/>
          </p:cNvSpPr>
          <p:nvPr>
            <p:ph idx="1"/>
          </p:nvPr>
        </p:nvSpPr>
        <p:spPr>
          <a:xfrm>
            <a:off x="500034" y="714356"/>
            <a:ext cx="8229600" cy="5000660"/>
          </a:xfrm>
        </p:spPr>
        <p:txBody>
          <a:bodyPr>
            <a:normAutofit fontScale="25000" lnSpcReduction="20000"/>
          </a:bodyPr>
          <a:lstStyle/>
          <a:p>
            <a:pPr>
              <a:buNone/>
            </a:pPr>
            <a:endParaRPr lang="es-EC" dirty="0" smtClean="0"/>
          </a:p>
          <a:p>
            <a:pPr>
              <a:buFont typeface="Wingdings" pitchFamily="2" charset="2"/>
              <a:buChar char="Ø"/>
            </a:pPr>
            <a:r>
              <a:rPr lang="es-EC" sz="7200" b="1" dirty="0" smtClean="0">
                <a:solidFill>
                  <a:srgbClr val="FF0000"/>
                </a:solidFill>
              </a:rPr>
              <a:t>Protocolo de Internet</a:t>
            </a:r>
          </a:p>
          <a:p>
            <a:pPr>
              <a:buNone/>
            </a:pPr>
            <a:r>
              <a:rPr lang="es-EC" sz="7200" dirty="0" smtClean="0"/>
              <a:t>        Un Protocolo de Internet es un conjunto de reglas técnicas que define cómo las computadoras se comunican dentro de una red. Actualmente, hay dos versiones: IP versión 4 (IPv4) e IP versión 6 (IPv6). </a:t>
            </a:r>
          </a:p>
          <a:p>
            <a:pPr>
              <a:buNone/>
            </a:pPr>
            <a:endParaRPr lang="es-EC" sz="7200" dirty="0" smtClean="0"/>
          </a:p>
          <a:p>
            <a:pPr>
              <a:buFont typeface="Wingdings" pitchFamily="2" charset="2"/>
              <a:buChar char="Ø"/>
            </a:pPr>
            <a:r>
              <a:rPr lang="es-EC" sz="7200" b="1" dirty="0" smtClean="0">
                <a:solidFill>
                  <a:srgbClr val="FF0000"/>
                </a:solidFill>
              </a:rPr>
              <a:t>Qué es IPv4</a:t>
            </a:r>
          </a:p>
          <a:p>
            <a:pPr>
              <a:buNone/>
            </a:pPr>
            <a:r>
              <a:rPr lang="es-EC" sz="7200" dirty="0" smtClean="0"/>
              <a:t>       IPv4 fue la primera versión de Protocolo de Internet de uso masivo y todavía se utiliza en la mayoría del tráfico actual de Internet. Existen más de 4.000 millones de direcciones IPv4. Si bien son muchísimas, no son infinitas. </a:t>
            </a:r>
          </a:p>
          <a:p>
            <a:pPr>
              <a:buNone/>
            </a:pPr>
            <a:endParaRPr lang="es-EC" sz="7200" dirty="0" smtClean="0"/>
          </a:p>
          <a:p>
            <a:pPr>
              <a:buNone/>
            </a:pPr>
            <a:r>
              <a:rPr lang="es-EC" sz="7200" dirty="0" smtClean="0"/>
              <a:t>       Se estima que en la actualidad se encuentran en uso aproximadamente unos </a:t>
            </a:r>
          </a:p>
          <a:p>
            <a:pPr>
              <a:buNone/>
            </a:pPr>
            <a:r>
              <a:rPr lang="es-EC" sz="7200" dirty="0" smtClean="0"/>
              <a:t>       2/3 de estas combinaciones. </a:t>
            </a:r>
          </a:p>
          <a:p>
            <a:pPr>
              <a:buNone/>
            </a:pPr>
            <a:r>
              <a:rPr lang="es-EC" sz="7200" dirty="0" smtClean="0"/>
              <a:t>       Esta versión es una versión de </a:t>
            </a:r>
            <a:r>
              <a:rPr lang="es-EC" sz="7200" b="1" dirty="0" smtClean="0"/>
              <a:t>32bits</a:t>
            </a:r>
            <a:r>
              <a:rPr lang="es-EC" sz="7200" dirty="0" smtClean="0"/>
              <a:t> y consta de cuatro grupos binarios de 8bits cada uno (8x4=32), o lo que es lo mismo, cuatro grupos decimales, formado cada uno por tres dígitos. El formato utilizado es del tipo </a:t>
            </a:r>
            <a:r>
              <a:rPr lang="es-EC" sz="7200" b="1" dirty="0" smtClean="0"/>
              <a:t>11000000.10101000.00000000.00000001</a:t>
            </a:r>
            <a:r>
              <a:rPr lang="es-EC" sz="7200" dirty="0" smtClean="0"/>
              <a:t> binario, o lo que es lo mismo, </a:t>
            </a:r>
            <a:r>
              <a:rPr lang="es-EC" sz="7200" b="1" dirty="0" smtClean="0"/>
              <a:t>192.168.0.1</a:t>
            </a:r>
            <a:r>
              <a:rPr lang="es-EC" sz="7200" dirty="0" smtClean="0"/>
              <a:t> decimal. </a:t>
            </a:r>
          </a:p>
          <a:p>
            <a:pPr>
              <a:buNone/>
            </a:pPr>
            <a:r>
              <a:rPr lang="es-EC" sz="7200" dirty="0" smtClean="0"/>
              <a:t/>
            </a:r>
            <a:br>
              <a:rPr lang="es-EC" sz="7200" dirty="0" smtClean="0"/>
            </a:br>
            <a:r>
              <a:rPr lang="es-EC" sz="7200" dirty="0" smtClean="0"/>
              <a:t>Visto en forma binaria estaríamos hablando de cuatro agrupaciones de ocho dígitos cada una (el 0 y el 1), luego tenemos que 2 elevado a 8 es igual a 256, por lo que en cada grupo tenemos como opción la comprendida entre 0 y 255. </a:t>
            </a:r>
            <a:br>
              <a:rPr lang="es-EC" sz="7200" dirty="0" smtClean="0"/>
            </a:br>
            <a:endParaRPr lang="es-EC" sz="7200" dirty="0" smtClean="0">
              <a:solidFill>
                <a:srgbClr val="FF0000"/>
              </a:solidFill>
            </a:endParaRPr>
          </a:p>
          <a:p>
            <a:pPr>
              <a:buNone/>
            </a:pPr>
            <a:endParaRPr lang="es-EC" sz="7200" dirty="0" smtClean="0"/>
          </a:p>
        </p:txBody>
      </p:sp>
      <p:sp>
        <p:nvSpPr>
          <p:cNvPr id="5" name="4 Rectángulo"/>
          <p:cNvSpPr/>
          <p:nvPr/>
        </p:nvSpPr>
        <p:spPr>
          <a:xfrm>
            <a:off x="2428860" y="357166"/>
            <a:ext cx="5429288" cy="369332"/>
          </a:xfrm>
          <a:prstGeom prst="rect">
            <a:avLst/>
          </a:prstGeom>
        </p:spPr>
        <p:txBody>
          <a:bodyPr wrap="square">
            <a:spAutoFit/>
          </a:bodyPr>
          <a:lstStyle/>
          <a:p>
            <a:r>
              <a:rPr lang="es-EC" u="sng" dirty="0" smtClean="0">
                <a:solidFill>
                  <a:srgbClr val="FF0000"/>
                </a:solidFill>
              </a:rPr>
              <a:t>Diferencia entre el Protocolo  IPV4 y  IPV6</a:t>
            </a:r>
            <a:endParaRPr lang="es-EC" u="sng"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srcRect/>
          <a:stretch>
            <a:fillRect/>
          </a:stretch>
        </p:blipFill>
        <p:spPr bwMode="auto">
          <a:xfrm>
            <a:off x="214282" y="714356"/>
            <a:ext cx="4286280" cy="5572164"/>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4714876" y="714356"/>
            <a:ext cx="4291021" cy="5572164"/>
          </a:xfrm>
          <a:prstGeom prst="rect">
            <a:avLst/>
          </a:prstGeom>
          <a:noFill/>
          <a:ln w="9525">
            <a:noFill/>
            <a:miter lim="800000"/>
            <a:headEnd/>
            <a:tailEnd/>
          </a:ln>
          <a:effectLst/>
        </p:spPr>
      </p:pic>
      <p:sp>
        <p:nvSpPr>
          <p:cNvPr id="4" name="Rectangle 2"/>
          <p:cNvSpPr>
            <a:spLocks noChangeArrowheads="1"/>
          </p:cNvSpPr>
          <p:nvPr/>
        </p:nvSpPr>
        <p:spPr bwMode="auto">
          <a:xfrm>
            <a:off x="2500298" y="214290"/>
            <a:ext cx="42148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Configuramos  las direcciones  de</a:t>
            </a:r>
            <a:r>
              <a:rPr kumimoji="0" lang="es-EC" b="1" i="0" u="none" strike="noStrike" cap="none" normalizeH="0" dirty="0" smtClean="0">
                <a:ln>
                  <a:noFill/>
                </a:ln>
                <a:solidFill>
                  <a:srgbClr val="FF0000"/>
                </a:solidFill>
                <a:effectLst/>
                <a:latin typeface="Calibri" pitchFamily="34" charset="0"/>
                <a:ea typeface="Calibri" pitchFamily="34" charset="0"/>
                <a:cs typeface="Times New Roman" pitchFamily="18" charset="0"/>
              </a:rPr>
              <a:t> la PC 4</a:t>
            </a:r>
            <a:endParaRPr kumimoji="0" lang="es-EC"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a:stretch>
            <a:fillRect/>
          </a:stretch>
        </p:blipFill>
        <p:spPr bwMode="auto">
          <a:xfrm>
            <a:off x="214282" y="857232"/>
            <a:ext cx="4214842" cy="5500726"/>
          </a:xfrm>
          <a:prstGeom prst="rect">
            <a:avLst/>
          </a:prstGeom>
          <a:noFill/>
          <a:ln w="9525">
            <a:noFill/>
            <a:miter lim="800000"/>
            <a:headEnd/>
            <a:tailEnd/>
          </a:ln>
          <a:effectLst/>
        </p:spPr>
      </p:pic>
      <p:pic>
        <p:nvPicPr>
          <p:cNvPr id="25605" name="Picture 5"/>
          <p:cNvPicPr>
            <a:picLocks noChangeAspect="1" noChangeArrowheads="1"/>
          </p:cNvPicPr>
          <p:nvPr/>
        </p:nvPicPr>
        <p:blipFill>
          <a:blip r:embed="rId3" cstate="print"/>
          <a:srcRect/>
          <a:stretch>
            <a:fillRect/>
          </a:stretch>
        </p:blipFill>
        <p:spPr bwMode="auto">
          <a:xfrm>
            <a:off x="4572000" y="857232"/>
            <a:ext cx="4395797" cy="5500726"/>
          </a:xfrm>
          <a:prstGeom prst="rect">
            <a:avLst/>
          </a:prstGeom>
          <a:noFill/>
          <a:ln w="9525">
            <a:noFill/>
            <a:miter lim="800000"/>
            <a:headEnd/>
            <a:tailEnd/>
          </a:ln>
          <a:effectLst/>
        </p:spPr>
      </p:pic>
      <p:sp>
        <p:nvSpPr>
          <p:cNvPr id="8" name="Rectangle 2"/>
          <p:cNvSpPr>
            <a:spLocks noChangeArrowheads="1"/>
          </p:cNvSpPr>
          <p:nvPr/>
        </p:nvSpPr>
        <p:spPr bwMode="auto">
          <a:xfrm>
            <a:off x="2500298" y="214290"/>
            <a:ext cx="42148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Configuramos  las direcciones  de</a:t>
            </a:r>
            <a:r>
              <a:rPr kumimoji="0" lang="es-EC" b="1" i="0" u="none" strike="noStrike" cap="none" normalizeH="0" dirty="0" smtClean="0">
                <a:ln>
                  <a:noFill/>
                </a:ln>
                <a:solidFill>
                  <a:srgbClr val="FF0000"/>
                </a:solidFill>
                <a:effectLst/>
                <a:latin typeface="Calibri" pitchFamily="34" charset="0"/>
                <a:ea typeface="Calibri" pitchFamily="34" charset="0"/>
                <a:cs typeface="Times New Roman" pitchFamily="18" charset="0"/>
              </a:rPr>
              <a:t> la PC 5</a:t>
            </a:r>
            <a:endParaRPr kumimoji="0" lang="es-EC"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print"/>
          <a:srcRect/>
          <a:stretch>
            <a:fillRect/>
          </a:stretch>
        </p:blipFill>
        <p:spPr bwMode="auto">
          <a:xfrm>
            <a:off x="1000100" y="785794"/>
            <a:ext cx="6786610" cy="5857916"/>
          </a:xfrm>
          <a:prstGeom prst="rect">
            <a:avLst/>
          </a:prstGeom>
          <a:noFill/>
          <a:ln w="9525">
            <a:noFill/>
            <a:miter lim="800000"/>
            <a:headEnd/>
            <a:tailEnd/>
          </a:ln>
          <a:effectLst/>
        </p:spPr>
      </p:pic>
      <p:sp>
        <p:nvSpPr>
          <p:cNvPr id="5" name="Rectangle 2"/>
          <p:cNvSpPr>
            <a:spLocks noChangeArrowheads="1"/>
          </p:cNvSpPr>
          <p:nvPr/>
        </p:nvSpPr>
        <p:spPr bwMode="auto">
          <a:xfrm>
            <a:off x="2500298" y="214290"/>
            <a:ext cx="42148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Configuramos  parte física</a:t>
            </a:r>
            <a:r>
              <a:rPr kumimoji="0" lang="es-EC" b="1" i="0" u="none" strike="noStrike" cap="none" normalizeH="0" dirty="0" smtClean="0">
                <a:ln>
                  <a:noFill/>
                </a:ln>
                <a:solidFill>
                  <a:srgbClr val="FF0000"/>
                </a:solidFill>
                <a:effectLst/>
                <a:latin typeface="Calibri" pitchFamily="34" charset="0"/>
                <a:ea typeface="Calibri" pitchFamily="34" charset="0"/>
                <a:cs typeface="Times New Roman" pitchFamily="18" charset="0"/>
              </a:rPr>
              <a:t> del Router 2</a:t>
            </a:r>
            <a:endParaRPr kumimoji="0" lang="es-EC"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6215074" y="3500438"/>
            <a:ext cx="2719384" cy="2214579"/>
          </a:xfrm>
          <a:prstGeom prst="rect">
            <a:avLst/>
          </a:prstGeom>
          <a:noFill/>
          <a:ln w="9525">
            <a:noFill/>
            <a:miter lim="800000"/>
            <a:headEnd/>
            <a:tailEnd/>
          </a:ln>
          <a:effectLst/>
        </p:spPr>
      </p:pic>
      <p:pic>
        <p:nvPicPr>
          <p:cNvPr id="11268" name="Picture 4"/>
          <p:cNvPicPr>
            <a:picLocks noGrp="1" noChangeAspect="1" noChangeArrowheads="1"/>
          </p:cNvPicPr>
          <p:nvPr>
            <p:ph idx="1"/>
          </p:nvPr>
        </p:nvPicPr>
        <p:blipFill>
          <a:blip r:embed="rId3" cstate="print"/>
          <a:srcRect/>
          <a:stretch>
            <a:fillRect/>
          </a:stretch>
        </p:blipFill>
        <p:spPr bwMode="auto">
          <a:xfrm>
            <a:off x="6215074" y="642918"/>
            <a:ext cx="2500330" cy="2286016"/>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357158" y="1357298"/>
            <a:ext cx="5715040" cy="24098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357158" y="4286256"/>
            <a:ext cx="4929222" cy="1428760"/>
          </a:xfrm>
          <a:prstGeom prst="rect">
            <a:avLst/>
          </a:prstGeom>
          <a:noFill/>
          <a:ln w="9525">
            <a:noFill/>
            <a:miter lim="800000"/>
            <a:headEnd/>
            <a:tailEnd/>
          </a:ln>
          <a:effectLst/>
        </p:spPr>
      </p:pic>
      <p:sp>
        <p:nvSpPr>
          <p:cNvPr id="7" name="Rectangle 3"/>
          <p:cNvSpPr>
            <a:spLocks noChangeArrowheads="1"/>
          </p:cNvSpPr>
          <p:nvPr/>
        </p:nvSpPr>
        <p:spPr bwMode="auto">
          <a:xfrm>
            <a:off x="2000232" y="214290"/>
            <a:ext cx="45720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Pasos para  configurar en  Ipv6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C" sz="2000" b="1" dirty="0" smtClean="0">
                <a:latin typeface="Calibri" pitchFamily="34" charset="0"/>
                <a:cs typeface="Times New Roman" pitchFamily="18" charset="0"/>
              </a:rPr>
              <a:t>       </a:t>
            </a:r>
            <a:r>
              <a:rPr lang="es-EC" sz="2000" b="1" dirty="0" smtClean="0">
                <a:solidFill>
                  <a:srgbClr val="FF0000"/>
                </a:solidFill>
                <a:latin typeface="Calibri" pitchFamily="34" charset="0"/>
                <a:cs typeface="Times New Roman" pitchFamily="18" charset="0"/>
              </a:rPr>
              <a:t>Configuración del  Router 2</a:t>
            </a:r>
            <a:endParaRPr kumimoji="0" lang="es-EC" sz="2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flipV="1">
            <a:off x="457200" y="6126163"/>
            <a:ext cx="8229600" cy="731837"/>
          </a:xfrm>
        </p:spPr>
        <p:txBody>
          <a:bodyPr/>
          <a:lstStyle/>
          <a:p>
            <a:endParaRPr lang="es-EC" dirty="0"/>
          </a:p>
        </p:txBody>
      </p:sp>
      <p:sp>
        <p:nvSpPr>
          <p:cNvPr id="4" name="Rectangle 2"/>
          <p:cNvSpPr>
            <a:spLocks noChangeArrowheads="1"/>
          </p:cNvSpPr>
          <p:nvPr/>
        </p:nvSpPr>
        <p:spPr bwMode="auto">
          <a:xfrm>
            <a:off x="2285984" y="285728"/>
            <a:ext cx="521497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Configuración  las direcciones  seriales  del  Router 1</a:t>
            </a:r>
            <a:endParaRPr kumimoji="0" lang="es-EC" b="0" i="0" u="none" strike="noStrike" cap="none" normalizeH="0" baseline="0" dirty="0" smtClean="0">
              <a:ln>
                <a:noFill/>
              </a:ln>
              <a:solidFill>
                <a:srgbClr val="FF0000"/>
              </a:solidFill>
              <a:effectLst/>
              <a:latin typeface="Arial" pitchFamily="34" charset="0"/>
              <a:cs typeface="Arial" pitchFamily="34" charset="0"/>
            </a:endParaRPr>
          </a:p>
        </p:txBody>
      </p:sp>
      <p:sp>
        <p:nvSpPr>
          <p:cNvPr id="5" name="Rectangle 2"/>
          <p:cNvSpPr>
            <a:spLocks noChangeArrowheads="1"/>
          </p:cNvSpPr>
          <p:nvPr/>
        </p:nvSpPr>
        <p:spPr bwMode="auto">
          <a:xfrm>
            <a:off x="2857488" y="3643314"/>
            <a:ext cx="35719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Configuramos  el OSPF con IPV6</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p:cNvPicPr>
            <a:picLocks noChangeAspect="1" noChangeArrowheads="1"/>
          </p:cNvPicPr>
          <p:nvPr/>
        </p:nvPicPr>
        <p:blipFill>
          <a:blip r:embed="rId2" cstate="print"/>
          <a:srcRect/>
          <a:stretch>
            <a:fillRect/>
          </a:stretch>
        </p:blipFill>
        <p:spPr bwMode="auto">
          <a:xfrm>
            <a:off x="1571604" y="785794"/>
            <a:ext cx="5143536" cy="17859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1714480" y="4429132"/>
            <a:ext cx="5000660"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tretch>
            <a:fillRect/>
          </a:stretch>
        </p:blipFill>
        <p:spPr bwMode="auto">
          <a:xfrm>
            <a:off x="1624012" y="1705769"/>
            <a:ext cx="5133975" cy="4314825"/>
          </a:xfrm>
          <a:prstGeom prst="rect">
            <a:avLst/>
          </a:prstGeom>
          <a:noFill/>
          <a:ln w="9525">
            <a:noFill/>
            <a:miter lim="800000"/>
            <a:headEnd/>
            <a:tailEnd/>
          </a:ln>
          <a:effectLst/>
        </p:spPr>
      </p:pic>
      <p:sp>
        <p:nvSpPr>
          <p:cNvPr id="4" name="3 Rectángulo"/>
          <p:cNvSpPr/>
          <p:nvPr/>
        </p:nvSpPr>
        <p:spPr>
          <a:xfrm>
            <a:off x="3000364" y="571480"/>
            <a:ext cx="4214842" cy="369332"/>
          </a:xfrm>
          <a:prstGeom prst="rect">
            <a:avLst/>
          </a:prstGeom>
        </p:spPr>
        <p:txBody>
          <a:bodyPr wrap="square">
            <a:spAutoFit/>
          </a:bodyPr>
          <a:lstStyle/>
          <a:p>
            <a:r>
              <a:rPr lang="es-EC" b="1" dirty="0" smtClean="0">
                <a:solidFill>
                  <a:srgbClr val="FF0000"/>
                </a:solidFill>
              </a:rPr>
              <a:t>Diagrama de  topología</a:t>
            </a:r>
            <a:endParaRPr lang="es-EC" b="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tretch>
            <a:fillRect/>
          </a:stretch>
        </p:blipFill>
        <p:spPr bwMode="auto">
          <a:xfrm>
            <a:off x="1495425" y="1624806"/>
            <a:ext cx="5391150" cy="4476750"/>
          </a:xfrm>
          <a:prstGeom prst="rect">
            <a:avLst/>
          </a:prstGeom>
          <a:noFill/>
          <a:ln w="9525">
            <a:noFill/>
            <a:miter lim="800000"/>
            <a:headEnd/>
            <a:tailEnd/>
          </a:ln>
          <a:effectLst/>
        </p:spPr>
      </p:pic>
      <p:sp>
        <p:nvSpPr>
          <p:cNvPr id="4" name="3 Rectángulo"/>
          <p:cNvSpPr/>
          <p:nvPr/>
        </p:nvSpPr>
        <p:spPr>
          <a:xfrm>
            <a:off x="1285852" y="428604"/>
            <a:ext cx="6429420" cy="369332"/>
          </a:xfrm>
          <a:prstGeom prst="rect">
            <a:avLst/>
          </a:prstGeom>
        </p:spPr>
        <p:txBody>
          <a:bodyPr wrap="square">
            <a:spAutoFit/>
          </a:bodyPr>
          <a:lstStyle/>
          <a:p>
            <a:r>
              <a:rPr lang="es-EC" dirty="0" smtClean="0">
                <a:solidFill>
                  <a:srgbClr val="FF0000"/>
                </a:solidFill>
              </a:rPr>
              <a:t>Colocamos  las  direcciones  en diagrama de topología </a:t>
            </a:r>
            <a:endParaRPr lang="es-EC"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Grp="1" noChangeAspect="1" noChangeArrowheads="1"/>
          </p:cNvPicPr>
          <p:nvPr>
            <p:ph idx="1"/>
          </p:nvPr>
        </p:nvPicPr>
        <p:blipFill>
          <a:blip r:embed="rId2" cstate="print"/>
          <a:stretch>
            <a:fillRect/>
          </a:stretch>
        </p:blipFill>
        <p:spPr bwMode="auto">
          <a:xfrm>
            <a:off x="1481137" y="1639094"/>
            <a:ext cx="5419725" cy="4448175"/>
          </a:xfrm>
          <a:prstGeom prst="rect">
            <a:avLst/>
          </a:prstGeom>
          <a:noFill/>
          <a:ln w="9525">
            <a:noFill/>
            <a:miter lim="800000"/>
            <a:headEnd/>
            <a:tailEnd/>
          </a:ln>
          <a:effectLst/>
        </p:spPr>
      </p:pic>
      <p:sp>
        <p:nvSpPr>
          <p:cNvPr id="4" name="3 Rectángulo"/>
          <p:cNvSpPr/>
          <p:nvPr/>
        </p:nvSpPr>
        <p:spPr>
          <a:xfrm>
            <a:off x="500034" y="428604"/>
            <a:ext cx="7858180" cy="646331"/>
          </a:xfrm>
          <a:prstGeom prst="rect">
            <a:avLst/>
          </a:prstGeom>
        </p:spPr>
        <p:txBody>
          <a:bodyPr wrap="square">
            <a:spAutoFit/>
          </a:bodyPr>
          <a:lstStyle/>
          <a:p>
            <a:r>
              <a:rPr lang="es-EC" dirty="0" smtClean="0">
                <a:solidFill>
                  <a:srgbClr val="FF0000"/>
                </a:solidFill>
              </a:rPr>
              <a:t>Verificamos  si hace  ping de  la  Pc0 hasta la  Pc4 para ver si funciona con normalidad el OSPF </a:t>
            </a:r>
            <a:endParaRPr lang="es-EC" dirty="0">
              <a:solidFill>
                <a:srgbClr val="FF0000"/>
              </a:solidFill>
            </a:endParaRPr>
          </a:p>
        </p:txBody>
      </p:sp>
      <p:sp>
        <p:nvSpPr>
          <p:cNvPr id="5" name="4 Rectángulo"/>
          <p:cNvSpPr/>
          <p:nvPr/>
        </p:nvSpPr>
        <p:spPr>
          <a:xfrm>
            <a:off x="714348" y="1285860"/>
            <a:ext cx="295274" cy="369332"/>
          </a:xfrm>
          <a:prstGeom prst="rect">
            <a:avLst/>
          </a:prstGeom>
        </p:spPr>
        <p:txBody>
          <a:bodyPr wrap="none">
            <a:spAutoFit/>
          </a:bodyPr>
          <a:lstStyle/>
          <a:p>
            <a:r>
              <a:rPr lang="es-EC" dirty="0" smtClean="0">
                <a:solidFill>
                  <a:srgbClr val="FF0000"/>
                </a:solidFill>
              </a:rPr>
              <a:t>a</a:t>
            </a:r>
            <a:endParaRPr lang="es-EC"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cstate="print"/>
          <a:stretch>
            <a:fillRect/>
          </a:stretch>
        </p:blipFill>
        <p:spPr bwMode="auto">
          <a:xfrm>
            <a:off x="1504950" y="1662906"/>
            <a:ext cx="5372100" cy="4400550"/>
          </a:xfrm>
          <a:prstGeom prst="rect">
            <a:avLst/>
          </a:prstGeom>
          <a:noFill/>
          <a:ln w="9525">
            <a:noFill/>
            <a:miter lim="800000"/>
            <a:headEnd/>
            <a:tailEnd/>
          </a:ln>
          <a:effectLst/>
        </p:spPr>
      </p:pic>
      <p:sp>
        <p:nvSpPr>
          <p:cNvPr id="5" name="4 Rectángulo"/>
          <p:cNvSpPr/>
          <p:nvPr/>
        </p:nvSpPr>
        <p:spPr>
          <a:xfrm>
            <a:off x="571472" y="1643050"/>
            <a:ext cx="306494" cy="369332"/>
          </a:xfrm>
          <a:prstGeom prst="rect">
            <a:avLst/>
          </a:prstGeom>
        </p:spPr>
        <p:txBody>
          <a:bodyPr wrap="none">
            <a:spAutoFit/>
          </a:bodyPr>
          <a:lstStyle/>
          <a:p>
            <a:r>
              <a:rPr lang="es-EC" dirty="0" smtClean="0">
                <a:solidFill>
                  <a:srgbClr val="FF0000"/>
                </a:solidFill>
              </a:rPr>
              <a:t>b</a:t>
            </a:r>
            <a:endParaRPr lang="es-EC"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Grp="1" noChangeAspect="1" noChangeArrowheads="1"/>
          </p:cNvPicPr>
          <p:nvPr>
            <p:ph idx="1"/>
          </p:nvPr>
        </p:nvPicPr>
        <p:blipFill>
          <a:blip r:embed="rId2" cstate="print"/>
          <a:stretch>
            <a:fillRect/>
          </a:stretch>
        </p:blipFill>
        <p:spPr bwMode="auto">
          <a:xfrm>
            <a:off x="1471612" y="1653381"/>
            <a:ext cx="5438775" cy="4419600"/>
          </a:xfrm>
          <a:prstGeom prst="rect">
            <a:avLst/>
          </a:prstGeom>
          <a:noFill/>
          <a:ln w="9525">
            <a:noFill/>
            <a:miter lim="800000"/>
            <a:headEnd/>
            <a:tailEnd/>
          </a:ln>
          <a:effectLst/>
        </p:spPr>
      </p:pic>
      <p:sp>
        <p:nvSpPr>
          <p:cNvPr id="4" name="3 Rectángulo"/>
          <p:cNvSpPr/>
          <p:nvPr/>
        </p:nvSpPr>
        <p:spPr>
          <a:xfrm>
            <a:off x="500034" y="428604"/>
            <a:ext cx="7858180" cy="646331"/>
          </a:xfrm>
          <a:prstGeom prst="rect">
            <a:avLst/>
          </a:prstGeom>
        </p:spPr>
        <p:txBody>
          <a:bodyPr wrap="square">
            <a:spAutoFit/>
          </a:bodyPr>
          <a:lstStyle/>
          <a:p>
            <a:r>
              <a:rPr lang="es-EC" dirty="0" smtClean="0">
                <a:solidFill>
                  <a:srgbClr val="FF0000"/>
                </a:solidFill>
              </a:rPr>
              <a:t>Verificamos  si hace  ping de  la  Pc5 hasta la  Pc3 para ver si funciona con normalidad el OSPF </a:t>
            </a:r>
            <a:endParaRPr lang="es-EC" dirty="0">
              <a:solidFill>
                <a:srgbClr val="FF0000"/>
              </a:solidFill>
            </a:endParaRPr>
          </a:p>
        </p:txBody>
      </p:sp>
      <p:sp>
        <p:nvSpPr>
          <p:cNvPr id="5" name="4 Rectángulo"/>
          <p:cNvSpPr/>
          <p:nvPr/>
        </p:nvSpPr>
        <p:spPr>
          <a:xfrm>
            <a:off x="571472" y="1643050"/>
            <a:ext cx="306494" cy="369332"/>
          </a:xfrm>
          <a:prstGeom prst="rect">
            <a:avLst/>
          </a:prstGeom>
        </p:spPr>
        <p:txBody>
          <a:bodyPr wrap="none">
            <a:spAutoFit/>
          </a:bodyPr>
          <a:lstStyle/>
          <a:p>
            <a:r>
              <a:rPr lang="es-EC" dirty="0" smtClean="0">
                <a:solidFill>
                  <a:srgbClr val="FF0000"/>
                </a:solidFill>
              </a:rPr>
              <a:t>d</a:t>
            </a:r>
            <a:endParaRPr lang="es-EC"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5768997"/>
          </a:xfrm>
        </p:spPr>
        <p:txBody>
          <a:bodyPr>
            <a:normAutofit fontScale="55000" lnSpcReduction="20000"/>
          </a:bodyPr>
          <a:lstStyle/>
          <a:p>
            <a:pPr>
              <a:buFont typeface="Wingdings" pitchFamily="2" charset="2"/>
              <a:buChar char="Ø"/>
            </a:pPr>
            <a:r>
              <a:rPr lang="es-EC" b="1" dirty="0" smtClean="0">
                <a:solidFill>
                  <a:srgbClr val="FF0000"/>
                </a:solidFill>
              </a:rPr>
              <a:t> Qué es IPv6</a:t>
            </a:r>
          </a:p>
          <a:p>
            <a:pPr>
              <a:buNone/>
            </a:pPr>
            <a:r>
              <a:rPr lang="es-EC" dirty="0" smtClean="0"/>
              <a:t>        IPv6 es un sistema de numeración más nuevo que, entre otras ventajas, brinda un espacio de direcciones mucho mayor que IPv4. Se lanzó en 1999 y se supone que satisfará ampliamente las necesidades futuras de direcciones IP del mundo. </a:t>
            </a:r>
          </a:p>
          <a:p>
            <a:pPr>
              <a:buNone/>
            </a:pPr>
            <a:r>
              <a:rPr lang="es-EC" dirty="0" smtClean="0"/>
              <a:t/>
            </a:r>
            <a:br>
              <a:rPr lang="es-EC" dirty="0" smtClean="0"/>
            </a:br>
            <a:r>
              <a:rPr lang="es-EC" dirty="0" smtClean="0"/>
              <a:t>Es un protocolo de </a:t>
            </a:r>
            <a:r>
              <a:rPr lang="es-EC" b="1" dirty="0" smtClean="0"/>
              <a:t>128bits</a:t>
            </a:r>
            <a:r>
              <a:rPr lang="es-EC" dirty="0" smtClean="0"/>
              <a:t>, lo que hace que el algunos cálculos situen el número de conexiones posibles en aproximadamente 34 trillones. </a:t>
            </a:r>
            <a:br>
              <a:rPr lang="es-EC" dirty="0" smtClean="0"/>
            </a:br>
            <a:r>
              <a:rPr lang="es-EC" dirty="0" smtClean="0"/>
              <a:t/>
            </a:r>
            <a:br>
              <a:rPr lang="es-EC" dirty="0" smtClean="0"/>
            </a:br>
            <a:r>
              <a:rPr lang="es-EC" dirty="0" smtClean="0"/>
              <a:t>Para hacernos una idea de lo que esto supone, si las posibles conexiones de IPv4 ocuparan 1 milímetro, las posibles conexiones de IPv6 ocuparían aproximadamente 240.000 veces la distancia entre el Sol y la Tierra. </a:t>
            </a:r>
            <a:br>
              <a:rPr lang="es-EC" dirty="0" smtClean="0"/>
            </a:br>
            <a:r>
              <a:rPr lang="es-EC" dirty="0" smtClean="0"/>
              <a:t/>
            </a:r>
            <a:br>
              <a:rPr lang="es-EC" dirty="0" smtClean="0"/>
            </a:br>
            <a:endParaRPr lang="es-EC" b="1" dirty="0" smtClean="0"/>
          </a:p>
          <a:p>
            <a:pPr>
              <a:buFont typeface="Wingdings" pitchFamily="2" charset="2"/>
              <a:buChar char="Ø"/>
            </a:pPr>
            <a:r>
              <a:rPr lang="es-EC" b="1" dirty="0" smtClean="0">
                <a:solidFill>
                  <a:srgbClr val="FF0000"/>
                </a:solidFill>
              </a:rPr>
              <a:t>Diferencias más importantes</a:t>
            </a:r>
          </a:p>
          <a:p>
            <a:pPr>
              <a:buFont typeface="Wingdings" pitchFamily="2" charset="2"/>
              <a:buChar char="ü"/>
            </a:pPr>
            <a:r>
              <a:rPr lang="es-EC" dirty="0" smtClean="0"/>
              <a:t>La principal diferencia entre IPv4 e IPv6 reside en la cantidad de direcciones IP. Hay algo más de 4.000.000.000 de direcciones IPv4. En cambio, existen más de 340.000.000.000.000.000.00 0.000.000.000.000.000.000 de direcciones IPv6. </a:t>
            </a:r>
          </a:p>
          <a:p>
            <a:pPr>
              <a:buFont typeface="Wingdings" pitchFamily="2" charset="2"/>
              <a:buChar char="ü"/>
            </a:pPr>
            <a:r>
              <a:rPr lang="es-EC" dirty="0" smtClean="0"/>
              <a:t>El funcionamiento técnico de Internet es el mismo con ambas versiones, y es probable que ambas sigan operando simultáneamente en las redes por mucho tiempo más. En la actualidad, la mayoría de las redes que usan IPv6 admiten tanto direcciones IPv4 como IPv6 en sus redes. </a:t>
            </a:r>
          </a:p>
          <a:p>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tretch>
            <a:fillRect/>
          </a:stretch>
        </p:blipFill>
        <p:spPr bwMode="auto">
          <a:xfrm>
            <a:off x="1457325" y="1629569"/>
            <a:ext cx="5467350" cy="4467225"/>
          </a:xfrm>
          <a:prstGeom prst="rect">
            <a:avLst/>
          </a:prstGeom>
          <a:noFill/>
          <a:ln w="9525">
            <a:noFill/>
            <a:miter lim="800000"/>
            <a:headEnd/>
            <a:tailEnd/>
          </a:ln>
          <a:effectLst/>
        </p:spPr>
      </p:pic>
      <p:sp>
        <p:nvSpPr>
          <p:cNvPr id="4" name="3 Rectángulo"/>
          <p:cNvSpPr/>
          <p:nvPr/>
        </p:nvSpPr>
        <p:spPr>
          <a:xfrm>
            <a:off x="571472" y="1643050"/>
            <a:ext cx="306494" cy="369332"/>
          </a:xfrm>
          <a:prstGeom prst="rect">
            <a:avLst/>
          </a:prstGeom>
        </p:spPr>
        <p:txBody>
          <a:bodyPr wrap="none">
            <a:spAutoFit/>
          </a:bodyPr>
          <a:lstStyle/>
          <a:p>
            <a:r>
              <a:rPr lang="es-EC" dirty="0" smtClean="0">
                <a:solidFill>
                  <a:srgbClr val="FF0000"/>
                </a:solidFill>
              </a:rPr>
              <a:t>d</a:t>
            </a:r>
            <a:endParaRPr lang="es-EC"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cstate="print"/>
          <a:srcRect/>
          <a:stretch>
            <a:fillRect/>
          </a:stretch>
        </p:blipFill>
        <p:spPr bwMode="auto">
          <a:xfrm>
            <a:off x="2143108" y="1000108"/>
            <a:ext cx="5076825" cy="4505325"/>
          </a:xfrm>
          <a:prstGeom prst="rect">
            <a:avLst/>
          </a:prstGeom>
          <a:noFill/>
          <a:ln w="9525">
            <a:noFill/>
            <a:miter lim="800000"/>
            <a:headEnd/>
            <a:tailEnd/>
          </a:ln>
          <a:effectLst/>
        </p:spPr>
      </p:pic>
      <p:sp>
        <p:nvSpPr>
          <p:cNvPr id="4" name="3 Rectángulo"/>
          <p:cNvSpPr/>
          <p:nvPr/>
        </p:nvSpPr>
        <p:spPr>
          <a:xfrm>
            <a:off x="1785918" y="428604"/>
            <a:ext cx="5500726" cy="369332"/>
          </a:xfrm>
          <a:prstGeom prst="rect">
            <a:avLst/>
          </a:prstGeom>
        </p:spPr>
        <p:txBody>
          <a:bodyPr wrap="square">
            <a:spAutoFit/>
          </a:bodyPr>
          <a:lstStyle/>
          <a:p>
            <a:r>
              <a:rPr lang="es-EC" dirty="0" smtClean="0">
                <a:solidFill>
                  <a:srgbClr val="FF0000"/>
                </a:solidFill>
              </a:rPr>
              <a:t>Le damos  los  toques  finales al Diagrama de topología</a:t>
            </a:r>
            <a:endParaRPr lang="es-EC" dirty="0">
              <a:solidFill>
                <a:srgbClr val="FF0000"/>
              </a:solidFill>
            </a:endParaRPr>
          </a:p>
        </p:txBody>
      </p:sp>
      <p:sp>
        <p:nvSpPr>
          <p:cNvPr id="5" name="4 Rectángulo"/>
          <p:cNvSpPr/>
          <p:nvPr/>
        </p:nvSpPr>
        <p:spPr>
          <a:xfrm>
            <a:off x="357158" y="5572140"/>
            <a:ext cx="7929618" cy="646331"/>
          </a:xfrm>
          <a:prstGeom prst="rect">
            <a:avLst/>
          </a:prstGeom>
        </p:spPr>
        <p:txBody>
          <a:bodyPr wrap="square">
            <a:spAutoFit/>
          </a:bodyPr>
          <a:lstStyle/>
          <a:p>
            <a:r>
              <a:rPr lang="es-EC" dirty="0" smtClean="0"/>
              <a:t>Colocamos el comando  show running- config  para ver las configuraciones realizadas  , hacemos  esto  en cada  router</a:t>
            </a:r>
            <a:endParaRPr lang="es-EC"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142976" y="357166"/>
            <a:ext cx="5715040"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1214414" y="357166"/>
            <a:ext cx="6000792"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928662" y="500042"/>
            <a:ext cx="6072230"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86454"/>
            <a:ext cx="8229600" cy="339709"/>
          </a:xfrm>
        </p:spPr>
        <p:txBody>
          <a:bodyPr>
            <a:normAutofit fontScale="25000" lnSpcReduction="20000"/>
          </a:bodyPr>
          <a:lstStyle/>
          <a:p>
            <a:pPr>
              <a:buFont typeface="Wingdings" pitchFamily="2" charset="2"/>
              <a:buChar char="Ø"/>
            </a:pPr>
            <a:r>
              <a:rPr lang="es-EC" sz="9600" dirty="0" smtClean="0">
                <a:latin typeface="Andalus" pitchFamily="18" charset="-78"/>
                <a:cs typeface="Andalus" pitchFamily="18" charset="-78"/>
              </a:rPr>
              <a:t>Gracias</a:t>
            </a:r>
            <a:endParaRPr lang="es-EC" sz="9600" dirty="0">
              <a:latin typeface="Andalus" pitchFamily="18" charset="-78"/>
              <a:cs typeface="Andalus" pitchFamily="18" charset="-78"/>
            </a:endParaRPr>
          </a:p>
        </p:txBody>
      </p:sp>
      <p:sp>
        <p:nvSpPr>
          <p:cNvPr id="4" name="3 Rectángulo"/>
          <p:cNvSpPr/>
          <p:nvPr/>
        </p:nvSpPr>
        <p:spPr>
          <a:xfrm>
            <a:off x="3357554" y="2214554"/>
            <a:ext cx="3214710" cy="1569660"/>
          </a:xfrm>
          <a:prstGeom prst="rect">
            <a:avLst/>
          </a:prstGeom>
        </p:spPr>
        <p:txBody>
          <a:bodyPr wrap="square">
            <a:spAutoFit/>
          </a:bodyPr>
          <a:lstStyle/>
          <a:p>
            <a:r>
              <a:rPr lang="es-EC" sz="9600" dirty="0" smtClean="0">
                <a:latin typeface="Andalus" pitchFamily="18" charset="-78"/>
                <a:cs typeface="Andalus" pitchFamily="18" charset="-78"/>
              </a:rPr>
              <a:t>FIN</a:t>
            </a:r>
            <a:endParaRPr lang="es-EC" sz="96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642910" y="785794"/>
            <a:ext cx="8001056"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2700" u="sng" dirty="0" smtClean="0">
                <a:solidFill>
                  <a:srgbClr val="FF0000"/>
                </a:solidFill>
                <a:effectLst>
                  <a:outerShdw blurRad="38100" dist="38100" dir="2700000" algn="tl">
                    <a:srgbClr val="000000">
                      <a:alpha val="43137"/>
                    </a:srgbClr>
                  </a:outerShdw>
                </a:effectLst>
              </a:rPr>
              <a:t>Formas de conversión de decimales  a hexadecimal </a:t>
            </a:r>
            <a:br>
              <a:rPr lang="es-EC" sz="2700" u="sng" dirty="0" smtClean="0">
                <a:solidFill>
                  <a:srgbClr val="FF0000"/>
                </a:solidFill>
                <a:effectLst>
                  <a:outerShdw blurRad="38100" dist="38100" dir="2700000" algn="tl">
                    <a:srgbClr val="000000">
                      <a:alpha val="43137"/>
                    </a:srgbClr>
                  </a:outerShdw>
                </a:effectLst>
              </a:rPr>
            </a:br>
            <a:r>
              <a:rPr lang="es-EC" dirty="0" smtClean="0"/>
              <a:t/>
            </a:r>
            <a:br>
              <a:rPr lang="es-EC" dirty="0" smtClean="0"/>
            </a:br>
            <a:endParaRPr lang="es-EC" dirty="0"/>
          </a:p>
        </p:txBody>
      </p:sp>
      <p:sp>
        <p:nvSpPr>
          <p:cNvPr id="3" name="2 Marcador de contenido"/>
          <p:cNvSpPr>
            <a:spLocks noGrp="1"/>
          </p:cNvSpPr>
          <p:nvPr>
            <p:ph idx="1"/>
          </p:nvPr>
        </p:nvSpPr>
        <p:spPr>
          <a:xfrm>
            <a:off x="457200" y="785794"/>
            <a:ext cx="8229600" cy="4500595"/>
          </a:xfrm>
        </p:spPr>
        <p:txBody>
          <a:bodyPr>
            <a:noAutofit/>
          </a:bodyPr>
          <a:lstStyle/>
          <a:p>
            <a:pPr>
              <a:buFont typeface="Wingdings" pitchFamily="2" charset="2"/>
              <a:buChar char="Ø"/>
            </a:pPr>
            <a:r>
              <a:rPr lang="es-EC" sz="1800" dirty="0" smtClean="0"/>
              <a:t>Hoy en  día hay   muchas   formas  de   poder  convertir   de  decimal  a  binario  y  a hexadecimal , lo  cual es  importante  porque  en  IPV6  necesitaremos  esos  conocimiento  existen dos  métodos por ejemplo :  </a:t>
            </a:r>
          </a:p>
          <a:p>
            <a:pPr>
              <a:buFont typeface="Wingdings" pitchFamily="2" charset="2"/>
              <a:buChar char="ü"/>
            </a:pPr>
            <a:r>
              <a:rPr lang="es-EC" sz="1800" dirty="0" smtClean="0">
                <a:solidFill>
                  <a:schemeClr val="tx2"/>
                </a:solidFill>
              </a:rPr>
              <a:t>Las  tablas  de  conversión  de  decimal al  hexadecimal .</a:t>
            </a:r>
          </a:p>
          <a:p>
            <a:pPr>
              <a:buFont typeface="Wingdings" pitchFamily="2" charset="2"/>
              <a:buChar char="ü"/>
            </a:pPr>
            <a:r>
              <a:rPr lang="es-EC" sz="1800" dirty="0" smtClean="0">
                <a:solidFill>
                  <a:schemeClr val="tx2"/>
                </a:solidFill>
              </a:rPr>
              <a:t>Las calculadoras  IP .</a:t>
            </a:r>
          </a:p>
          <a:p>
            <a:pPr>
              <a:buNone/>
            </a:pPr>
            <a:endParaRPr lang="es-EC" sz="2000" dirty="0" smtClean="0">
              <a:solidFill>
                <a:schemeClr val="tx2"/>
              </a:solidFill>
            </a:endParaRPr>
          </a:p>
          <a:p>
            <a:pPr>
              <a:buNone/>
            </a:pPr>
            <a:r>
              <a:rPr lang="es-ES" sz="2000" b="1" dirty="0" smtClean="0"/>
              <a:t>     </a:t>
            </a:r>
            <a:r>
              <a:rPr lang="es-ES" sz="2000" b="1" u="sng" dirty="0" smtClean="0">
                <a:solidFill>
                  <a:srgbClr val="FF0000"/>
                </a:solidFill>
              </a:rPr>
              <a:t>Sistema Hexadecimal </a:t>
            </a:r>
          </a:p>
          <a:p>
            <a:pPr>
              <a:buFont typeface="Wingdings" pitchFamily="2" charset="2"/>
              <a:buChar char="Ø"/>
            </a:pPr>
            <a:r>
              <a:rPr lang="es-ES" sz="1800" i="1" dirty="0" smtClean="0"/>
              <a:t>Un gran problema con el sistema binario es la verbosidad. Para representar el valor 20210 se requieren ocho dígitos binarios, la versión decimal sólo requiere de tres dígitos y por lo tanto los números se representan en forma mucho más compacta con respecto al sistema numérico binario.</a:t>
            </a:r>
          </a:p>
          <a:p>
            <a:pPr>
              <a:buNone/>
            </a:pPr>
            <a:endParaRPr lang="es-ES" sz="1800" i="1" dirty="0" smtClean="0"/>
          </a:p>
          <a:p>
            <a:pPr>
              <a:buFont typeface="Wingdings" pitchFamily="2" charset="2"/>
              <a:buChar char="Ø"/>
            </a:pPr>
            <a:r>
              <a:rPr lang="es-ES" sz="1800" i="1" dirty="0" smtClean="0"/>
              <a:t>Desafortunadamente las computadoras trabajan en sistema binario y aunque es posible hacer la conversión entre decimal y binario, ya vimos que no es precisamente una tarea cómoda. El sistema de numeración hexadecimal, o sea de base 16, resuelve este problema (es común abreviar hexadecimal como hex aunque hex significa base seis y no base dieciséis).</a:t>
            </a:r>
          </a:p>
          <a:p>
            <a:pPr>
              <a:buFont typeface="Wingdings" pitchFamily="2" charset="2"/>
              <a:buChar char="Ø"/>
            </a:pPr>
            <a:endParaRPr lang="es-ES" sz="1800" b="1" i="1" dirty="0" smtClean="0"/>
          </a:p>
          <a:p>
            <a:pPr>
              <a:buNone/>
            </a:pPr>
            <a:r>
              <a:rPr lang="es-EC" sz="1800" dirty="0" smtClean="0"/>
              <a:t/>
            </a:r>
            <a:br>
              <a:rPr lang="es-EC" sz="1800" dirty="0" smtClean="0"/>
            </a:br>
            <a:endParaRPr lang="es-EC" sz="1800" dirty="0" smtClean="0">
              <a:solidFill>
                <a:schemeClr val="tx2"/>
              </a:solidFill>
            </a:endParaRPr>
          </a:p>
          <a:p>
            <a:pPr>
              <a:buNone/>
            </a:pPr>
            <a:endParaRPr lang="es-EC"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2852"/>
            <a:ext cx="8229600" cy="5983311"/>
          </a:xfrm>
        </p:spPr>
        <p:txBody>
          <a:bodyPr>
            <a:normAutofit fontScale="25000" lnSpcReduction="20000"/>
          </a:bodyPr>
          <a:lstStyle/>
          <a:p>
            <a:pPr>
              <a:buNone/>
            </a:pPr>
            <a:endParaRPr lang="es-ES" sz="7200" b="1" dirty="0" smtClean="0"/>
          </a:p>
          <a:p>
            <a:pPr>
              <a:buFont typeface="Wingdings" pitchFamily="2" charset="2"/>
              <a:buChar char="Ø"/>
            </a:pPr>
            <a:r>
              <a:rPr lang="es-ES" sz="7200" b="1" i="1" dirty="0" smtClean="0"/>
              <a:t>El sistema hexadecimal es compacto y nos proporciona un mecanismo sencillo de conversión hacia el formato binario, debido a ésto, la mayoría del equipo de cómputo actual utiliza el sistema numérico hexadecimal. </a:t>
            </a:r>
          </a:p>
          <a:p>
            <a:pPr>
              <a:buFont typeface="Wingdings" pitchFamily="2" charset="2"/>
              <a:buChar char="Ø"/>
            </a:pPr>
            <a:endParaRPr lang="es-ES" sz="7200" b="1" i="1" dirty="0" smtClean="0"/>
          </a:p>
          <a:p>
            <a:pPr>
              <a:buFont typeface="Wingdings" pitchFamily="2" charset="2"/>
              <a:buChar char="Ø"/>
            </a:pPr>
            <a:r>
              <a:rPr lang="es-ES" sz="7200" b="1" i="1" dirty="0" smtClean="0"/>
              <a:t> La conversión entre hexadecimal y binario es sencilla, considere la siguiente tabla: </a:t>
            </a:r>
          </a:p>
          <a:p>
            <a:pPr>
              <a:buNone/>
            </a:pPr>
            <a:endParaRPr lang="es-ES" sz="7200" b="1" dirty="0" smtClean="0"/>
          </a:p>
          <a:p>
            <a:pPr>
              <a:buNone/>
            </a:pPr>
            <a:r>
              <a:rPr lang="es-ES" sz="7200" b="1" dirty="0" smtClean="0">
                <a:solidFill>
                  <a:srgbClr val="FF0000"/>
                </a:solidFill>
              </a:rPr>
              <a:t>Binario             Hexadecimal </a:t>
            </a:r>
            <a:endParaRPr lang="es-EC" sz="7200" dirty="0" smtClean="0">
              <a:solidFill>
                <a:srgbClr val="FF0000"/>
              </a:solidFill>
            </a:endParaRPr>
          </a:p>
          <a:p>
            <a:pPr>
              <a:buNone/>
            </a:pPr>
            <a:r>
              <a:rPr lang="es-ES" sz="6400" b="1" dirty="0" smtClean="0"/>
              <a:t>  0000                   0 </a:t>
            </a:r>
            <a:endParaRPr lang="es-EC" sz="6400" dirty="0" smtClean="0"/>
          </a:p>
          <a:p>
            <a:pPr>
              <a:buNone/>
            </a:pPr>
            <a:r>
              <a:rPr lang="es-ES" sz="6400" b="1" dirty="0" smtClean="0"/>
              <a:t>  0001                   1 </a:t>
            </a:r>
            <a:endParaRPr lang="es-EC" sz="6400" dirty="0" smtClean="0"/>
          </a:p>
          <a:p>
            <a:pPr>
              <a:buNone/>
            </a:pPr>
            <a:r>
              <a:rPr lang="es-ES" sz="6400" b="1" dirty="0" smtClean="0"/>
              <a:t>  0010                   2 </a:t>
            </a:r>
            <a:endParaRPr lang="es-EC" sz="6400" dirty="0" smtClean="0"/>
          </a:p>
          <a:p>
            <a:pPr>
              <a:buNone/>
            </a:pPr>
            <a:r>
              <a:rPr lang="es-ES" sz="6400" b="1" dirty="0" smtClean="0"/>
              <a:t>  0011                   3 </a:t>
            </a:r>
            <a:endParaRPr lang="es-EC" sz="6400" dirty="0" smtClean="0"/>
          </a:p>
          <a:p>
            <a:pPr>
              <a:buNone/>
            </a:pPr>
            <a:r>
              <a:rPr lang="es-ES" sz="6400" b="1" dirty="0" smtClean="0"/>
              <a:t>  0100                   4 </a:t>
            </a:r>
            <a:endParaRPr lang="es-EC" sz="6400" dirty="0" smtClean="0"/>
          </a:p>
          <a:p>
            <a:pPr>
              <a:buNone/>
            </a:pPr>
            <a:r>
              <a:rPr lang="es-ES" sz="6400" b="1" dirty="0" smtClean="0"/>
              <a:t>  0101                   5 </a:t>
            </a:r>
            <a:endParaRPr lang="es-EC" sz="6400" dirty="0" smtClean="0"/>
          </a:p>
          <a:p>
            <a:pPr>
              <a:buNone/>
            </a:pPr>
            <a:r>
              <a:rPr lang="es-ES" sz="6400" b="1" dirty="0" smtClean="0"/>
              <a:t>  0110                   6 </a:t>
            </a:r>
            <a:endParaRPr lang="es-EC" sz="6400" dirty="0" smtClean="0"/>
          </a:p>
          <a:p>
            <a:pPr>
              <a:buNone/>
            </a:pPr>
            <a:r>
              <a:rPr lang="es-ES" sz="6400" b="1" dirty="0" smtClean="0"/>
              <a:t>  0111                   7 </a:t>
            </a:r>
            <a:endParaRPr lang="es-EC" sz="6400" dirty="0" smtClean="0"/>
          </a:p>
          <a:p>
            <a:pPr>
              <a:buNone/>
            </a:pPr>
            <a:r>
              <a:rPr lang="es-ES" sz="6400" b="1" dirty="0" smtClean="0"/>
              <a:t>  1000                   8 </a:t>
            </a:r>
            <a:endParaRPr lang="es-EC" sz="6400" dirty="0" smtClean="0"/>
          </a:p>
          <a:p>
            <a:pPr>
              <a:buNone/>
            </a:pPr>
            <a:r>
              <a:rPr lang="es-ES" sz="6400" b="1" dirty="0" smtClean="0"/>
              <a:t>  1001                   9 </a:t>
            </a:r>
            <a:endParaRPr lang="es-EC" sz="6400" dirty="0" smtClean="0"/>
          </a:p>
          <a:p>
            <a:pPr>
              <a:buNone/>
            </a:pPr>
            <a:r>
              <a:rPr lang="es-ES" sz="6400" b="1" dirty="0" smtClean="0"/>
              <a:t>  1010                   A </a:t>
            </a:r>
            <a:endParaRPr lang="es-EC" sz="6400" dirty="0" smtClean="0"/>
          </a:p>
          <a:p>
            <a:pPr>
              <a:buNone/>
            </a:pPr>
            <a:r>
              <a:rPr lang="es-ES" sz="6400" b="1" dirty="0" smtClean="0"/>
              <a:t>  1011                   B </a:t>
            </a:r>
            <a:endParaRPr lang="es-EC" sz="6400" dirty="0" smtClean="0"/>
          </a:p>
          <a:p>
            <a:pPr>
              <a:buNone/>
            </a:pPr>
            <a:r>
              <a:rPr lang="es-ES" sz="6400" b="1" dirty="0" smtClean="0"/>
              <a:t>  1100                   C </a:t>
            </a:r>
            <a:endParaRPr lang="es-EC" sz="6400" dirty="0" smtClean="0"/>
          </a:p>
          <a:p>
            <a:pPr>
              <a:buNone/>
            </a:pPr>
            <a:r>
              <a:rPr lang="es-ES" sz="6400" b="1" dirty="0" smtClean="0"/>
              <a:t>  1101                   D </a:t>
            </a:r>
            <a:endParaRPr lang="es-EC" sz="6400" dirty="0" smtClean="0"/>
          </a:p>
          <a:p>
            <a:pPr>
              <a:buNone/>
            </a:pPr>
            <a:r>
              <a:rPr lang="es-ES" sz="6400" b="1" dirty="0" smtClean="0"/>
              <a:t>  1110                   E </a:t>
            </a:r>
            <a:endParaRPr lang="es-EC" sz="6400" dirty="0" smtClean="0"/>
          </a:p>
          <a:p>
            <a:pPr>
              <a:buNone/>
            </a:pPr>
            <a:r>
              <a:rPr lang="es-ES" sz="6400" b="1" dirty="0" smtClean="0"/>
              <a:t>  1111                   F</a:t>
            </a:r>
            <a:endParaRPr lang="es-EC" sz="6400" dirty="0" smtClean="0"/>
          </a:p>
          <a:p>
            <a:endParaRPr lang="es-EC" dirty="0"/>
          </a:p>
        </p:txBody>
      </p:sp>
      <p:sp>
        <p:nvSpPr>
          <p:cNvPr id="4" name="2 Marcador de contenido"/>
          <p:cNvSpPr txBox="1">
            <a:spLocks/>
          </p:cNvSpPr>
          <p:nvPr/>
        </p:nvSpPr>
        <p:spPr>
          <a:xfrm>
            <a:off x="3000364" y="3357562"/>
            <a:ext cx="6000792" cy="178595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300" b="1" i="1" u="none" strike="noStrike" kern="1200" cap="none" spc="0" normalizeH="0" baseline="0" noProof="0" dirty="0" smtClean="0">
                <a:ln>
                  <a:noFill/>
                </a:ln>
                <a:solidFill>
                  <a:schemeClr val="tx1"/>
                </a:solidFill>
                <a:effectLst/>
                <a:uLnTx/>
                <a:uFillTx/>
                <a:latin typeface="+mn-lt"/>
                <a:ea typeface="+mn-ea"/>
                <a:cs typeface="+mn-cs"/>
              </a:rPr>
              <a:t>      </a:t>
            </a:r>
            <a:r>
              <a:rPr kumimoji="0" lang="es-ES" sz="1800" b="1" i="1" u="none" strike="noStrike" kern="1200" cap="none" spc="0" normalizeH="0" baseline="0" noProof="0" dirty="0" smtClean="0">
                <a:ln>
                  <a:noFill/>
                </a:ln>
                <a:solidFill>
                  <a:schemeClr val="tx1"/>
                </a:solidFill>
                <a:effectLst/>
                <a:uLnTx/>
                <a:uFillTx/>
                <a:latin typeface="+mn-lt"/>
                <a:ea typeface="+mn-ea"/>
                <a:cs typeface="+mn-cs"/>
              </a:rPr>
              <a:t>Esta tabla contiene toda la información necesaria para convertir de</a:t>
            </a:r>
            <a:r>
              <a:rPr kumimoji="0" lang="es-ES" sz="1800" b="1" i="1" u="none" strike="noStrike" kern="1200" cap="none" spc="0" normalizeH="0" noProof="0" dirty="0" smtClean="0">
                <a:ln>
                  <a:noFill/>
                </a:ln>
                <a:solidFill>
                  <a:schemeClr val="tx1"/>
                </a:solidFill>
                <a:effectLst/>
                <a:uLnTx/>
                <a:uFillTx/>
                <a:latin typeface="+mn-lt"/>
                <a:ea typeface="+mn-ea"/>
                <a:cs typeface="+mn-cs"/>
              </a:rPr>
              <a:t> </a:t>
            </a:r>
            <a:r>
              <a:rPr kumimoji="0" lang="es-ES" sz="1800" b="1" i="1" u="none" strike="noStrike" kern="1200" cap="none" spc="0" normalizeH="0" baseline="0" noProof="0" dirty="0" smtClean="0">
                <a:ln>
                  <a:noFill/>
                </a:ln>
                <a:solidFill>
                  <a:schemeClr val="tx1"/>
                </a:solidFill>
                <a:effectLst/>
                <a:uLnTx/>
                <a:uFillTx/>
                <a:latin typeface="+mn-lt"/>
                <a:ea typeface="+mn-ea"/>
                <a:cs typeface="+mn-cs"/>
              </a:rPr>
              <a:t>binario a hexadecimal y viceversa. Para convertir un número hexadecimal en binario, simplemente sustituya los correspondientes cuatro bits para cada dígito hexadecimal, por ejemplo, para convertir 0ABCDh en un valor binario: </a:t>
            </a:r>
            <a:endParaRPr kumimoji="0" lang="es-EC"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ES" sz="1800" b="1" i="0" u="none" strike="noStrike" kern="1200" cap="none" spc="0" normalizeH="0" baseline="0" noProof="0" dirty="0" smtClean="0">
                <a:ln>
                  <a:noFill/>
                </a:ln>
                <a:solidFill>
                  <a:schemeClr val="tx1"/>
                </a:solidFill>
                <a:effectLst/>
                <a:uLnTx/>
                <a:uFillTx/>
                <a:latin typeface="+mn-lt"/>
                <a:ea typeface="+mn-ea"/>
                <a:cs typeface="+mn-cs"/>
              </a:rPr>
              <a:t>0 A B C D (Hexadecimal)</a:t>
            </a:r>
            <a:endParaRPr kumimoji="0" lang="es-EC"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ES" sz="1800" b="1" i="0" u="none" strike="noStrike" kern="1200" cap="none" spc="0" normalizeH="0" baseline="0" noProof="0" dirty="0" smtClean="0">
                <a:ln>
                  <a:noFill/>
                </a:ln>
                <a:solidFill>
                  <a:schemeClr val="tx1"/>
                </a:solidFill>
                <a:effectLst/>
                <a:uLnTx/>
                <a:uFillTx/>
                <a:latin typeface="+mn-lt"/>
                <a:ea typeface="+mn-ea"/>
                <a:cs typeface="+mn-cs"/>
              </a:rPr>
              <a:t>0000 1010 1011 1100 1101 (Binario)</a:t>
            </a:r>
            <a:endParaRPr kumimoji="0" lang="es-EC"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300" b="1"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71472" y="142852"/>
            <a:ext cx="8229600" cy="357190"/>
          </a:xfrm>
        </p:spPr>
        <p:txBody>
          <a:bodyPr>
            <a:normAutofit fontScale="90000"/>
          </a:bodyPr>
          <a:lstStyle/>
          <a:p>
            <a:pPr eaLnBrk="1" hangingPunct="1">
              <a:defRPr/>
            </a:pPr>
            <a:r>
              <a:rPr lang="es-ES" sz="2000" b="0" dirty="0" smtClean="0">
                <a:solidFill>
                  <a:srgbClr val="FF0000"/>
                </a:solidFill>
              </a:rPr>
              <a:t>Conversión del Sistema Hexadecimal a Decimal</a:t>
            </a:r>
          </a:p>
        </p:txBody>
      </p:sp>
      <p:sp>
        <p:nvSpPr>
          <p:cNvPr id="16387" name="Rectangle 3"/>
          <p:cNvSpPr>
            <a:spLocks noGrp="1" noChangeArrowheads="1"/>
          </p:cNvSpPr>
          <p:nvPr>
            <p:ph idx="1"/>
          </p:nvPr>
        </p:nvSpPr>
        <p:spPr>
          <a:xfrm>
            <a:off x="250825" y="428604"/>
            <a:ext cx="8229600" cy="5726135"/>
          </a:xfrm>
        </p:spPr>
        <p:txBody>
          <a:bodyPr>
            <a:normAutofit/>
          </a:bodyPr>
          <a:lstStyle/>
          <a:p>
            <a:pPr eaLnBrk="1" hangingPunct="1">
              <a:defRPr/>
            </a:pPr>
            <a:r>
              <a:rPr lang="es-ES" sz="1800" dirty="0" smtClean="0"/>
              <a:t>Para convertir un número del Sistema Hex a su equivalente Decimal necesitamos primero recordar que la posición de los números en del Sistema Hex, basan su valor en una potencia de 16. El Primer Bit (LSB) sería 16 a la 0 = (1), el segundo Bit sería 16 a la 1ª = (16), el tercer Bit sería 16 a la 2ª = (256), aumentando las potencias de 16 hasta llegar al último Bit (MLB). La conversión se realiza entonces de la siguiente manera:</a:t>
            </a:r>
          </a:p>
          <a:p>
            <a:pPr eaLnBrk="1" hangingPunct="1">
              <a:defRPr/>
            </a:pPr>
            <a:r>
              <a:rPr lang="es-ES" sz="1800" dirty="0" smtClean="0"/>
              <a:t>Convertir el número Hex 182 al Sistema Decimal</a:t>
            </a:r>
          </a:p>
        </p:txBody>
      </p:sp>
      <p:sp>
        <p:nvSpPr>
          <p:cNvPr id="4" name="Rectangle 6"/>
          <p:cNvSpPr>
            <a:spLocks noChangeArrowheads="1"/>
          </p:cNvSpPr>
          <p:nvPr/>
        </p:nvSpPr>
        <p:spPr bwMode="auto">
          <a:xfrm>
            <a:off x="1071538" y="2643182"/>
            <a:ext cx="5187950" cy="366713"/>
          </a:xfrm>
          <a:prstGeom prst="rect">
            <a:avLst/>
          </a:prstGeom>
          <a:noFill/>
          <a:ln w="9525">
            <a:noFill/>
            <a:miter lim="800000"/>
            <a:headEnd/>
            <a:tailEnd/>
          </a:ln>
        </p:spPr>
        <p:txBody>
          <a:bodyPr wrap="none" anchor="ctr">
            <a:spAutoFit/>
          </a:bodyPr>
          <a:lstStyle/>
          <a:p>
            <a:r>
              <a:rPr lang="es-ES" dirty="0">
                <a:solidFill>
                  <a:srgbClr val="FF0000"/>
                </a:solidFill>
                <a:latin typeface="Arial" charset="0"/>
              </a:rPr>
              <a:t>Convertir el número Hex 182 al Sistema Decimal </a:t>
            </a:r>
          </a:p>
        </p:txBody>
      </p:sp>
      <p:pic>
        <p:nvPicPr>
          <p:cNvPr id="5" name="Picture 5" descr="Tabla 1"/>
          <p:cNvPicPr>
            <a:picLocks noChangeAspect="1" noChangeArrowheads="1"/>
          </p:cNvPicPr>
          <p:nvPr/>
        </p:nvPicPr>
        <p:blipFill>
          <a:blip r:embed="rId2" cstate="print"/>
          <a:srcRect/>
          <a:stretch>
            <a:fillRect/>
          </a:stretch>
        </p:blipFill>
        <p:spPr bwMode="auto">
          <a:xfrm>
            <a:off x="642910" y="3071810"/>
            <a:ext cx="7416800" cy="1500198"/>
          </a:xfrm>
          <a:prstGeom prst="rect">
            <a:avLst/>
          </a:prstGeom>
          <a:noFill/>
          <a:ln w="9525">
            <a:noFill/>
            <a:miter lim="800000"/>
            <a:headEnd/>
            <a:tailEnd/>
          </a:ln>
        </p:spPr>
      </p:pic>
      <p:sp>
        <p:nvSpPr>
          <p:cNvPr id="6" name="Rectangle 4"/>
          <p:cNvSpPr>
            <a:spLocks noChangeArrowheads="1"/>
          </p:cNvSpPr>
          <p:nvPr/>
        </p:nvSpPr>
        <p:spPr bwMode="auto">
          <a:xfrm>
            <a:off x="1214414" y="4643446"/>
            <a:ext cx="5226050" cy="366713"/>
          </a:xfrm>
          <a:prstGeom prst="rect">
            <a:avLst/>
          </a:prstGeom>
          <a:noFill/>
          <a:ln w="9525">
            <a:noFill/>
            <a:miter lim="800000"/>
            <a:headEnd/>
            <a:tailEnd/>
          </a:ln>
        </p:spPr>
        <p:txBody>
          <a:bodyPr wrap="none" anchor="ctr">
            <a:spAutoFit/>
          </a:bodyPr>
          <a:lstStyle/>
          <a:p>
            <a:r>
              <a:rPr lang="es-ES" dirty="0">
                <a:solidFill>
                  <a:srgbClr val="FF0000"/>
                </a:solidFill>
                <a:latin typeface="Arial" charset="0"/>
              </a:rPr>
              <a:t>Convertir el número Hex 6AF al Sistema Decimal </a:t>
            </a:r>
          </a:p>
        </p:txBody>
      </p:sp>
      <p:pic>
        <p:nvPicPr>
          <p:cNvPr id="7" name="Picture 6" descr="Tabla 1"/>
          <p:cNvPicPr>
            <a:picLocks noChangeAspect="1" noChangeArrowheads="1"/>
          </p:cNvPicPr>
          <p:nvPr/>
        </p:nvPicPr>
        <p:blipFill>
          <a:blip r:embed="rId3" cstate="print"/>
          <a:srcRect/>
          <a:stretch>
            <a:fillRect/>
          </a:stretch>
        </p:blipFill>
        <p:spPr bwMode="auto">
          <a:xfrm>
            <a:off x="642910" y="4929198"/>
            <a:ext cx="6929437" cy="15255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es-ES" sz="4000" b="0" dirty="0" smtClean="0">
                <a:solidFill>
                  <a:srgbClr val="FF0000"/>
                </a:solidFill>
              </a:rPr>
              <a:t>Conversión del Sistema Decimal a Hexadecimal</a:t>
            </a:r>
          </a:p>
        </p:txBody>
      </p:sp>
      <p:sp>
        <p:nvSpPr>
          <p:cNvPr id="22531" name="Rectangle 3"/>
          <p:cNvSpPr>
            <a:spLocks noGrp="1" noChangeArrowheads="1"/>
          </p:cNvSpPr>
          <p:nvPr>
            <p:ph idx="1"/>
          </p:nvPr>
        </p:nvSpPr>
        <p:spPr/>
        <p:txBody>
          <a:bodyPr>
            <a:normAutofit/>
          </a:bodyPr>
          <a:lstStyle/>
          <a:p>
            <a:pPr eaLnBrk="1" hangingPunct="1">
              <a:lnSpc>
                <a:spcPct val="90000"/>
              </a:lnSpc>
              <a:defRPr/>
            </a:pPr>
            <a:r>
              <a:rPr lang="es-ES" sz="1800" dirty="0" smtClean="0"/>
              <a:t>Nuevamente acudimos a la “División repetida para lograr esta conversión, al igual que en los ejemplos anteriores (división por 2 para convertir Decimal a Binario, y división por 8 para convertir Decimal a Octal), pero esta vez, la división será por 16. Al igual que antes, si el residuo contiene fracciones decimales, se multiplican por 16 y se toma el número entero para la nueva división por 16. Convertir los números 1711 y 386 del Sistema Decimal s Hex. </a:t>
            </a:r>
          </a:p>
        </p:txBody>
      </p:sp>
      <p:pic>
        <p:nvPicPr>
          <p:cNvPr id="4" name="Picture 5" descr="Tabla 1"/>
          <p:cNvPicPr>
            <a:picLocks noChangeAspect="1" noChangeArrowheads="1"/>
          </p:cNvPicPr>
          <p:nvPr/>
        </p:nvPicPr>
        <p:blipFill>
          <a:blip r:embed="rId2" cstate="print"/>
          <a:srcRect/>
          <a:stretch>
            <a:fillRect/>
          </a:stretch>
        </p:blipFill>
        <p:spPr bwMode="auto">
          <a:xfrm>
            <a:off x="857224" y="3500438"/>
            <a:ext cx="7775575" cy="22145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1421</TotalTime>
  <Words>1452</Words>
  <Application>Microsoft Office PowerPoint</Application>
  <PresentationFormat>Presentación en pantalla (4:3)</PresentationFormat>
  <Paragraphs>176</Paragraphs>
  <Slides>45</Slides>
  <Notes>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Técnico</vt:lpstr>
      <vt:lpstr>IPV6</vt:lpstr>
      <vt:lpstr>Titulo:     OSPF  con IPV6 Introducción </vt:lpstr>
      <vt:lpstr>   </vt:lpstr>
      <vt:lpstr>Diapositiva 4</vt:lpstr>
      <vt:lpstr>Diapositiva 5</vt:lpstr>
      <vt:lpstr>Formas de conversión de decimales  a hexadecimal   </vt:lpstr>
      <vt:lpstr>Diapositiva 7</vt:lpstr>
      <vt:lpstr>Conversión del Sistema Hexadecimal a Decimal</vt:lpstr>
      <vt:lpstr>Conversión del Sistema Decimal a Hexadecimal</vt:lpstr>
      <vt:lpstr>Conversión del Sistema Hexadecimal a Binario</vt:lpstr>
      <vt:lpstr>Conversión del Sistema Binario a Hexadecimal</vt:lpstr>
      <vt:lpstr>Diapositiva 12</vt:lpstr>
      <vt:lpstr>Diapositiva 13</vt:lpstr>
      <vt:lpstr>Las calculadoras  IP . </vt:lpstr>
      <vt:lpstr>                OSPF para IPv6 </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TEMAOSPF  con IPV6 PRORMAS y  metodos  DE Calcular  IPV6 Dispisitivos  que  cogen  IPV6 IPV6  definicion  Diferencia entre IPV4  y IPV6 Configutracion  del OSPF con  IPV6 Ejercicio de Simulacion de  IPV6 con OSPF Conclusion:</dc:title>
  <dc:creator>Brayan</dc:creator>
  <cp:lastModifiedBy>Fiec</cp:lastModifiedBy>
  <cp:revision>93</cp:revision>
  <dcterms:created xsi:type="dcterms:W3CDTF">2010-08-07T01:49:32Z</dcterms:created>
  <dcterms:modified xsi:type="dcterms:W3CDTF">2010-08-23T15:38:24Z</dcterms:modified>
</cp:coreProperties>
</file>