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3" r:id="rId3"/>
    <p:sldId id="274" r:id="rId4"/>
    <p:sldId id="275" r:id="rId5"/>
    <p:sldId id="276" r:id="rId6"/>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70" d="100"/>
          <a:sy n="70" d="100"/>
        </p:scale>
        <p:origin x="139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A4D37BE-E97A-42E9-BDE1-7ED3B8CF31C0}" type="datetimeFigureOut">
              <a:rPr lang="es-EC" smtClean="0"/>
              <a:t>18/11/2014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31DF181-CD94-47D7-8756-2380B62175CE}" type="slidenum">
              <a:rPr lang="es-EC" smtClean="0"/>
              <a:t>‹Nº›</a:t>
            </a:fld>
            <a:endParaRPr lang="es-EC"/>
          </a:p>
        </p:txBody>
      </p:sp>
    </p:spTree>
    <p:extLst>
      <p:ext uri="{BB962C8B-B14F-4D97-AF65-F5344CB8AC3E}">
        <p14:creationId xmlns:p14="http://schemas.microsoft.com/office/powerpoint/2010/main" val="3161653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4D37BE-E97A-42E9-BDE1-7ED3B8CF31C0}" type="datetimeFigureOut">
              <a:rPr lang="es-EC" smtClean="0"/>
              <a:t>18/11/2014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31DF181-CD94-47D7-8756-2380B62175CE}" type="slidenum">
              <a:rPr lang="es-EC" smtClean="0"/>
              <a:t>‹Nº›</a:t>
            </a:fld>
            <a:endParaRPr lang="es-EC"/>
          </a:p>
        </p:txBody>
      </p:sp>
    </p:spTree>
    <p:extLst>
      <p:ext uri="{BB962C8B-B14F-4D97-AF65-F5344CB8AC3E}">
        <p14:creationId xmlns:p14="http://schemas.microsoft.com/office/powerpoint/2010/main" val="105098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4D37BE-E97A-42E9-BDE1-7ED3B8CF31C0}" type="datetimeFigureOut">
              <a:rPr lang="es-EC" smtClean="0"/>
              <a:t>18/11/2014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31DF181-CD94-47D7-8756-2380B62175CE}" type="slidenum">
              <a:rPr lang="es-EC" smtClean="0"/>
              <a:t>‹Nº›</a:t>
            </a:fld>
            <a:endParaRPr lang="es-EC"/>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45993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4D37BE-E97A-42E9-BDE1-7ED3B8CF31C0}" type="datetimeFigureOut">
              <a:rPr lang="es-EC" smtClean="0"/>
              <a:t>18/11/2014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31DF181-CD94-47D7-8756-2380B62175CE}" type="slidenum">
              <a:rPr lang="es-EC" smtClean="0"/>
              <a:t>‹Nº›</a:t>
            </a:fld>
            <a:endParaRPr lang="es-EC"/>
          </a:p>
        </p:txBody>
      </p:sp>
    </p:spTree>
    <p:extLst>
      <p:ext uri="{BB962C8B-B14F-4D97-AF65-F5344CB8AC3E}">
        <p14:creationId xmlns:p14="http://schemas.microsoft.com/office/powerpoint/2010/main" val="318902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4D37BE-E97A-42E9-BDE1-7ED3B8CF31C0}" type="datetimeFigureOut">
              <a:rPr lang="es-EC" smtClean="0"/>
              <a:t>18/11/2014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31DF181-CD94-47D7-8756-2380B62175CE}" type="slidenum">
              <a:rPr lang="es-EC" smtClean="0"/>
              <a:t>‹Nº›</a:t>
            </a:fld>
            <a:endParaRPr lang="es-EC"/>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90202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4D37BE-E97A-42E9-BDE1-7ED3B8CF31C0}" type="datetimeFigureOut">
              <a:rPr lang="es-EC" smtClean="0"/>
              <a:t>18/11/2014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31DF181-CD94-47D7-8756-2380B62175CE}" type="slidenum">
              <a:rPr lang="es-EC" smtClean="0"/>
              <a:t>‹Nº›</a:t>
            </a:fld>
            <a:endParaRPr lang="es-EC"/>
          </a:p>
        </p:txBody>
      </p:sp>
    </p:spTree>
    <p:extLst>
      <p:ext uri="{BB962C8B-B14F-4D97-AF65-F5344CB8AC3E}">
        <p14:creationId xmlns:p14="http://schemas.microsoft.com/office/powerpoint/2010/main" val="3172181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4D37BE-E97A-42E9-BDE1-7ED3B8CF31C0}" type="datetimeFigureOut">
              <a:rPr lang="es-EC" smtClean="0"/>
              <a:t>18/11/2014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31DF181-CD94-47D7-8756-2380B62175CE}" type="slidenum">
              <a:rPr lang="es-EC" smtClean="0"/>
              <a:t>‹Nº›</a:t>
            </a:fld>
            <a:endParaRPr lang="es-EC"/>
          </a:p>
        </p:txBody>
      </p:sp>
    </p:spTree>
    <p:extLst>
      <p:ext uri="{BB962C8B-B14F-4D97-AF65-F5344CB8AC3E}">
        <p14:creationId xmlns:p14="http://schemas.microsoft.com/office/powerpoint/2010/main" val="2352367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4D37BE-E97A-42E9-BDE1-7ED3B8CF31C0}" type="datetimeFigureOut">
              <a:rPr lang="es-EC" smtClean="0"/>
              <a:t>18/11/2014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31DF181-CD94-47D7-8756-2380B62175CE}" type="slidenum">
              <a:rPr lang="es-EC" smtClean="0"/>
              <a:t>‹Nº›</a:t>
            </a:fld>
            <a:endParaRPr lang="es-EC"/>
          </a:p>
        </p:txBody>
      </p:sp>
    </p:spTree>
    <p:extLst>
      <p:ext uri="{BB962C8B-B14F-4D97-AF65-F5344CB8AC3E}">
        <p14:creationId xmlns:p14="http://schemas.microsoft.com/office/powerpoint/2010/main" val="2835973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4D37BE-E97A-42E9-BDE1-7ED3B8CF31C0}" type="datetimeFigureOut">
              <a:rPr lang="es-EC" smtClean="0"/>
              <a:t>18/11/2014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31DF181-CD94-47D7-8756-2380B62175CE}" type="slidenum">
              <a:rPr lang="es-EC" smtClean="0"/>
              <a:t>‹Nº›</a:t>
            </a:fld>
            <a:endParaRPr lang="es-EC"/>
          </a:p>
        </p:txBody>
      </p:sp>
    </p:spTree>
    <p:extLst>
      <p:ext uri="{BB962C8B-B14F-4D97-AF65-F5344CB8AC3E}">
        <p14:creationId xmlns:p14="http://schemas.microsoft.com/office/powerpoint/2010/main" val="3646227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4D37BE-E97A-42E9-BDE1-7ED3B8CF31C0}" type="datetimeFigureOut">
              <a:rPr lang="es-EC" smtClean="0"/>
              <a:t>18/11/2014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31DF181-CD94-47D7-8756-2380B62175CE}" type="slidenum">
              <a:rPr lang="es-EC" smtClean="0"/>
              <a:t>‹Nº›</a:t>
            </a:fld>
            <a:endParaRPr lang="es-EC"/>
          </a:p>
        </p:txBody>
      </p:sp>
    </p:spTree>
    <p:extLst>
      <p:ext uri="{BB962C8B-B14F-4D97-AF65-F5344CB8AC3E}">
        <p14:creationId xmlns:p14="http://schemas.microsoft.com/office/powerpoint/2010/main" val="271703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A4D37BE-E97A-42E9-BDE1-7ED3B8CF31C0}" type="datetimeFigureOut">
              <a:rPr lang="es-EC" smtClean="0"/>
              <a:t>18/11/2014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131DF181-CD94-47D7-8756-2380B62175CE}" type="slidenum">
              <a:rPr lang="es-EC" smtClean="0"/>
              <a:t>‹Nº›</a:t>
            </a:fld>
            <a:endParaRPr lang="es-EC"/>
          </a:p>
        </p:txBody>
      </p:sp>
    </p:spTree>
    <p:extLst>
      <p:ext uri="{BB962C8B-B14F-4D97-AF65-F5344CB8AC3E}">
        <p14:creationId xmlns:p14="http://schemas.microsoft.com/office/powerpoint/2010/main" val="2196698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A4D37BE-E97A-42E9-BDE1-7ED3B8CF31C0}" type="datetimeFigureOut">
              <a:rPr lang="es-EC" smtClean="0"/>
              <a:t>18/11/2014</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131DF181-CD94-47D7-8756-2380B62175CE}" type="slidenum">
              <a:rPr lang="es-EC" smtClean="0"/>
              <a:t>‹Nº›</a:t>
            </a:fld>
            <a:endParaRPr lang="es-EC"/>
          </a:p>
        </p:txBody>
      </p:sp>
    </p:spTree>
    <p:extLst>
      <p:ext uri="{BB962C8B-B14F-4D97-AF65-F5344CB8AC3E}">
        <p14:creationId xmlns:p14="http://schemas.microsoft.com/office/powerpoint/2010/main" val="1766339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A4D37BE-E97A-42E9-BDE1-7ED3B8CF31C0}" type="datetimeFigureOut">
              <a:rPr lang="es-EC" smtClean="0"/>
              <a:t>18/11/2014</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131DF181-CD94-47D7-8756-2380B62175CE}" type="slidenum">
              <a:rPr lang="es-EC" smtClean="0"/>
              <a:t>‹Nº›</a:t>
            </a:fld>
            <a:endParaRPr lang="es-EC"/>
          </a:p>
        </p:txBody>
      </p:sp>
    </p:spTree>
    <p:extLst>
      <p:ext uri="{BB962C8B-B14F-4D97-AF65-F5344CB8AC3E}">
        <p14:creationId xmlns:p14="http://schemas.microsoft.com/office/powerpoint/2010/main" val="3818391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D37BE-E97A-42E9-BDE1-7ED3B8CF31C0}" type="datetimeFigureOut">
              <a:rPr lang="es-EC" smtClean="0"/>
              <a:t>18/11/2014</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131DF181-CD94-47D7-8756-2380B62175CE}" type="slidenum">
              <a:rPr lang="es-EC" smtClean="0"/>
              <a:t>‹Nº›</a:t>
            </a:fld>
            <a:endParaRPr lang="es-EC"/>
          </a:p>
        </p:txBody>
      </p:sp>
    </p:spTree>
    <p:extLst>
      <p:ext uri="{BB962C8B-B14F-4D97-AF65-F5344CB8AC3E}">
        <p14:creationId xmlns:p14="http://schemas.microsoft.com/office/powerpoint/2010/main" val="3178796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4D37BE-E97A-42E9-BDE1-7ED3B8CF31C0}" type="datetimeFigureOut">
              <a:rPr lang="es-EC" smtClean="0"/>
              <a:t>18/11/2014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131DF181-CD94-47D7-8756-2380B62175CE}" type="slidenum">
              <a:rPr lang="es-EC" smtClean="0"/>
              <a:t>‹Nº›</a:t>
            </a:fld>
            <a:endParaRPr lang="es-EC"/>
          </a:p>
        </p:txBody>
      </p:sp>
    </p:spTree>
    <p:extLst>
      <p:ext uri="{BB962C8B-B14F-4D97-AF65-F5344CB8AC3E}">
        <p14:creationId xmlns:p14="http://schemas.microsoft.com/office/powerpoint/2010/main" val="3435543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4D37BE-E97A-42E9-BDE1-7ED3B8CF31C0}" type="datetimeFigureOut">
              <a:rPr lang="es-EC" smtClean="0"/>
              <a:t>18/11/2014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131DF181-CD94-47D7-8756-2380B62175CE}" type="slidenum">
              <a:rPr lang="es-EC" smtClean="0"/>
              <a:t>‹Nº›</a:t>
            </a:fld>
            <a:endParaRPr lang="es-EC"/>
          </a:p>
        </p:txBody>
      </p:sp>
    </p:spTree>
    <p:extLst>
      <p:ext uri="{BB962C8B-B14F-4D97-AF65-F5344CB8AC3E}">
        <p14:creationId xmlns:p14="http://schemas.microsoft.com/office/powerpoint/2010/main" val="2173199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A4D37BE-E97A-42E9-BDE1-7ED3B8CF31C0}" type="datetimeFigureOut">
              <a:rPr lang="es-EC" smtClean="0"/>
              <a:t>18/11/2014</a:t>
            </a:fld>
            <a:endParaRPr lang="es-EC"/>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31DF181-CD94-47D7-8756-2380B62175CE}" type="slidenum">
              <a:rPr lang="es-EC" smtClean="0"/>
              <a:t>‹Nº›</a:t>
            </a:fld>
            <a:endParaRPr lang="es-EC"/>
          </a:p>
        </p:txBody>
      </p:sp>
    </p:spTree>
    <p:extLst>
      <p:ext uri="{BB962C8B-B14F-4D97-AF65-F5344CB8AC3E}">
        <p14:creationId xmlns:p14="http://schemas.microsoft.com/office/powerpoint/2010/main" val="912809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1183" y="628097"/>
            <a:ext cx="5546577" cy="587152"/>
          </a:xfrm>
        </p:spPr>
        <p:txBody>
          <a:bodyPr>
            <a:normAutofit/>
          </a:bodyPr>
          <a:lstStyle/>
          <a:p>
            <a:r>
              <a:rPr lang="es-ES" sz="3200" b="1" dirty="0" smtClean="0">
                <a:latin typeface="Algerian" panose="04020705040A02060702" pitchFamily="82" charset="0"/>
              </a:rPr>
              <a:t>  </a:t>
            </a:r>
            <a:r>
              <a:rPr lang="es-ES" sz="3200" b="1" dirty="0" smtClean="0">
                <a:solidFill>
                  <a:srgbClr val="FF0000"/>
                </a:solidFill>
                <a:latin typeface="Algerian" panose="04020705040A02060702" pitchFamily="82" charset="0"/>
              </a:rPr>
              <a:t>Signos de interrogación</a:t>
            </a:r>
            <a:endParaRPr lang="es-ES" sz="3200" b="1" dirty="0">
              <a:solidFill>
                <a:srgbClr val="FF0000"/>
              </a:solidFill>
              <a:latin typeface="Algerian" panose="04020705040A02060702" pitchFamily="82" charset="0"/>
            </a:endParaRPr>
          </a:p>
        </p:txBody>
      </p:sp>
      <p:sp>
        <p:nvSpPr>
          <p:cNvPr id="3" name="Marcador de contenido 2"/>
          <p:cNvSpPr>
            <a:spLocks noGrp="1"/>
          </p:cNvSpPr>
          <p:nvPr>
            <p:ph idx="1"/>
          </p:nvPr>
        </p:nvSpPr>
        <p:spPr>
          <a:xfrm>
            <a:off x="256848" y="1330408"/>
            <a:ext cx="6912768" cy="5517232"/>
          </a:xfrm>
        </p:spPr>
        <p:txBody>
          <a:bodyPr>
            <a:normAutofit/>
          </a:bodyPr>
          <a:lstStyle/>
          <a:p>
            <a:pPr algn="just"/>
            <a:r>
              <a:rPr lang="es-ES" dirty="0" smtClean="0"/>
              <a:t>El signo de interrogación (?¿) es un signo de puntuación que denota una pregunta . Su origen se encuentra en el latín .La palabra cuestión viene del latín “questio” o “pregunta” abreviado como “Qo”.Esta abreviación se transformo en el signo de interrogación.</a:t>
            </a:r>
          </a:p>
          <a:p>
            <a:pPr algn="just"/>
            <a:r>
              <a:rPr lang="es-ES" dirty="0"/>
              <a:t>Los signos de interrogación (¿?) son signos ortográficos dobles que se utilizan para indicar que un enunciado se transforma en una pregunta. </a:t>
            </a:r>
            <a:endParaRPr lang="es-ES" dirty="0" smtClean="0"/>
          </a:p>
          <a:p>
            <a:pPr algn="just"/>
            <a:r>
              <a:rPr lang="es-ES" dirty="0" smtClean="0"/>
              <a:t>Interrogar: </a:t>
            </a:r>
            <a:r>
              <a:rPr lang="es-ES" dirty="0"/>
              <a:t>significa, precisamente, preguntar o inquirir.</a:t>
            </a:r>
            <a:endParaRPr lang="es-ES" dirty="0" smtClean="0"/>
          </a:p>
          <a:p>
            <a:pPr algn="just"/>
            <a:r>
              <a:rPr lang="es-ES" dirty="0" smtClean="0"/>
              <a:t>En la mayoría de los idiomas se utiliza un único signo de interrogación al final de la frase interrogativa por ejemplo:</a:t>
            </a:r>
          </a:p>
          <a:p>
            <a:pPr marL="0" indent="0" algn="just">
              <a:buNone/>
            </a:pPr>
            <a:r>
              <a:rPr lang="es-ES" dirty="0" smtClean="0"/>
              <a:t>     </a:t>
            </a:r>
            <a:r>
              <a:rPr lang="es-ES" dirty="0" err="1" smtClean="0"/>
              <a:t>How</a:t>
            </a:r>
            <a:r>
              <a:rPr lang="es-ES" dirty="0" smtClean="0"/>
              <a:t> </a:t>
            </a:r>
            <a:r>
              <a:rPr lang="es-ES" dirty="0" err="1" smtClean="0"/>
              <a:t>old</a:t>
            </a:r>
            <a:r>
              <a:rPr lang="es-ES" dirty="0" smtClean="0"/>
              <a:t> are </a:t>
            </a:r>
            <a:r>
              <a:rPr lang="es-ES" dirty="0" err="1" smtClean="0"/>
              <a:t>you</a:t>
            </a:r>
            <a:r>
              <a:rPr lang="es-ES" dirty="0" smtClean="0"/>
              <a:t>? Cuantos años tienes?</a:t>
            </a:r>
          </a:p>
          <a:p>
            <a:pPr algn="just"/>
            <a:r>
              <a:rPr lang="es-ES" dirty="0" smtClean="0"/>
              <a:t>Nota: Jamás escribiremos punto después de los signos de interrogación y de exclamación</a:t>
            </a:r>
          </a:p>
          <a:p>
            <a:pPr marL="0" indent="0" algn="just">
              <a:buNone/>
            </a:pPr>
            <a:r>
              <a:rPr lang="es-ES" dirty="0" smtClean="0"/>
              <a:t>Ejemplo: ¿Qué?  ¿Cómo?  ¿Por qué? ¿Cuándo?</a:t>
            </a:r>
          </a:p>
          <a:p>
            <a:endParaRPr lang="es-ES" dirty="0" smtClean="0"/>
          </a:p>
          <a:p>
            <a:pPr marL="0" indent="0">
              <a:buNone/>
            </a:pPr>
            <a:endParaRPr lang="es-ES" dirty="0"/>
          </a:p>
        </p:txBody>
      </p:sp>
      <p:pic>
        <p:nvPicPr>
          <p:cNvPr id="1026" name="Picture 2" descr="http://www.gifmania.com/Gif-Animados-Letras-Animadas/Imagenes-Letras-Brillantes/Letras-Brillantes-Rojas/signo-interrogacion-glitter-rojo-11254.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233512" y="41150"/>
            <a:ext cx="936104" cy="11740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gifmania.com/Gif-Animados-Letras-Animadas/Imagenes-Letras-Brillantes/Letras-Brillantes-Rojas/signo-interrogacion-glitter-rojo-11254.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56309"/>
            <a:ext cx="936104" cy="1174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6013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3528" y="116632"/>
            <a:ext cx="6912768" cy="6741368"/>
          </a:xfrm>
        </p:spPr>
        <p:txBody>
          <a:bodyPr>
            <a:normAutofit/>
          </a:bodyPr>
          <a:lstStyle/>
          <a:p>
            <a:pPr marL="0" indent="0">
              <a:buNone/>
            </a:pPr>
            <a:r>
              <a:rPr lang="es-ES" dirty="0" smtClean="0">
                <a:solidFill>
                  <a:srgbClr val="FF0000"/>
                </a:solidFill>
                <a:latin typeface="Algerian" panose="04020705040A02060702" pitchFamily="82" charset="0"/>
              </a:rPr>
              <a:t>Características del signo de interrogación</a:t>
            </a:r>
          </a:p>
          <a:p>
            <a:pPr algn="just"/>
            <a:r>
              <a:rPr lang="es-ES" dirty="0"/>
              <a:t>Tiene la forma de un trazo en forma de curva y un punto encima. </a:t>
            </a:r>
            <a:endParaRPr lang="es-ES" dirty="0" smtClean="0"/>
          </a:p>
          <a:p>
            <a:pPr algn="just"/>
            <a:r>
              <a:rPr lang="es-ES" dirty="0"/>
              <a:t>Los signos de interrogación, a diferencia de lo que ocurre en otros idiomas como el inglés, en donde solo es necesario colocarlos al final de la oración, son considerados como signos dobles</a:t>
            </a:r>
            <a:r>
              <a:rPr lang="es-ES" dirty="0" smtClean="0"/>
              <a:t>.</a:t>
            </a:r>
          </a:p>
          <a:p>
            <a:pPr algn="just"/>
            <a:r>
              <a:rPr lang="es-ES" dirty="0"/>
              <a:t>Es decir, siempre se debe escribir un signo de apertura en la parte izquierda del enunciado y uno de cierre al final del </a:t>
            </a:r>
            <a:r>
              <a:rPr lang="es-ES" dirty="0" smtClean="0"/>
              <a:t>mismo.</a:t>
            </a:r>
          </a:p>
          <a:p>
            <a:pPr marL="0" indent="0">
              <a:buNone/>
            </a:pPr>
            <a:r>
              <a:rPr lang="es-ES" dirty="0" smtClean="0">
                <a:solidFill>
                  <a:srgbClr val="FF0000"/>
                </a:solidFill>
                <a:latin typeface="Algerian" panose="04020705040A02060702" pitchFamily="82" charset="0"/>
              </a:rPr>
              <a:t>Función del signo de interrogación</a:t>
            </a:r>
          </a:p>
          <a:p>
            <a:pPr marL="0" indent="0" algn="just">
              <a:buNone/>
            </a:pPr>
            <a:r>
              <a:rPr lang="es-ES" dirty="0"/>
              <a:t>La función de este signo ortográfico es la de otorgar a la oración un carácter especial, no aseverativa, ya que quien escribe el enunciado con signos interrogativos, no está afirmando o negando nada, sino que está formulando una pregunta</a:t>
            </a:r>
            <a:r>
              <a:rPr lang="es-ES" dirty="0" smtClean="0"/>
              <a:t>.</a:t>
            </a:r>
          </a:p>
          <a:p>
            <a:pPr marL="0" indent="0" algn="just">
              <a:buNone/>
            </a:pPr>
            <a:r>
              <a:rPr lang="es-ES" dirty="0" smtClean="0"/>
              <a:t>Se </a:t>
            </a:r>
            <a:r>
              <a:rPr lang="es-ES" dirty="0"/>
              <a:t>encarga de formar las oraciones interrogativas directas, se diferencian de las indirectas, las cuales, a pesar de mantener el carácter interrogativo del enunciado, no poseen signo de </a:t>
            </a:r>
            <a:r>
              <a:rPr lang="es-ES" dirty="0" smtClean="0"/>
              <a:t>interrogación.</a:t>
            </a:r>
            <a:endParaRPr lang="es-ES" dirty="0" smtClean="0">
              <a:solidFill>
                <a:srgbClr val="FF0000"/>
              </a:solidFill>
              <a:latin typeface="Algerian" panose="04020705040A02060702" pitchFamily="82" charset="0"/>
            </a:endParaRPr>
          </a:p>
          <a:p>
            <a:pPr marL="0" indent="0">
              <a:buNone/>
            </a:pPr>
            <a:endParaRPr lang="es-ES" dirty="0">
              <a:solidFill>
                <a:srgbClr val="FF0000"/>
              </a:solidFill>
              <a:latin typeface="Algerian" panose="04020705040A02060702" pitchFamily="82" charset="0"/>
            </a:endParaRPr>
          </a:p>
        </p:txBody>
      </p:sp>
    </p:spTree>
    <p:extLst>
      <p:ext uri="{BB962C8B-B14F-4D97-AF65-F5344CB8AC3E}">
        <p14:creationId xmlns:p14="http://schemas.microsoft.com/office/powerpoint/2010/main" val="3937305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7504" y="116632"/>
            <a:ext cx="7200800" cy="6552728"/>
          </a:xfrm>
        </p:spPr>
        <p:txBody>
          <a:bodyPr/>
          <a:lstStyle/>
          <a:p>
            <a:pPr marL="0" indent="0">
              <a:buNone/>
            </a:pPr>
            <a:endParaRPr lang="es-ES" dirty="0" smtClean="0">
              <a:solidFill>
                <a:srgbClr val="FF0000"/>
              </a:solidFill>
              <a:latin typeface="Algerian" panose="04020705040A02060702" pitchFamily="82" charset="0"/>
            </a:endParaRPr>
          </a:p>
          <a:p>
            <a:pPr marL="0" indent="0">
              <a:buNone/>
            </a:pPr>
            <a:endParaRPr lang="es-ES" dirty="0">
              <a:solidFill>
                <a:srgbClr val="FF0000"/>
              </a:solidFill>
              <a:latin typeface="Algerian" panose="04020705040A02060702" pitchFamily="82" charset="0"/>
            </a:endParaRPr>
          </a:p>
          <a:p>
            <a:pPr marL="0" indent="0">
              <a:buNone/>
            </a:pPr>
            <a:r>
              <a:rPr lang="es-ES" dirty="0" smtClean="0">
                <a:solidFill>
                  <a:srgbClr val="FF0000"/>
                </a:solidFill>
                <a:latin typeface="Algerian" panose="04020705040A02060702" pitchFamily="82" charset="0"/>
              </a:rPr>
              <a:t>Reglas para el uso de Signos de Interrogación</a:t>
            </a:r>
          </a:p>
          <a:p>
            <a:pPr algn="just"/>
            <a:r>
              <a:rPr lang="es-ES" dirty="0"/>
              <a:t>Son signos dobles. Es decir, existe un signo de apertura (¿) y otro de cierre (?). </a:t>
            </a:r>
            <a:endParaRPr lang="es-ES" dirty="0" smtClean="0"/>
          </a:p>
          <a:p>
            <a:pPr algn="just"/>
            <a:r>
              <a:rPr lang="es-ES" dirty="0" smtClean="0"/>
              <a:t>Se </a:t>
            </a:r>
            <a:r>
              <a:rPr lang="es-ES" dirty="0"/>
              <a:t>escriben pegados a la primera y a la última letra de la expresión que </a:t>
            </a:r>
            <a:r>
              <a:rPr lang="es-ES" dirty="0" smtClean="0"/>
              <a:t>enmarcan</a:t>
            </a:r>
          </a:p>
          <a:p>
            <a:pPr algn="just"/>
            <a:r>
              <a:rPr lang="es-ES" dirty="0"/>
              <a:t>Debe dejarse un espacio entre las palabras que le preceden o lo siguen, a no ser que, si lo que sigue es </a:t>
            </a:r>
            <a:r>
              <a:rPr lang="es-ES" dirty="0" smtClean="0"/>
              <a:t>otro signo de puntuación. </a:t>
            </a:r>
          </a:p>
          <a:p>
            <a:pPr algn="just"/>
            <a:r>
              <a:rPr lang="es-ES" dirty="0"/>
              <a:t>No necesariamente deben colocarse al inicio del enunciado</a:t>
            </a:r>
          </a:p>
          <a:p>
            <a:endParaRPr lang="es-ES" dirty="0" smtClean="0">
              <a:solidFill>
                <a:srgbClr val="FF0000"/>
              </a:solidFill>
              <a:latin typeface="Algerian" panose="04020705040A02060702" pitchFamily="82" charset="0"/>
            </a:endParaRPr>
          </a:p>
          <a:p>
            <a:pPr marL="0" indent="0">
              <a:buNone/>
            </a:pPr>
            <a:endParaRPr lang="es-ES" dirty="0"/>
          </a:p>
        </p:txBody>
      </p:sp>
      <p:pic>
        <p:nvPicPr>
          <p:cNvPr id="4100" name="Picture 4" descr="http://www.edu-via.com.ar/wp-content/uploads/2013/06/signos-de-interrogaci%C3%B3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0930" y="4077073"/>
            <a:ext cx="4397214" cy="2781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0205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6524" y="223803"/>
            <a:ext cx="5071671" cy="648872"/>
          </a:xfrm>
        </p:spPr>
        <p:txBody>
          <a:bodyPr>
            <a:noAutofit/>
          </a:bodyPr>
          <a:lstStyle/>
          <a:p>
            <a:pPr algn="ctr"/>
            <a:r>
              <a:rPr lang="es-ES" sz="3200" b="1" dirty="0" smtClean="0">
                <a:solidFill>
                  <a:srgbClr val="FF0000"/>
                </a:solidFill>
                <a:latin typeface="Algerian" panose="04020705040A02060702" pitchFamily="82" charset="0"/>
              </a:rPr>
              <a:t>SIGNOS DE EXCLAMACION</a:t>
            </a:r>
            <a:endParaRPr lang="es-ES" sz="3200" b="1" dirty="0">
              <a:solidFill>
                <a:srgbClr val="FF0000"/>
              </a:solidFill>
              <a:latin typeface="Algerian" panose="04020705040A02060702" pitchFamily="82" charset="0"/>
            </a:endParaRPr>
          </a:p>
        </p:txBody>
      </p:sp>
      <p:sp>
        <p:nvSpPr>
          <p:cNvPr id="3" name="Marcador de contenido 2"/>
          <p:cNvSpPr>
            <a:spLocks noGrp="1"/>
          </p:cNvSpPr>
          <p:nvPr>
            <p:ph idx="1"/>
          </p:nvPr>
        </p:nvSpPr>
        <p:spPr>
          <a:xfrm>
            <a:off x="179512" y="1087605"/>
            <a:ext cx="7200800" cy="5770395"/>
          </a:xfrm>
        </p:spPr>
        <p:txBody>
          <a:bodyPr>
            <a:normAutofit lnSpcReduction="10000"/>
          </a:bodyPr>
          <a:lstStyle/>
          <a:p>
            <a:pPr marL="0" indent="0" algn="just">
              <a:buNone/>
            </a:pPr>
            <a:r>
              <a:rPr lang="es-ES" dirty="0"/>
              <a:t>Los </a:t>
            </a:r>
            <a:r>
              <a:rPr lang="es-ES" i="1" dirty="0"/>
              <a:t>signos de exclamación</a:t>
            </a:r>
            <a:r>
              <a:rPr lang="es-ES" dirty="0"/>
              <a:t> son signos ortográficos dobles (¡!) utilizados para expresar enunciados cargados de afectos, </a:t>
            </a:r>
            <a:r>
              <a:rPr lang="es-ES" dirty="0" smtClean="0"/>
              <a:t>sentimientos. Exclamar significa, “</a:t>
            </a:r>
            <a:r>
              <a:rPr lang="es-ES" i="1" dirty="0"/>
              <a:t>emitir palabras con fuerza o vehemencia para expresar la viveza de un </a:t>
            </a:r>
            <a:r>
              <a:rPr lang="es-ES" i="1" dirty="0" smtClean="0"/>
              <a:t>afecto". Estos</a:t>
            </a:r>
            <a:r>
              <a:rPr lang="es-ES" dirty="0" smtClean="0"/>
              <a:t> </a:t>
            </a:r>
            <a:r>
              <a:rPr lang="es-ES" dirty="0"/>
              <a:t>signos se encargan de dar una forma gráfica a esta particular forma de expresar las </a:t>
            </a:r>
            <a:r>
              <a:rPr lang="es-ES" dirty="0" smtClean="0"/>
              <a:t>vocablos.</a:t>
            </a:r>
          </a:p>
          <a:p>
            <a:pPr marL="0" indent="0" algn="just">
              <a:buNone/>
            </a:pPr>
            <a:r>
              <a:rPr lang="es-ES" dirty="0" smtClean="0"/>
              <a:t>Se </a:t>
            </a:r>
            <a:r>
              <a:rPr lang="es-ES" dirty="0"/>
              <a:t>usan para indicar una expresión y para enfatizar algo. El signo con que se inicia la exclamación es «¡» y el signo con que se la termina es «!».</a:t>
            </a:r>
            <a:endParaRPr lang="es-ES" dirty="0" smtClean="0"/>
          </a:p>
          <a:p>
            <a:pPr marL="0" indent="0" algn="just">
              <a:buNone/>
            </a:pPr>
            <a:r>
              <a:rPr lang="es-ES" dirty="0"/>
              <a:t>Al igual que las oraciones con signos de interrogación, los enunciados exclamativos requieren una pronunciación distinta que la diferencien de un enunciado común</a:t>
            </a:r>
            <a:r>
              <a:rPr lang="es-ES" dirty="0" smtClean="0"/>
              <a:t>.</a:t>
            </a:r>
          </a:p>
          <a:p>
            <a:pPr marL="0" indent="0" algn="just">
              <a:buNone/>
            </a:pPr>
            <a:r>
              <a:rPr lang="es-ES" dirty="0" smtClean="0"/>
              <a:t>Es </a:t>
            </a:r>
            <a:r>
              <a:rPr lang="es-ES" dirty="0"/>
              <a:t>decir, también debe pronunciarse con una curva melódica que tenga el efecto de transmitir al oyente que, efectivamente, quien pronuncia estas oraciones le está dando cierta emotividad y realce.</a:t>
            </a:r>
            <a:endParaRPr lang="es-ES" dirty="0" smtClean="0"/>
          </a:p>
          <a:p>
            <a:pPr marL="0" indent="0">
              <a:buNone/>
            </a:pPr>
            <a:r>
              <a:rPr lang="es-ES" i="1" dirty="0" smtClean="0"/>
              <a:t>Ejemplos:</a:t>
            </a:r>
            <a:r>
              <a:rPr lang="es-ES" dirty="0" smtClean="0"/>
              <a:t/>
            </a:r>
            <a:br>
              <a:rPr lang="es-ES" dirty="0" smtClean="0"/>
            </a:br>
            <a:r>
              <a:rPr lang="es-ES" dirty="0" smtClean="0"/>
              <a:t>!Qué gusto que hayas llegado para el cumpleaños!</a:t>
            </a:r>
            <a:br>
              <a:rPr lang="es-ES" dirty="0" smtClean="0"/>
            </a:br>
            <a:r>
              <a:rPr lang="es-ES" dirty="0" smtClean="0"/>
              <a:t>¡Me encanta tu actitud!</a:t>
            </a:r>
            <a:br>
              <a:rPr lang="es-ES" dirty="0" smtClean="0"/>
            </a:br>
            <a:r>
              <a:rPr lang="es-ES" dirty="0" smtClean="0"/>
              <a:t>¡Ay!</a:t>
            </a:r>
            <a:br>
              <a:rPr lang="es-ES" dirty="0" smtClean="0"/>
            </a:br>
            <a:r>
              <a:rPr lang="es-ES" dirty="0" smtClean="0"/>
              <a:t>¡Gracias por todo!</a:t>
            </a:r>
          </a:p>
          <a:p>
            <a:pPr marL="0" indent="0">
              <a:buNone/>
            </a:pPr>
            <a:endParaRPr lang="es-ES" dirty="0"/>
          </a:p>
        </p:txBody>
      </p:sp>
      <p:pic>
        <p:nvPicPr>
          <p:cNvPr id="2052" name="Picture 4" descr="http://st.depositphotos.com/1005920/1620/i/950/depositphotos_16206419-exclamation-sign-green-glossy-icon-on-white-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88786" y="120970"/>
            <a:ext cx="931764" cy="93176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t.depositphotos.com/1005920/1620/i/950/depositphotos_16206419-exclamation-sign-green-glossy-icon-on-white-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1685" y="120971"/>
            <a:ext cx="934844" cy="934844"/>
          </a:xfrm>
          <a:prstGeom prst="rect">
            <a:avLst/>
          </a:prstGeom>
          <a:solidFill>
            <a:schemeClr val="accent1">
              <a:lumMod val="60000"/>
              <a:lumOff val="40000"/>
            </a:schemeClr>
          </a:solidFill>
        </p:spPr>
      </p:pic>
    </p:spTree>
    <p:extLst>
      <p:ext uri="{BB962C8B-B14F-4D97-AF65-F5344CB8AC3E}">
        <p14:creationId xmlns:p14="http://schemas.microsoft.com/office/powerpoint/2010/main" val="2842268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9512" y="764704"/>
            <a:ext cx="7056784" cy="5832648"/>
          </a:xfrm>
        </p:spPr>
        <p:txBody>
          <a:bodyPr>
            <a:normAutofit fontScale="92500" lnSpcReduction="20000"/>
          </a:bodyPr>
          <a:lstStyle/>
          <a:p>
            <a:pPr marL="0" indent="0" algn="ctr">
              <a:buNone/>
            </a:pPr>
            <a:r>
              <a:rPr lang="es-ES" sz="2800" b="1" dirty="0" smtClean="0">
                <a:solidFill>
                  <a:srgbClr val="FF0000"/>
                </a:solidFill>
                <a:latin typeface="Algerian" panose="04020705040A02060702" pitchFamily="82" charset="0"/>
              </a:rPr>
              <a:t>Reglas básicas para el uso de los signos de exclamación</a:t>
            </a:r>
          </a:p>
          <a:p>
            <a:pPr algn="just"/>
            <a:r>
              <a:rPr lang="es-ES" sz="1900" dirty="0" smtClean="0"/>
              <a:t>Son </a:t>
            </a:r>
            <a:r>
              <a:rPr lang="es-ES" sz="1900" dirty="0"/>
              <a:t>signos dobles. Es decir, existe un </a:t>
            </a:r>
            <a:r>
              <a:rPr lang="es-ES" sz="1900" dirty="0" smtClean="0"/>
              <a:t>signo </a:t>
            </a:r>
            <a:r>
              <a:rPr lang="es-ES" sz="1900" dirty="0"/>
              <a:t>de apertura y otro de cierre. El primero, lleva el punto </a:t>
            </a:r>
            <a:r>
              <a:rPr lang="es-ES" sz="1900" dirty="0" smtClean="0"/>
              <a:t>supra escrito </a:t>
            </a:r>
            <a:r>
              <a:rPr lang="es-ES" sz="1900" dirty="0"/>
              <a:t>(¡) y el segundo, suscrito </a:t>
            </a:r>
            <a:r>
              <a:rPr lang="es-ES" sz="1900" dirty="0" smtClean="0"/>
              <a:t>(!).</a:t>
            </a:r>
          </a:p>
          <a:p>
            <a:pPr algn="just"/>
            <a:r>
              <a:rPr lang="es-ES" sz="1900" dirty="0" smtClean="0"/>
              <a:t> Se </a:t>
            </a:r>
            <a:r>
              <a:rPr lang="es-ES" sz="1900" dirty="0"/>
              <a:t>escriben pegados a la primera y a la última letra de la expresión que </a:t>
            </a:r>
            <a:r>
              <a:rPr lang="es-ES" sz="1900" dirty="0" smtClean="0"/>
              <a:t>enmarcan.</a:t>
            </a:r>
          </a:p>
          <a:p>
            <a:pPr algn="just"/>
            <a:r>
              <a:rPr lang="es-ES" sz="1900" dirty="0" smtClean="0"/>
              <a:t> </a:t>
            </a:r>
            <a:r>
              <a:rPr lang="es-ES" sz="1900" dirty="0"/>
              <a:t>Debe dejarse un espacio entre las palabras que le preceden o lo siguen, a no ser que, si lo que sigue es otro signo de </a:t>
            </a:r>
            <a:r>
              <a:rPr lang="es-ES" sz="1900" dirty="0" smtClean="0"/>
              <a:t>puntuación. En </a:t>
            </a:r>
            <a:r>
              <a:rPr lang="es-ES" sz="1900" dirty="0"/>
              <a:t>ese caso, no se deja </a:t>
            </a:r>
            <a:r>
              <a:rPr lang="es-ES" sz="1900" dirty="0" smtClean="0"/>
              <a:t>espacio</a:t>
            </a:r>
          </a:p>
          <a:p>
            <a:pPr algn="just"/>
            <a:r>
              <a:rPr lang="es-ES" sz="1900" dirty="0"/>
              <a:t>Este signo tiene la función de representar en la escritura la entonación exclamativa de un enunciado. En la pronunciación, los enunciados que van entre signos de exclamación tienen un tono final descendente, pero con un momento previo de ascenso brusco, en palabras como </a:t>
            </a:r>
            <a:r>
              <a:rPr lang="es-ES" sz="1900" i="1" dirty="0"/>
              <a:t>qué</a:t>
            </a:r>
            <a:r>
              <a:rPr lang="es-ES" sz="1900" dirty="0"/>
              <a:t>, </a:t>
            </a:r>
            <a:r>
              <a:rPr lang="es-ES" sz="1900" i="1" dirty="0"/>
              <a:t>cuánto</a:t>
            </a:r>
            <a:r>
              <a:rPr lang="es-ES" sz="1900" dirty="0"/>
              <a:t>, </a:t>
            </a:r>
            <a:r>
              <a:rPr lang="es-ES" sz="1900" i="1" dirty="0"/>
              <a:t>quién</a:t>
            </a:r>
            <a:r>
              <a:rPr lang="es-ES" sz="1900" dirty="0"/>
              <a:t>, </a:t>
            </a:r>
            <a:r>
              <a:rPr lang="es-ES" sz="1900" i="1" dirty="0"/>
              <a:t>cuándo</a:t>
            </a:r>
            <a:r>
              <a:rPr lang="es-ES" sz="1900" dirty="0"/>
              <a:t>...</a:t>
            </a:r>
            <a:endParaRPr lang="es-ES" sz="1900" dirty="0" smtClean="0"/>
          </a:p>
          <a:p>
            <a:pPr marL="0" indent="0">
              <a:buNone/>
            </a:pPr>
            <a:r>
              <a:rPr lang="es-ES" sz="1900" i="1" dirty="0" smtClean="0"/>
              <a:t>Ejemplo</a:t>
            </a:r>
            <a:r>
              <a:rPr lang="es-ES" sz="1900" i="1" dirty="0"/>
              <a:t>:</a:t>
            </a:r>
            <a:r>
              <a:rPr lang="es-ES" sz="1900" dirty="0"/>
              <a:t> !Por fin tendré vacaciones! Aprovecharé para ir de vacaciones - No necesariamente deben colocarse al inicio del enunciado</a:t>
            </a:r>
            <a:br>
              <a:rPr lang="es-ES" sz="1900" dirty="0"/>
            </a:br>
            <a:r>
              <a:rPr lang="es-ES" sz="1900" i="1" dirty="0"/>
              <a:t>Ejemplo:</a:t>
            </a:r>
            <a:r>
              <a:rPr lang="es-ES" sz="1900" dirty="0"/>
              <a:t> Diana llegó hoy. ¡Estoy tan contento!</a:t>
            </a:r>
          </a:p>
        </p:txBody>
      </p:sp>
      <p:pic>
        <p:nvPicPr>
          <p:cNvPr id="3074" name="Picture 2" descr="https://encrypted-tbn1.gstatic.com/images?q=tbn:ANd9GcQBJDo5KlSn2oKpO7ZNKAv7RIm0FjbMBEHB8QbGR6CeDAhiiZSm"/>
          <p:cNvPicPr>
            <a:picLocks noChangeAspect="1" noChangeArrowheads="1"/>
          </p:cNvPicPr>
          <p:nvPr/>
        </p:nvPicPr>
        <p:blipFill rotWithShape="1">
          <a:blip r:embed="rId2">
            <a:extLst>
              <a:ext uri="{28A0092B-C50C-407E-A947-70E740481C1C}">
                <a14:useLocalDpi xmlns:a14="http://schemas.microsoft.com/office/drawing/2010/main" val="0"/>
              </a:ext>
            </a:extLst>
          </a:blip>
          <a:srcRect l="27110" t="15080" r="27557" b="14922"/>
          <a:stretch/>
        </p:blipFill>
        <p:spPr bwMode="auto">
          <a:xfrm rot="10800000">
            <a:off x="179512" y="0"/>
            <a:ext cx="792088" cy="81538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encrypted-tbn1.gstatic.com/images?q=tbn:ANd9GcQBJDo5KlSn2oKpO7ZNKAv7RIm0FjbMBEHB8QbGR6CeDAhiiZSm"/>
          <p:cNvPicPr>
            <a:picLocks noChangeAspect="1" noChangeArrowheads="1"/>
          </p:cNvPicPr>
          <p:nvPr/>
        </p:nvPicPr>
        <p:blipFill rotWithShape="1">
          <a:blip r:embed="rId2">
            <a:extLst>
              <a:ext uri="{28A0092B-C50C-407E-A947-70E740481C1C}">
                <a14:useLocalDpi xmlns:a14="http://schemas.microsoft.com/office/drawing/2010/main" val="0"/>
              </a:ext>
            </a:extLst>
          </a:blip>
          <a:srcRect l="27110" t="15080" r="27557" b="14922"/>
          <a:stretch/>
        </p:blipFill>
        <p:spPr bwMode="auto">
          <a:xfrm>
            <a:off x="2915816" y="6056693"/>
            <a:ext cx="792088" cy="81538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encrypted-tbn1.gstatic.com/images?q=tbn:ANd9GcQBJDo5KlSn2oKpO7ZNKAv7RIm0FjbMBEHB8QbGR6CeDAhiiZSm"/>
          <p:cNvPicPr>
            <a:picLocks noChangeAspect="1" noChangeArrowheads="1"/>
          </p:cNvPicPr>
          <p:nvPr/>
        </p:nvPicPr>
        <p:blipFill rotWithShape="1">
          <a:blip r:embed="rId2">
            <a:extLst>
              <a:ext uri="{28A0092B-C50C-407E-A947-70E740481C1C}">
                <a14:useLocalDpi xmlns:a14="http://schemas.microsoft.com/office/drawing/2010/main" val="0"/>
              </a:ext>
            </a:extLst>
          </a:blip>
          <a:srcRect l="27110" t="15080" r="27557" b="14922"/>
          <a:stretch/>
        </p:blipFill>
        <p:spPr bwMode="auto">
          <a:xfrm rot="10973263">
            <a:off x="677990" y="6042616"/>
            <a:ext cx="792088" cy="81538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s://encrypted-tbn1.gstatic.com/images?q=tbn:ANd9GcQBJDo5KlSn2oKpO7ZNKAv7RIm0FjbMBEHB8QbGR6CeDAhiiZSm"/>
          <p:cNvPicPr>
            <a:picLocks noChangeAspect="1" noChangeArrowheads="1"/>
          </p:cNvPicPr>
          <p:nvPr/>
        </p:nvPicPr>
        <p:blipFill rotWithShape="1">
          <a:blip r:embed="rId2">
            <a:extLst>
              <a:ext uri="{28A0092B-C50C-407E-A947-70E740481C1C}">
                <a14:useLocalDpi xmlns:a14="http://schemas.microsoft.com/office/drawing/2010/main" val="0"/>
              </a:ext>
            </a:extLst>
          </a:blip>
          <a:srcRect l="27110" t="15080" r="27557" b="14922"/>
          <a:stretch/>
        </p:blipFill>
        <p:spPr bwMode="auto">
          <a:xfrm rot="10800000">
            <a:off x="5436096" y="5781968"/>
            <a:ext cx="792088" cy="81538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s://encrypted-tbn1.gstatic.com/images?q=tbn:ANd9GcQBJDo5KlSn2oKpO7ZNKAv7RIm0FjbMBEHB8QbGR6CeDAhiiZSm"/>
          <p:cNvPicPr>
            <a:picLocks noChangeAspect="1" noChangeArrowheads="1"/>
          </p:cNvPicPr>
          <p:nvPr/>
        </p:nvPicPr>
        <p:blipFill rotWithShape="1">
          <a:blip r:embed="rId2">
            <a:extLst>
              <a:ext uri="{28A0092B-C50C-407E-A947-70E740481C1C}">
                <a14:useLocalDpi xmlns:a14="http://schemas.microsoft.com/office/drawing/2010/main" val="0"/>
              </a:ext>
            </a:extLst>
          </a:blip>
          <a:srcRect l="27110" t="15080" r="27557" b="14922"/>
          <a:stretch/>
        </p:blipFill>
        <p:spPr bwMode="auto">
          <a:xfrm>
            <a:off x="5832140" y="14692"/>
            <a:ext cx="792088" cy="81538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s://encrypted-tbn1.gstatic.com/images?q=tbn:ANd9GcQBJDo5KlSn2oKpO7ZNKAv7RIm0FjbMBEHB8QbGR6CeDAhiiZSm"/>
          <p:cNvPicPr>
            <a:picLocks noChangeAspect="1" noChangeArrowheads="1"/>
          </p:cNvPicPr>
          <p:nvPr/>
        </p:nvPicPr>
        <p:blipFill rotWithShape="1">
          <a:blip r:embed="rId2">
            <a:extLst>
              <a:ext uri="{28A0092B-C50C-407E-A947-70E740481C1C}">
                <a14:useLocalDpi xmlns:a14="http://schemas.microsoft.com/office/drawing/2010/main" val="0"/>
              </a:ext>
            </a:extLst>
          </a:blip>
          <a:srcRect l="27110" t="15080" r="27557" b="14922"/>
          <a:stretch/>
        </p:blipFill>
        <p:spPr bwMode="auto">
          <a:xfrm>
            <a:off x="3491880" y="14804"/>
            <a:ext cx="726424" cy="747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341606"/>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144</TotalTime>
  <Words>718</Words>
  <Application>Microsoft Office PowerPoint</Application>
  <PresentationFormat>Presentación en pantalla (4:3)</PresentationFormat>
  <Paragraphs>34</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Algerian</vt:lpstr>
      <vt:lpstr>Arial</vt:lpstr>
      <vt:lpstr>Trebuchet MS</vt:lpstr>
      <vt:lpstr>Wingdings 3</vt:lpstr>
      <vt:lpstr>Faceta</vt:lpstr>
      <vt:lpstr>  Signos de interrogación</vt:lpstr>
      <vt:lpstr>Presentación de PowerPoint</vt:lpstr>
      <vt:lpstr>Presentación de PowerPoint</vt:lpstr>
      <vt:lpstr>SIGNOS DE EXCLAMACION</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dos puntos.</dc:title>
  <dc:creator>Ricardo</dc:creator>
  <cp:lastModifiedBy>usuario</cp:lastModifiedBy>
  <cp:revision>19</cp:revision>
  <dcterms:created xsi:type="dcterms:W3CDTF">2014-11-13T04:56:02Z</dcterms:created>
  <dcterms:modified xsi:type="dcterms:W3CDTF">2014-11-18T05:35:52Z</dcterms:modified>
</cp:coreProperties>
</file>